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4.jpg" ContentType="image/jpg"/>
  <Override PartName="/ppt/media/image14.jpg" ContentType="image/jpg"/>
  <Override PartName="/ppt/media/image15.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5" r:id="rId1"/>
  </p:sldMasterIdLst>
  <p:notesMasterIdLst>
    <p:notesMasterId r:id="rId39"/>
  </p:notesMasterIdLst>
  <p:sldIdLst>
    <p:sldId id="1091" r:id="rId2"/>
    <p:sldId id="1107" r:id="rId3"/>
    <p:sldId id="1109" r:id="rId4"/>
    <p:sldId id="1110" r:id="rId5"/>
    <p:sldId id="1111" r:id="rId6"/>
    <p:sldId id="1112" r:id="rId7"/>
    <p:sldId id="1113" r:id="rId8"/>
    <p:sldId id="1114" r:id="rId9"/>
    <p:sldId id="1115" r:id="rId10"/>
    <p:sldId id="1117" r:id="rId11"/>
    <p:sldId id="1118" r:id="rId12"/>
    <p:sldId id="1119" r:id="rId13"/>
    <p:sldId id="1120" r:id="rId14"/>
    <p:sldId id="1121" r:id="rId15"/>
    <p:sldId id="1122" r:id="rId16"/>
    <p:sldId id="1123" r:id="rId17"/>
    <p:sldId id="1124" r:id="rId18"/>
    <p:sldId id="1125" r:id="rId19"/>
    <p:sldId id="1126" r:id="rId20"/>
    <p:sldId id="1127" r:id="rId21"/>
    <p:sldId id="1128" r:id="rId22"/>
    <p:sldId id="1129" r:id="rId23"/>
    <p:sldId id="1130" r:id="rId24"/>
    <p:sldId id="1131" r:id="rId25"/>
    <p:sldId id="1142" r:id="rId26"/>
    <p:sldId id="1143" r:id="rId27"/>
    <p:sldId id="1132" r:id="rId28"/>
    <p:sldId id="1133" r:id="rId29"/>
    <p:sldId id="1134" r:id="rId30"/>
    <p:sldId id="1135" r:id="rId31"/>
    <p:sldId id="1136" r:id="rId32"/>
    <p:sldId id="1137" r:id="rId33"/>
    <p:sldId id="1138" r:id="rId34"/>
    <p:sldId id="1139" r:id="rId35"/>
    <p:sldId id="1140" r:id="rId36"/>
    <p:sldId id="1141" r:id="rId37"/>
    <p:sldId id="28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7ACC"/>
    <a:srgbClr val="FFE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291" autoAdjust="0"/>
  </p:normalViewPr>
  <p:slideViewPr>
    <p:cSldViewPr>
      <p:cViewPr varScale="1">
        <p:scale>
          <a:sx n="72" d="100"/>
          <a:sy n="72" d="100"/>
        </p:scale>
        <p:origin x="636"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96CC82-D6AB-4AD1-A6FA-9C9E4E0D31E8}" type="datetimeFigureOut">
              <a:rPr lang="en-US" smtClean="0"/>
              <a:pPr/>
              <a:t>1/23/2021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1BF7E1-FC73-451F-AC93-1CF47B0D39A3}" type="slidenum">
              <a:rPr lang="en-US" smtClean="0"/>
              <a:pPr/>
              <a:t>‹#›</a:t>
            </a:fld>
            <a:endParaRPr lang="en-US" dirty="0"/>
          </a:p>
        </p:txBody>
      </p:sp>
    </p:spTree>
    <p:extLst>
      <p:ext uri="{BB962C8B-B14F-4D97-AF65-F5344CB8AC3E}">
        <p14:creationId xmlns:p14="http://schemas.microsoft.com/office/powerpoint/2010/main" val="377928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08813B9-AA4B-4CF4-854F-9CCD2059364F}" type="datetimeFigureOut">
              <a:rPr lang="en-IN" smtClean="0"/>
              <a:t>23/01/2021</a:t>
            </a:fld>
            <a:endParaRPr lang="en-IN"/>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IN"/>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5ABEAF3-C970-42B9-8A7E-A095C900D323}" type="slidenum">
              <a:rPr lang="en-IN" smtClean="0"/>
              <a:t>‹#›</a:t>
            </a:fld>
            <a:endParaRPr lang="en-IN"/>
          </a:p>
        </p:txBody>
      </p:sp>
    </p:spTree>
    <p:extLst>
      <p:ext uri="{BB962C8B-B14F-4D97-AF65-F5344CB8AC3E}">
        <p14:creationId xmlns:p14="http://schemas.microsoft.com/office/powerpoint/2010/main" val="679796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8813B9-AA4B-4CF4-854F-9CCD2059364F}" type="datetimeFigureOut">
              <a:rPr lang="en-IN" smtClean="0"/>
              <a:t>23/01/2021</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5ABEAF3-C970-42B9-8A7E-A095C900D323}" type="slidenum">
              <a:rPr lang="en-IN" smtClean="0"/>
              <a:t>‹#›</a:t>
            </a:fld>
            <a:endParaRPr lang="en-IN"/>
          </a:p>
        </p:txBody>
      </p:sp>
    </p:spTree>
    <p:extLst>
      <p:ext uri="{BB962C8B-B14F-4D97-AF65-F5344CB8AC3E}">
        <p14:creationId xmlns:p14="http://schemas.microsoft.com/office/powerpoint/2010/main" val="3618138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08813B9-AA4B-4CF4-854F-9CCD2059364F}" type="datetimeFigureOut">
              <a:rPr lang="en-IN" smtClean="0"/>
              <a:t>23/01/2021</a:t>
            </a:fld>
            <a:endParaRPr lang="en-IN"/>
          </a:p>
        </p:txBody>
      </p:sp>
      <p:sp>
        <p:nvSpPr>
          <p:cNvPr id="5" name="Footer Placeholder 4"/>
          <p:cNvSpPr>
            <a:spLocks noGrp="1"/>
          </p:cNvSpPr>
          <p:nvPr>
            <p:ph type="ftr" sz="quarter" idx="11"/>
          </p:nvPr>
        </p:nvSpPr>
        <p:spPr/>
        <p:txBody>
          <a:bodyPr/>
          <a:lstStyle/>
          <a:p>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5ABEAF3-C970-42B9-8A7E-A095C900D323}" type="slidenum">
              <a:rPr lang="en-IN" smtClean="0"/>
              <a:t>‹#›</a:t>
            </a:fld>
            <a:endParaRPr lang="en-IN"/>
          </a:p>
        </p:txBody>
      </p:sp>
    </p:spTree>
    <p:extLst>
      <p:ext uri="{BB962C8B-B14F-4D97-AF65-F5344CB8AC3E}">
        <p14:creationId xmlns:p14="http://schemas.microsoft.com/office/powerpoint/2010/main" val="1957806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08813B9-AA4B-4CF4-854F-9CCD2059364F}" type="datetimeFigureOut">
              <a:rPr lang="en-IN" smtClean="0"/>
              <a:t>23/01/2021</a:t>
            </a:fld>
            <a:endParaRPr lang="en-IN"/>
          </a:p>
        </p:txBody>
      </p:sp>
      <p:sp>
        <p:nvSpPr>
          <p:cNvPr id="5" name="Footer Placeholder 4"/>
          <p:cNvSpPr>
            <a:spLocks noGrp="1"/>
          </p:cNvSpPr>
          <p:nvPr>
            <p:ph type="ftr" sz="quarter" idx="11"/>
          </p:nvPr>
        </p:nvSpPr>
        <p:spPr/>
        <p:txBody>
          <a:bodyPr/>
          <a:lstStyle/>
          <a:p>
            <a:endParaRPr lang="en-IN"/>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5ABEAF3-C970-42B9-8A7E-A095C900D323}" type="slidenum">
              <a:rPr lang="en-IN" smtClean="0"/>
              <a:t>‹#›</a:t>
            </a:fld>
            <a:endParaRPr lang="en-IN"/>
          </a:p>
        </p:txBody>
      </p:sp>
    </p:spTree>
    <p:extLst>
      <p:ext uri="{BB962C8B-B14F-4D97-AF65-F5344CB8AC3E}">
        <p14:creationId xmlns:p14="http://schemas.microsoft.com/office/powerpoint/2010/main" val="3129130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8813B9-AA4B-4CF4-854F-9CCD2059364F}" type="datetimeFigureOut">
              <a:rPr lang="en-IN" smtClean="0"/>
              <a:t>23/01/2021</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5ABEAF3-C970-42B9-8A7E-A095C900D323}" type="slidenum">
              <a:rPr lang="en-IN" smtClean="0"/>
              <a:t>‹#›</a:t>
            </a:fld>
            <a:endParaRPr lang="en-IN"/>
          </a:p>
        </p:txBody>
      </p:sp>
    </p:spTree>
    <p:extLst>
      <p:ext uri="{BB962C8B-B14F-4D97-AF65-F5344CB8AC3E}">
        <p14:creationId xmlns:p14="http://schemas.microsoft.com/office/powerpoint/2010/main" val="1799849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08813B9-AA4B-4CF4-854F-9CCD2059364F}" type="datetimeFigureOut">
              <a:rPr lang="en-IN" smtClean="0"/>
              <a:t>23/01/2021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5ABEAF3-C970-42B9-8A7E-A095C900D323}" type="slidenum">
              <a:rPr lang="en-IN" smtClean="0"/>
              <a:t>‹#›</a:t>
            </a:fld>
            <a:endParaRPr lang="en-IN"/>
          </a:p>
        </p:txBody>
      </p:sp>
    </p:spTree>
    <p:extLst>
      <p:ext uri="{BB962C8B-B14F-4D97-AF65-F5344CB8AC3E}">
        <p14:creationId xmlns:p14="http://schemas.microsoft.com/office/powerpoint/2010/main" val="2409586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08813B9-AA4B-4CF4-854F-9CCD2059364F}" type="datetimeFigureOut">
              <a:rPr lang="en-IN" smtClean="0"/>
              <a:t>23/01/2021</a:t>
            </a:fld>
            <a:endParaRPr lang="en-IN"/>
          </a:p>
        </p:txBody>
      </p:sp>
      <p:sp>
        <p:nvSpPr>
          <p:cNvPr id="8" name="Footer Placeholder 7"/>
          <p:cNvSpPr>
            <a:spLocks noGrp="1"/>
          </p:cNvSpPr>
          <p:nvPr>
            <p:ph type="ftr" sz="quarter" idx="11"/>
          </p:nvPr>
        </p:nvSpPr>
        <p:spPr>
          <a:xfrm>
            <a:off x="561111" y="6391838"/>
            <a:ext cx="3644282" cy="304801"/>
          </a:xfrm>
        </p:spPr>
        <p:txBody>
          <a:bodyPr/>
          <a:lstStyle/>
          <a:p>
            <a:endParaRPr lang="en-IN"/>
          </a:p>
        </p:txBody>
      </p:sp>
      <p:sp>
        <p:nvSpPr>
          <p:cNvPr id="9" name="Slide Number Placeholder 8"/>
          <p:cNvSpPr>
            <a:spLocks noGrp="1"/>
          </p:cNvSpPr>
          <p:nvPr>
            <p:ph type="sldNum" sz="quarter" idx="12"/>
          </p:nvPr>
        </p:nvSpPr>
        <p:spPr/>
        <p:txBody>
          <a:bodyPr/>
          <a:lstStyle/>
          <a:p>
            <a:fld id="{65ABEAF3-C970-42B9-8A7E-A095C900D323}" type="slidenum">
              <a:rPr lang="en-IN" smtClean="0"/>
              <a:t>‹#›</a:t>
            </a:fld>
            <a:endParaRPr lang="en-IN"/>
          </a:p>
        </p:txBody>
      </p:sp>
    </p:spTree>
    <p:extLst>
      <p:ext uri="{BB962C8B-B14F-4D97-AF65-F5344CB8AC3E}">
        <p14:creationId xmlns:p14="http://schemas.microsoft.com/office/powerpoint/2010/main" val="3110415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08813B9-AA4B-4CF4-854F-9CCD2059364F}" type="datetimeFigureOut">
              <a:rPr lang="en-IN" smtClean="0"/>
              <a:t>23/01/2021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5ABEAF3-C970-42B9-8A7E-A095C900D323}" type="slidenum">
              <a:rPr lang="en-IN" smtClean="0"/>
              <a:t>‹#›</a:t>
            </a:fld>
            <a:endParaRPr lang="en-IN"/>
          </a:p>
        </p:txBody>
      </p:sp>
    </p:spTree>
    <p:extLst>
      <p:ext uri="{BB962C8B-B14F-4D97-AF65-F5344CB8AC3E}">
        <p14:creationId xmlns:p14="http://schemas.microsoft.com/office/powerpoint/2010/main" val="1740493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08813B9-AA4B-4CF4-854F-9CCD2059364F}" type="datetimeFigureOut">
              <a:rPr lang="en-IN" smtClean="0"/>
              <a:t>23/01/2021</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5ABEAF3-C970-42B9-8A7E-A095C900D323}" type="slidenum">
              <a:rPr lang="en-IN" smtClean="0"/>
              <a:t>‹#›</a:t>
            </a:fld>
            <a:endParaRPr lang="en-IN"/>
          </a:p>
        </p:txBody>
      </p:sp>
    </p:spTree>
    <p:extLst>
      <p:ext uri="{BB962C8B-B14F-4D97-AF65-F5344CB8AC3E}">
        <p14:creationId xmlns:p14="http://schemas.microsoft.com/office/powerpoint/2010/main" val="418259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8813B9-AA4B-4CF4-854F-9CCD2059364F}" type="datetimeFigureOut">
              <a:rPr lang="en-IN" smtClean="0"/>
              <a:t>23/01/2021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5ABEAF3-C970-42B9-8A7E-A095C900D323}" type="slidenum">
              <a:rPr lang="en-IN" smtClean="0"/>
              <a:t>‹#›</a:t>
            </a:fld>
            <a:endParaRPr lang="en-IN"/>
          </a:p>
        </p:txBody>
      </p:sp>
    </p:spTree>
    <p:extLst>
      <p:ext uri="{BB962C8B-B14F-4D97-AF65-F5344CB8AC3E}">
        <p14:creationId xmlns:p14="http://schemas.microsoft.com/office/powerpoint/2010/main" val="97902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8813B9-AA4B-4CF4-854F-9CCD2059364F}" type="datetimeFigureOut">
              <a:rPr lang="en-IN" smtClean="0"/>
              <a:t>23/01/2021</a:t>
            </a:fld>
            <a:endParaRPr lang="en-IN"/>
          </a:p>
        </p:txBody>
      </p:sp>
      <p:sp>
        <p:nvSpPr>
          <p:cNvPr id="5" name="Footer Placeholder 4"/>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5ABEAF3-C970-42B9-8A7E-A095C900D323}" type="slidenum">
              <a:rPr lang="en-IN" smtClean="0"/>
              <a:t>‹#›</a:t>
            </a:fld>
            <a:endParaRPr lang="en-IN"/>
          </a:p>
        </p:txBody>
      </p:sp>
    </p:spTree>
    <p:extLst>
      <p:ext uri="{BB962C8B-B14F-4D97-AF65-F5344CB8AC3E}">
        <p14:creationId xmlns:p14="http://schemas.microsoft.com/office/powerpoint/2010/main" val="961403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8813B9-AA4B-4CF4-854F-9CCD2059364F}" type="datetimeFigureOut">
              <a:rPr lang="en-IN" smtClean="0"/>
              <a:t>23/01/2021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5ABEAF3-C970-42B9-8A7E-A095C900D323}" type="slidenum">
              <a:rPr lang="en-IN" smtClean="0"/>
              <a:t>‹#›</a:t>
            </a:fld>
            <a:endParaRPr lang="en-IN"/>
          </a:p>
        </p:txBody>
      </p:sp>
    </p:spTree>
    <p:extLst>
      <p:ext uri="{BB962C8B-B14F-4D97-AF65-F5344CB8AC3E}">
        <p14:creationId xmlns:p14="http://schemas.microsoft.com/office/powerpoint/2010/main" val="179684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8813B9-AA4B-4CF4-854F-9CCD2059364F}" type="datetimeFigureOut">
              <a:rPr lang="en-IN" smtClean="0"/>
              <a:t>23/01/2021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5ABEAF3-C970-42B9-8A7E-A095C900D323}" type="slidenum">
              <a:rPr lang="en-IN" smtClean="0"/>
              <a:t>‹#›</a:t>
            </a:fld>
            <a:endParaRPr lang="en-IN"/>
          </a:p>
        </p:txBody>
      </p:sp>
    </p:spTree>
    <p:extLst>
      <p:ext uri="{BB962C8B-B14F-4D97-AF65-F5344CB8AC3E}">
        <p14:creationId xmlns:p14="http://schemas.microsoft.com/office/powerpoint/2010/main" val="114797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8813B9-AA4B-4CF4-854F-9CCD2059364F}" type="datetimeFigureOut">
              <a:rPr lang="en-IN" smtClean="0"/>
              <a:t>23/01/2021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5ABEAF3-C970-42B9-8A7E-A095C900D323}" type="slidenum">
              <a:rPr lang="en-IN" smtClean="0"/>
              <a:t>‹#›</a:t>
            </a:fld>
            <a:endParaRPr lang="en-IN"/>
          </a:p>
        </p:txBody>
      </p:sp>
    </p:spTree>
    <p:extLst>
      <p:ext uri="{BB962C8B-B14F-4D97-AF65-F5344CB8AC3E}">
        <p14:creationId xmlns:p14="http://schemas.microsoft.com/office/powerpoint/2010/main" val="144091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813B9-AA4B-4CF4-854F-9CCD2059364F}" type="datetimeFigureOut">
              <a:rPr lang="en-IN" smtClean="0"/>
              <a:t>23/01/2021</a:t>
            </a:fld>
            <a:endParaRPr lang="en-IN"/>
          </a:p>
        </p:txBody>
      </p:sp>
      <p:sp>
        <p:nvSpPr>
          <p:cNvPr id="3" name="Footer Placeholder 2"/>
          <p:cNvSpPr>
            <a:spLocks noGrp="1"/>
          </p:cNvSpPr>
          <p:nvPr>
            <p:ph type="ftr" sz="quarter" idx="11"/>
          </p:nvPr>
        </p:nvSpPr>
        <p:spPr/>
        <p:txBody>
          <a:bodyPr/>
          <a:lstStyle/>
          <a:p>
            <a:endParaRPr lang="en-IN"/>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5ABEAF3-C970-42B9-8A7E-A095C900D323}" type="slidenum">
              <a:rPr lang="en-IN" smtClean="0"/>
              <a:t>‹#›</a:t>
            </a:fld>
            <a:endParaRPr lang="en-IN"/>
          </a:p>
        </p:txBody>
      </p:sp>
    </p:spTree>
    <p:extLst>
      <p:ext uri="{BB962C8B-B14F-4D97-AF65-F5344CB8AC3E}">
        <p14:creationId xmlns:p14="http://schemas.microsoft.com/office/powerpoint/2010/main" val="3927597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8813B9-AA4B-4CF4-854F-9CCD2059364F}" type="datetimeFigureOut">
              <a:rPr lang="en-IN" smtClean="0"/>
              <a:t>23/01/2021</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5ABEAF3-C970-42B9-8A7E-A095C900D323}" type="slidenum">
              <a:rPr lang="en-IN" smtClean="0"/>
              <a:t>‹#›</a:t>
            </a:fld>
            <a:endParaRPr lang="en-IN"/>
          </a:p>
        </p:txBody>
      </p:sp>
    </p:spTree>
    <p:extLst>
      <p:ext uri="{BB962C8B-B14F-4D97-AF65-F5344CB8AC3E}">
        <p14:creationId xmlns:p14="http://schemas.microsoft.com/office/powerpoint/2010/main" val="3736409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8813B9-AA4B-4CF4-854F-9CCD2059364F}" type="datetimeFigureOut">
              <a:rPr lang="en-IN" smtClean="0"/>
              <a:t>23/01/2021</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5ABEAF3-C970-42B9-8A7E-A095C900D323}" type="slidenum">
              <a:rPr lang="en-IN" smtClean="0"/>
              <a:t>‹#›</a:t>
            </a:fld>
            <a:endParaRPr lang="en-IN"/>
          </a:p>
        </p:txBody>
      </p:sp>
    </p:spTree>
    <p:extLst>
      <p:ext uri="{BB962C8B-B14F-4D97-AF65-F5344CB8AC3E}">
        <p14:creationId xmlns:p14="http://schemas.microsoft.com/office/powerpoint/2010/main" val="264903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8A87A34-81AB-432B-8DAE-1953F412C126}" type="datetimeFigureOut">
              <a:rPr lang="en-US" smtClean="0"/>
              <a:pPr/>
              <a:t>1/23/2021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91411064"/>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479376" y="1340768"/>
            <a:ext cx="11233248" cy="4832092"/>
          </a:xfrm>
          <a:prstGeom prst="rect">
            <a:avLst/>
          </a:prstGeom>
          <a:noFill/>
        </p:spPr>
        <p:txBody>
          <a:bodyPr wrap="square" rtlCol="0">
            <a:spAutoFit/>
          </a:bodyPr>
          <a:lstStyle/>
          <a:p>
            <a:pPr algn="ctr"/>
            <a:r>
              <a:rPr lang="en-IN" sz="4000" b="1" dirty="0">
                <a:solidFill>
                  <a:srgbClr val="FFFF00"/>
                </a:solidFill>
                <a:latin typeface="Baskerville Old Face" panose="02020602080505020303" pitchFamily="18" charset="0"/>
              </a:rPr>
              <a:t>DISTRICT TECHNICAL OFFICIALS </a:t>
            </a:r>
          </a:p>
          <a:p>
            <a:pPr algn="ctr"/>
            <a:r>
              <a:rPr lang="en-IN" sz="4000" b="1" dirty="0">
                <a:solidFill>
                  <a:srgbClr val="FFFF00"/>
                </a:solidFill>
                <a:latin typeface="Baskerville Old Face" panose="02020602080505020303" pitchFamily="18" charset="0"/>
              </a:rPr>
              <a:t>SEMINAR CUM EXAMINATION</a:t>
            </a:r>
          </a:p>
          <a:p>
            <a:pPr algn="ctr"/>
            <a:r>
              <a:rPr lang="en-IN" sz="4000" b="1" dirty="0">
                <a:solidFill>
                  <a:schemeClr val="bg1"/>
                </a:solidFill>
                <a:latin typeface="Baskerville Old Face" panose="02020602080505020303" pitchFamily="18" charset="0"/>
              </a:rPr>
              <a:t>AFI LEVEL “C” TOECS</a:t>
            </a:r>
          </a:p>
          <a:p>
            <a:pPr algn="ctr"/>
            <a:endParaRPr lang="en-IN" sz="4000" b="1" dirty="0">
              <a:solidFill>
                <a:schemeClr val="bg1"/>
              </a:solidFill>
              <a:latin typeface="Baskerville Old Face" panose="02020602080505020303" pitchFamily="18" charset="0"/>
            </a:endParaRPr>
          </a:p>
          <a:p>
            <a:pPr algn="ctr"/>
            <a:r>
              <a:rPr lang="en-IN" sz="4000" b="1" dirty="0">
                <a:solidFill>
                  <a:srgbClr val="FFFF00"/>
                </a:solidFill>
                <a:latin typeface="Baskerville Old Face" panose="02020602080505020303" pitchFamily="18" charset="0"/>
              </a:rPr>
              <a:t>ORGANISED BY</a:t>
            </a:r>
          </a:p>
          <a:p>
            <a:pPr algn="ctr"/>
            <a:endParaRPr lang="en-IN" sz="3200" b="1" dirty="0">
              <a:solidFill>
                <a:srgbClr val="FFFF00"/>
              </a:solidFill>
              <a:latin typeface="Baskerville Old Face" panose="02020602080505020303" pitchFamily="18" charset="0"/>
            </a:endParaRPr>
          </a:p>
          <a:p>
            <a:pPr algn="ctr"/>
            <a:r>
              <a:rPr lang="en-IN" sz="3200" b="1" dirty="0">
                <a:solidFill>
                  <a:schemeClr val="bg1"/>
                </a:solidFill>
                <a:latin typeface="Baskerville Old Face" panose="02020602080505020303" pitchFamily="18" charset="0"/>
              </a:rPr>
              <a:t>ATHLETICS FEDERATION OF INDIA</a:t>
            </a:r>
          </a:p>
          <a:p>
            <a:pPr algn="ctr"/>
            <a:endParaRPr lang="en-IN" sz="4400" b="1" dirty="0">
              <a:solidFill>
                <a:srgbClr val="FF0000"/>
              </a:solidFill>
              <a:latin typeface="Baskerville Old Face" panose="02020602080505020303" pitchFamily="18" charset="0"/>
            </a:endParaRPr>
          </a:p>
        </p:txBody>
      </p:sp>
    </p:spTree>
    <p:extLst>
      <p:ext uri="{BB962C8B-B14F-4D97-AF65-F5344CB8AC3E}">
        <p14:creationId xmlns:p14="http://schemas.microsoft.com/office/powerpoint/2010/main" val="2290545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659396" y="764704"/>
            <a:ext cx="6444716" cy="5236690"/>
          </a:xfrm>
          <a:prstGeom prst="rect">
            <a:avLst/>
          </a:prstGeom>
          <a:noFill/>
        </p:spPr>
        <p:txBody>
          <a:bodyPr wrap="square" rtlCol="0">
            <a:spAutoFit/>
          </a:bodyPr>
          <a:lstStyle/>
          <a:p>
            <a:pPr algn="ctr"/>
            <a:r>
              <a:rPr lang="en-IN" sz="4000" b="1" dirty="0">
                <a:solidFill>
                  <a:srgbClr val="FFFF00"/>
                </a:solidFill>
                <a:latin typeface="Baskerville Old Face" panose="02020602080505020303" pitchFamily="18" charset="0"/>
              </a:rPr>
              <a:t>PROTEST</a:t>
            </a:r>
          </a:p>
          <a:p>
            <a:pPr algn="ctr"/>
            <a:r>
              <a:rPr lang="en-IN" sz="3200" dirty="0">
                <a:solidFill>
                  <a:srgbClr val="FFFF00"/>
                </a:solidFill>
                <a:latin typeface="Times New Roman" panose="02020603050405020304" pitchFamily="18" charset="0"/>
                <a:cs typeface="Times New Roman" panose="02020603050405020304" pitchFamily="18" charset="0"/>
              </a:rPr>
              <a:t>AFTER ANNOUNCEMENT OF RESULT</a:t>
            </a:r>
          </a:p>
          <a:p>
            <a:pPr marL="514350" indent="-514350" algn="ctr">
              <a:buAutoNum type="alphaUcParenR"/>
            </a:pP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2800" dirty="0">
                <a:solidFill>
                  <a:schemeClr val="bg1"/>
                </a:solidFill>
                <a:latin typeface="Times New Roman" panose="02020603050405020304" pitchFamily="18" charset="0"/>
                <a:cs typeface="Times New Roman" panose="02020603050405020304" pitchFamily="18" charset="0"/>
              </a:rPr>
              <a:t>HOW TO PROTEST IN ABSENCE OF THE REFEREE</a:t>
            </a:r>
          </a:p>
          <a:p>
            <a:pPr algn="ctr"/>
            <a:endParaRPr lang="en-IN" sz="3200" dirty="0">
              <a:solidFill>
                <a:schemeClr val="bg1"/>
              </a:solidFill>
              <a:latin typeface="Times New Roman" panose="02020603050405020304" pitchFamily="18" charset="0"/>
              <a:cs typeface="Times New Roman" panose="02020603050405020304" pitchFamily="18" charset="0"/>
            </a:endParaRPr>
          </a:p>
          <a:p>
            <a:pPr marL="355600" indent="-358140" algn="just">
              <a:lnSpc>
                <a:spcPct val="110000"/>
              </a:lnSpc>
              <a:tabLst>
                <a:tab pos="342900" algn="l"/>
              </a:tabLst>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Where the Referee is not accessible</a:t>
            </a:r>
          </a:p>
          <a:p>
            <a:pPr marL="355600" indent="-358140" algn="just">
              <a:lnSpc>
                <a:spcPct val="110000"/>
              </a:lnSpc>
              <a:tabLst>
                <a:tab pos="342900" algn="l"/>
              </a:tabLst>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or available, the protest should be made </a:t>
            </a:r>
          </a:p>
          <a:p>
            <a:pPr marL="355600" indent="-358140" algn="just">
              <a:lnSpc>
                <a:spcPct val="110000"/>
              </a:lnSpc>
              <a:tabLst>
                <a:tab pos="342900" algn="l"/>
              </a:tabLst>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to them through the Technical</a:t>
            </a:r>
          </a:p>
          <a:p>
            <a:pPr marL="355600" indent="-358140" algn="just">
              <a:lnSpc>
                <a:spcPct val="110000"/>
              </a:lnSpc>
              <a:tabLst>
                <a:tab pos="342900" algn="l"/>
              </a:tabLst>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Information Centre.</a:t>
            </a:r>
            <a:endParaRPr lang="en-IN"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10"/>
              </a:lnSpc>
            </a:pPr>
            <a:r>
              <a:rPr lang="en-IN"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bject 3">
            <a:extLst>
              <a:ext uri="{FF2B5EF4-FFF2-40B4-BE49-F238E27FC236}">
                <a16:creationId xmlns:a16="http://schemas.microsoft.com/office/drawing/2014/main" id="{D287757E-8A3F-49C5-8928-5E4BC910AAA6}"/>
              </a:ext>
            </a:extLst>
          </p:cNvPr>
          <p:cNvSpPr/>
          <p:nvPr/>
        </p:nvSpPr>
        <p:spPr>
          <a:xfrm>
            <a:off x="7104112" y="1680914"/>
            <a:ext cx="4176464" cy="4320480"/>
          </a:xfrm>
          <a:prstGeom prst="round2DiagRect">
            <a:avLst/>
          </a:prstGeom>
          <a:blipFill>
            <a:blip r:embed="rId2" cstate="print"/>
            <a:stretch>
              <a:fillRect/>
            </a:stretch>
          </a:blipFill>
          <a:ln w="28575">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3354347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695400" y="612171"/>
            <a:ext cx="6156684" cy="5633658"/>
          </a:xfrm>
          <a:prstGeom prst="rect">
            <a:avLst/>
          </a:prstGeom>
          <a:noFill/>
        </p:spPr>
        <p:txBody>
          <a:bodyPr wrap="square" rtlCol="0">
            <a:spAutoFit/>
          </a:bodyPr>
          <a:lstStyle/>
          <a:p>
            <a:pPr algn="ctr"/>
            <a:r>
              <a:rPr lang="en-IN" sz="4000" b="1" dirty="0">
                <a:solidFill>
                  <a:srgbClr val="FFFF00"/>
                </a:solidFill>
                <a:latin typeface="Baskerville Old Face" panose="02020602080505020303" pitchFamily="18" charset="0"/>
              </a:rPr>
              <a:t>PROTEST</a:t>
            </a:r>
          </a:p>
          <a:p>
            <a:pPr algn="ctr"/>
            <a:r>
              <a:rPr lang="en-IN" sz="3200" dirty="0">
                <a:solidFill>
                  <a:schemeClr val="bg1"/>
                </a:solidFill>
                <a:latin typeface="Times New Roman" panose="02020603050405020304" pitchFamily="18" charset="0"/>
                <a:cs typeface="Times New Roman" panose="02020603050405020304" pitchFamily="18" charset="0"/>
              </a:rPr>
              <a:t>IMMEDIATE ORAL PROTEST</a:t>
            </a:r>
          </a:p>
          <a:p>
            <a:pPr marL="514350" indent="-514350" algn="ctr">
              <a:buAutoNum type="alphaUcParenR"/>
            </a:pP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2800" dirty="0">
                <a:solidFill>
                  <a:srgbClr val="FFFF00"/>
                </a:solidFill>
                <a:latin typeface="Times New Roman" panose="02020603050405020304" pitchFamily="18" charset="0"/>
                <a:cs typeface="Times New Roman" panose="02020603050405020304" pitchFamily="18" charset="0"/>
              </a:rPr>
              <a:t>IN A TRACK EVENT</a:t>
            </a:r>
          </a:p>
          <a:p>
            <a:pPr algn="ctr"/>
            <a:endParaRPr lang="en-IN" sz="3200" dirty="0">
              <a:solidFill>
                <a:schemeClr val="bg1"/>
              </a:solidFill>
              <a:latin typeface="Times New Roman" panose="02020603050405020304" pitchFamily="18" charset="0"/>
              <a:cs typeface="Times New Roman" panose="02020603050405020304" pitchFamily="18" charset="0"/>
            </a:endParaRPr>
          </a:p>
          <a:p>
            <a:pPr marL="355600" indent="-358140" algn="just">
              <a:lnSpc>
                <a:spcPct val="110000"/>
              </a:lnSpc>
              <a:buFont typeface="Wingdings" panose="05000000000000000000" pitchFamily="2" charset="2"/>
              <a:buChar char="v"/>
              <a:tabLst>
                <a:tab pos="342900" algn="l"/>
              </a:tabLst>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If an athlete makes an immediate oral protest against having been charged with a false start</a:t>
            </a:r>
          </a:p>
          <a:p>
            <a:pPr marL="355600" indent="-358140" algn="just">
              <a:lnSpc>
                <a:spcPct val="110000"/>
              </a:lnSpc>
              <a:buFont typeface="Wingdings" panose="05000000000000000000" pitchFamily="2" charset="2"/>
              <a:buChar char="v"/>
              <a:tabLst>
                <a:tab pos="342900" algn="l"/>
              </a:tabLst>
            </a:pPr>
            <a:endParaRPr lang="en-I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Track Referee may, if they are in any doubt, allow the athlete to compete “under protest” in order to preserve the rights of all concerned.</a:t>
            </a:r>
            <a:r>
              <a:rPr lang="en-IN"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C162EB58-9ECE-4F13-B2C0-81BF6A1F4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128" y="1340768"/>
            <a:ext cx="3991372" cy="4464496"/>
          </a:xfrm>
          <a:prstGeom prst="round2DiagRect">
            <a:avLst/>
          </a:prstGeom>
          <a:ln w="28575">
            <a:solidFill>
              <a:srgbClr val="FFFF00"/>
            </a:solidFill>
          </a:ln>
        </p:spPr>
      </p:pic>
    </p:spTree>
    <p:extLst>
      <p:ext uri="{BB962C8B-B14F-4D97-AF65-F5344CB8AC3E}">
        <p14:creationId xmlns:p14="http://schemas.microsoft.com/office/powerpoint/2010/main" val="2172561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551384" y="578315"/>
            <a:ext cx="7416824" cy="4814972"/>
          </a:xfrm>
          <a:prstGeom prst="rect">
            <a:avLst/>
          </a:prstGeom>
          <a:noFill/>
        </p:spPr>
        <p:txBody>
          <a:bodyPr wrap="square" rtlCol="0">
            <a:spAutoFit/>
          </a:bodyPr>
          <a:lstStyle/>
          <a:p>
            <a:pPr algn="ctr"/>
            <a:r>
              <a:rPr lang="en-IN" sz="3200" dirty="0">
                <a:solidFill>
                  <a:schemeClr val="bg1"/>
                </a:solidFill>
                <a:latin typeface="Times New Roman" panose="02020603050405020304" pitchFamily="18" charset="0"/>
                <a:cs typeface="Times New Roman" panose="02020603050405020304" pitchFamily="18" charset="0"/>
              </a:rPr>
              <a:t>IMMEDIATE ORAL PROTEST</a:t>
            </a:r>
          </a:p>
          <a:p>
            <a:pPr algn="ctr"/>
            <a:r>
              <a:rPr lang="en-IN" sz="2800" dirty="0">
                <a:solidFill>
                  <a:srgbClr val="FFFF00"/>
                </a:solidFill>
                <a:latin typeface="Times New Roman" panose="02020603050405020304" pitchFamily="18" charset="0"/>
                <a:cs typeface="Times New Roman" panose="02020603050405020304" pitchFamily="18" charset="0"/>
              </a:rPr>
              <a:t>IN A TRACK EVENT</a:t>
            </a:r>
          </a:p>
          <a:p>
            <a:pPr algn="ctr"/>
            <a:r>
              <a:rPr lang="en-IN" sz="2800" dirty="0">
                <a:solidFill>
                  <a:schemeClr val="bg1"/>
                </a:solidFill>
                <a:latin typeface="Times New Roman" panose="02020603050405020304" pitchFamily="18" charset="0"/>
                <a:cs typeface="Times New Roman" panose="02020603050405020304" pitchFamily="18" charset="0"/>
              </a:rPr>
              <a:t>CONDITION</a:t>
            </a:r>
          </a:p>
          <a:p>
            <a:pPr marL="355600" indent="-358140" algn="just">
              <a:lnSpc>
                <a:spcPct val="110000"/>
              </a:lnSpc>
              <a:buFont typeface="Wingdings" panose="05000000000000000000" pitchFamily="2" charset="2"/>
              <a:buChar char="v"/>
              <a:tabLst>
                <a:tab pos="342900" algn="l"/>
              </a:tabLst>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If the false start was indicated by a World Athletics certified start Information system - </a:t>
            </a: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Competing “under protest” shall not be allowed </a:t>
            </a:r>
          </a:p>
          <a:p>
            <a:pPr marL="342900" indent="-342900" algn="just">
              <a:lnSpc>
                <a:spcPct val="130000"/>
              </a:lnSpc>
              <a:buFont typeface="Wingdings" panose="05000000000000000000" pitchFamily="2" charset="2"/>
              <a:buChar char="v"/>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In cases where it is very clear by visual observation that the athlete has committed a false start. </a:t>
            </a:r>
            <a:endParaRPr lang="en-IN" sz="2400" b="1" dirty="0">
              <a:solidFill>
                <a:srgbClr val="FFFF00"/>
              </a:solidFill>
              <a:latin typeface="Times New Roman" panose="02020603050405020304" pitchFamily="18" charset="0"/>
              <a:ea typeface="Arial" panose="020B0604020202020204" pitchFamily="34" charset="0"/>
              <a:cs typeface="Times New Roman" panose="02020603050405020304" pitchFamily="18" charset="0"/>
            </a:endParaRPr>
          </a:p>
          <a:p>
            <a:pPr algn="ctr">
              <a:lnSpc>
                <a:spcPct val="110000"/>
              </a:lnSpc>
              <a:tabLst>
                <a:tab pos="342900" algn="l"/>
              </a:tabLst>
            </a:pPr>
            <a:r>
              <a:rPr lang="en-IN" sz="2400" dirty="0">
                <a:solidFill>
                  <a:srgbClr val="FFFF00"/>
                </a:solidFill>
                <a:latin typeface="Times New Roman" panose="02020603050405020304" pitchFamily="18" charset="0"/>
                <a:ea typeface="Arial" panose="020B0604020202020204" pitchFamily="34" charset="0"/>
                <a:cs typeface="Times New Roman" panose="02020603050405020304" pitchFamily="18" charset="0"/>
              </a:rPr>
              <a:t>EXCEPTION</a:t>
            </a:r>
            <a:endParaRPr lang="en-IN"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marL="355600" indent="-358140" algn="just">
              <a:lnSpc>
                <a:spcPct val="110000"/>
              </a:lnSpc>
              <a:buFont typeface="Wingdings" panose="05000000000000000000" pitchFamily="2" charset="2"/>
              <a:buChar char="v"/>
              <a:tabLst>
                <a:tab pos="342900" algn="l"/>
              </a:tabLst>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Any reason the Referee determines that the information provided by the system is obviously inaccurate.</a:t>
            </a:r>
            <a:endParaRPr lang="en-I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descr="E:\FTO EXAMINATION-2014 - Copy\Rules Interpretation\580817_320360128053439_300132903_n.jpg">
            <a:extLst>
              <a:ext uri="{FF2B5EF4-FFF2-40B4-BE49-F238E27FC236}">
                <a16:creationId xmlns:a16="http://schemas.microsoft.com/office/drawing/2014/main" id="{F9040684-4D27-4126-940E-447F5D86D8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1634" y="692696"/>
            <a:ext cx="2376264" cy="2736304"/>
          </a:xfrm>
          <a:prstGeom prst="round2DiagRect">
            <a:avLst/>
          </a:prstGeom>
          <a:noFill/>
          <a:ln w="28575">
            <a:solidFill>
              <a:srgbClr val="FFFF00"/>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B8ECE32-3DCB-40DB-BFE0-A792C7B3F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6279" y="3645024"/>
            <a:ext cx="2401619" cy="2621922"/>
          </a:xfrm>
          <a:prstGeom prst="round2DiagRect">
            <a:avLst/>
          </a:prstGeom>
          <a:ln w="28575">
            <a:solidFill>
              <a:srgbClr val="FFFF00"/>
            </a:solidFill>
          </a:ln>
        </p:spPr>
      </p:pic>
    </p:spTree>
    <p:extLst>
      <p:ext uri="{BB962C8B-B14F-4D97-AF65-F5344CB8AC3E}">
        <p14:creationId xmlns:p14="http://schemas.microsoft.com/office/powerpoint/2010/main" val="192378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659396" y="764704"/>
            <a:ext cx="10873208" cy="5430526"/>
          </a:xfrm>
          <a:prstGeom prst="rect">
            <a:avLst/>
          </a:prstGeom>
          <a:noFill/>
        </p:spPr>
        <p:txBody>
          <a:bodyPr wrap="square" rtlCol="0">
            <a:spAutoFit/>
          </a:bodyPr>
          <a:lstStyle/>
          <a:p>
            <a:pPr algn="ctr"/>
            <a:r>
              <a:rPr lang="en-IN" sz="4000" b="1" dirty="0">
                <a:solidFill>
                  <a:srgbClr val="FFFF00"/>
                </a:solidFill>
                <a:latin typeface="Baskerville Old Face" panose="02020602080505020303" pitchFamily="18" charset="0"/>
              </a:rPr>
              <a:t>PROTEST</a:t>
            </a:r>
          </a:p>
          <a:p>
            <a:pPr algn="ctr"/>
            <a:r>
              <a:rPr lang="en-IN" sz="3200" dirty="0">
                <a:solidFill>
                  <a:schemeClr val="bg1"/>
                </a:solidFill>
                <a:latin typeface="Times New Roman" panose="02020603050405020304" pitchFamily="18" charset="0"/>
                <a:cs typeface="Times New Roman" panose="02020603050405020304" pitchFamily="18" charset="0"/>
              </a:rPr>
              <a:t>IMMEDIATE ORAL PROTEST</a:t>
            </a:r>
          </a:p>
          <a:p>
            <a:pPr marL="514350" indent="-514350" algn="ctr">
              <a:buAutoNum type="alphaUcParenR"/>
            </a:pP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2800" dirty="0">
                <a:solidFill>
                  <a:srgbClr val="FFFF00"/>
                </a:solidFill>
                <a:latin typeface="Times New Roman" panose="02020603050405020304" pitchFamily="18" charset="0"/>
                <a:cs typeface="Times New Roman" panose="02020603050405020304" pitchFamily="18" charset="0"/>
              </a:rPr>
              <a:t>IN A TRACK EVENT</a:t>
            </a:r>
          </a:p>
          <a:p>
            <a:pPr algn="ctr"/>
            <a:endParaRPr lang="en-IN" sz="3200" dirty="0">
              <a:solidFill>
                <a:schemeClr val="bg1"/>
              </a:solidFill>
              <a:latin typeface="Times New Roman" panose="02020603050405020304" pitchFamily="18" charset="0"/>
              <a:cs typeface="Times New Roman" panose="02020603050405020304" pitchFamily="18" charset="0"/>
            </a:endParaRPr>
          </a:p>
          <a:p>
            <a:pPr marL="355600" indent="-358140" algn="just">
              <a:lnSpc>
                <a:spcPct val="110000"/>
              </a:lnSpc>
              <a:buFont typeface="Wingdings" panose="05000000000000000000" pitchFamily="2" charset="2"/>
              <a:buChar char="v"/>
              <a:tabLst>
                <a:tab pos="342900" algn="l"/>
              </a:tabLst>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 protest may be based on the failure of the starter to recall a false start</a:t>
            </a:r>
          </a:p>
          <a:p>
            <a:pPr algn="just">
              <a:lnSpc>
                <a:spcPct val="110000"/>
              </a:lnSpc>
              <a:tabLst>
                <a:tab pos="342900" algn="l"/>
              </a:tabLst>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I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355600" indent="-358140" algn="just">
              <a:lnSpc>
                <a:spcPct val="110000"/>
              </a:lnSpc>
              <a:buFont typeface="Wingdings" panose="05000000000000000000" pitchFamily="2" charset="2"/>
              <a:buChar char="v"/>
              <a:tabLst>
                <a:tab pos="342900" algn="l"/>
              </a:tabLst>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 protest may be based on the failure of the starter to abort a start</a:t>
            </a:r>
          </a:p>
          <a:p>
            <a:pPr marL="355600" indent="-358140" algn="just">
              <a:lnSpc>
                <a:spcPct val="110000"/>
              </a:lnSpc>
              <a:buFont typeface="Wingdings" panose="05000000000000000000" pitchFamily="2" charset="2"/>
              <a:buChar char="v"/>
              <a:tabLst>
                <a:tab pos="342900" algn="l"/>
              </a:tabLst>
            </a:pPr>
            <a:endPar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10000"/>
              </a:lnSpc>
              <a:tabLst>
                <a:tab pos="342900" algn="l"/>
              </a:tabLst>
            </a:pPr>
            <a:r>
              <a:rPr lang="en-IN" sz="2400" dirty="0">
                <a:solidFill>
                  <a:srgbClr val="FFFF00"/>
                </a:solidFill>
                <a:latin typeface="Times New Roman" panose="02020603050405020304" pitchFamily="18" charset="0"/>
                <a:ea typeface="Arial" panose="020B0604020202020204" pitchFamily="34" charset="0"/>
                <a:cs typeface="Times New Roman" panose="02020603050405020304" pitchFamily="18" charset="0"/>
              </a:rPr>
              <a:t>CONDITION</a:t>
            </a:r>
          </a:p>
          <a:p>
            <a:pPr marL="342900" indent="-342900">
              <a:lnSpc>
                <a:spcPct val="110000"/>
              </a:lnSpc>
              <a:buFont typeface="Wingdings" panose="05000000000000000000" pitchFamily="2" charset="2"/>
              <a:buChar char="v"/>
              <a:tabLst>
                <a:tab pos="342900" algn="l"/>
              </a:tabLst>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The protest may be made only by, or on behalf of, an athlete who has completed the race.</a:t>
            </a:r>
          </a:p>
        </p:txBody>
      </p:sp>
    </p:spTree>
    <p:extLst>
      <p:ext uri="{BB962C8B-B14F-4D97-AF65-F5344CB8AC3E}">
        <p14:creationId xmlns:p14="http://schemas.microsoft.com/office/powerpoint/2010/main" val="1633408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659396" y="764704"/>
            <a:ext cx="10873208" cy="4617995"/>
          </a:xfrm>
          <a:prstGeom prst="rect">
            <a:avLst/>
          </a:prstGeom>
          <a:noFill/>
        </p:spPr>
        <p:txBody>
          <a:bodyPr wrap="square" rtlCol="0">
            <a:spAutoFit/>
          </a:bodyPr>
          <a:lstStyle/>
          <a:p>
            <a:pPr algn="ctr"/>
            <a:r>
              <a:rPr lang="en-IN" sz="4000" b="1" dirty="0">
                <a:solidFill>
                  <a:srgbClr val="FFFF00"/>
                </a:solidFill>
                <a:latin typeface="Baskerville Old Face" panose="02020602080505020303" pitchFamily="18" charset="0"/>
              </a:rPr>
              <a:t>PROTEST</a:t>
            </a:r>
          </a:p>
          <a:p>
            <a:pPr algn="ctr"/>
            <a:r>
              <a:rPr lang="en-IN" sz="3200" dirty="0">
                <a:solidFill>
                  <a:schemeClr val="bg1"/>
                </a:solidFill>
                <a:latin typeface="Times New Roman" panose="02020603050405020304" pitchFamily="18" charset="0"/>
                <a:cs typeface="Times New Roman" panose="02020603050405020304" pitchFamily="18" charset="0"/>
              </a:rPr>
              <a:t>IMMEDIATE ORAL PROTEST</a:t>
            </a:r>
          </a:p>
          <a:p>
            <a:pPr marL="514350" indent="-514350" algn="ctr">
              <a:buAutoNum type="alphaUcParenR"/>
            </a:pP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2800" dirty="0">
                <a:solidFill>
                  <a:srgbClr val="FFFF00"/>
                </a:solidFill>
                <a:latin typeface="Times New Roman" panose="02020603050405020304" pitchFamily="18" charset="0"/>
                <a:cs typeface="Times New Roman" panose="02020603050405020304" pitchFamily="18" charset="0"/>
              </a:rPr>
              <a:t>IN A TRACK EVENT</a:t>
            </a:r>
          </a:p>
          <a:p>
            <a:pPr algn="ctr"/>
            <a:endParaRPr lang="en-IN" sz="3200" dirty="0">
              <a:solidFill>
                <a:schemeClr val="bg1"/>
              </a:solidFill>
              <a:latin typeface="Times New Roman" panose="02020603050405020304" pitchFamily="18" charset="0"/>
              <a:cs typeface="Times New Roman" panose="02020603050405020304" pitchFamily="18" charset="0"/>
            </a:endParaRPr>
          </a:p>
          <a:p>
            <a:pPr algn="ctr">
              <a:lnSpc>
                <a:spcPct val="110000"/>
              </a:lnSpc>
              <a:tabLst>
                <a:tab pos="342900" algn="l"/>
              </a:tabLst>
            </a:pPr>
            <a:r>
              <a:rPr lang="en-IN" sz="2400" dirty="0">
                <a:solidFill>
                  <a:srgbClr val="FFFF00"/>
                </a:solidFill>
                <a:latin typeface="Times New Roman" panose="02020603050405020304" pitchFamily="18" charset="0"/>
                <a:ea typeface="Arial" panose="020B0604020202020204" pitchFamily="34" charset="0"/>
                <a:cs typeface="Times New Roman" panose="02020603050405020304" pitchFamily="18" charset="0"/>
              </a:rPr>
              <a:t>DECISION</a:t>
            </a:r>
          </a:p>
          <a:p>
            <a:pPr marL="342900" indent="-342900">
              <a:lnSpc>
                <a:spcPct val="110000"/>
              </a:lnSpc>
              <a:buFont typeface="Wingdings" panose="05000000000000000000" pitchFamily="2" charset="2"/>
              <a:buChar char="v"/>
              <a:tabLst>
                <a:tab pos="342900" algn="l"/>
              </a:tabLst>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If the protest is upheld, any athlete who committed the false start or whose conduct should have led to the start being aborted, and who was subject to warning or disqualification according to Rules 16.5, 16.7, 16.8 or 39.8.3 of the Technical Rules, shall be warned or disqualified</a:t>
            </a:r>
          </a:p>
        </p:txBody>
      </p:sp>
    </p:spTree>
    <p:extLst>
      <p:ext uri="{BB962C8B-B14F-4D97-AF65-F5344CB8AC3E}">
        <p14:creationId xmlns:p14="http://schemas.microsoft.com/office/powerpoint/2010/main" val="3873954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659396" y="764704"/>
            <a:ext cx="10873208" cy="4688463"/>
          </a:xfrm>
          <a:prstGeom prst="rect">
            <a:avLst/>
          </a:prstGeom>
          <a:noFill/>
        </p:spPr>
        <p:txBody>
          <a:bodyPr wrap="square" rtlCol="0">
            <a:spAutoFit/>
          </a:bodyPr>
          <a:lstStyle/>
          <a:p>
            <a:pPr algn="ctr"/>
            <a:r>
              <a:rPr lang="en-IN" sz="4000" b="1" dirty="0">
                <a:solidFill>
                  <a:srgbClr val="FFFF00"/>
                </a:solidFill>
                <a:latin typeface="Baskerville Old Face" panose="02020602080505020303" pitchFamily="18" charset="0"/>
              </a:rPr>
              <a:t>PROTEST</a:t>
            </a:r>
          </a:p>
          <a:p>
            <a:pPr algn="ctr"/>
            <a:r>
              <a:rPr lang="en-IN" sz="3200" dirty="0">
                <a:solidFill>
                  <a:schemeClr val="bg1"/>
                </a:solidFill>
                <a:latin typeface="Times New Roman" panose="02020603050405020304" pitchFamily="18" charset="0"/>
                <a:cs typeface="Times New Roman" panose="02020603050405020304" pitchFamily="18" charset="0"/>
              </a:rPr>
              <a:t>IMMEDIATE ORAL PROTEST</a:t>
            </a:r>
          </a:p>
          <a:p>
            <a:pPr marL="514350" indent="-514350" algn="ctr">
              <a:buAutoNum type="alphaUcParenR"/>
            </a:pP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2800" dirty="0">
                <a:solidFill>
                  <a:srgbClr val="FFFF00"/>
                </a:solidFill>
                <a:latin typeface="Times New Roman" panose="02020603050405020304" pitchFamily="18" charset="0"/>
                <a:cs typeface="Times New Roman" panose="02020603050405020304" pitchFamily="18" charset="0"/>
              </a:rPr>
              <a:t>IN A TRACK EVENT</a:t>
            </a:r>
          </a:p>
          <a:p>
            <a:pPr algn="ctr"/>
            <a:endParaRPr lang="en-IN" sz="3200" dirty="0">
              <a:solidFill>
                <a:schemeClr val="bg1"/>
              </a:solidFill>
              <a:latin typeface="Times New Roman" panose="02020603050405020304" pitchFamily="18" charset="0"/>
              <a:cs typeface="Times New Roman" panose="02020603050405020304" pitchFamily="18" charset="0"/>
            </a:endParaRPr>
          </a:p>
          <a:p>
            <a:pPr algn="ctr">
              <a:lnSpc>
                <a:spcPct val="110000"/>
              </a:lnSpc>
              <a:tabLst>
                <a:tab pos="342900" algn="l"/>
              </a:tabLst>
            </a:pPr>
            <a:r>
              <a:rPr lang="en-IN" sz="2400" dirty="0">
                <a:solidFill>
                  <a:srgbClr val="FFFF00"/>
                </a:solidFill>
                <a:latin typeface="Times New Roman" panose="02020603050405020304" pitchFamily="18" charset="0"/>
                <a:ea typeface="Arial" panose="020B0604020202020204" pitchFamily="34" charset="0"/>
                <a:cs typeface="Times New Roman" panose="02020603050405020304" pitchFamily="18" charset="0"/>
              </a:rPr>
              <a:t>POWER OF THE REFEREE</a:t>
            </a:r>
          </a:p>
          <a:p>
            <a:pPr marL="787400" indent="-429895" algn="just">
              <a:lnSpc>
                <a:spcPct val="122000"/>
              </a:lnSpc>
              <a:tabLst>
                <a:tab pos="774700" algn="l"/>
              </a:tabLst>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Whether or not there may be any warning or disqualification, the Referee shall have the authority to declare the event or part of the event void and that it or part of it shall be held again if in their opinion justice demands it.</a:t>
            </a:r>
            <a:endParaRPr lang="en-I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87400" indent="-429895" algn="just">
              <a:lnSpc>
                <a:spcPct val="122000"/>
              </a:lnSpc>
              <a:tabLst>
                <a:tab pos="774700" algn="l"/>
              </a:tabLst>
            </a:pPr>
            <a:endParaRPr lang="en-IN"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1888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659396" y="764704"/>
            <a:ext cx="10873208" cy="3883051"/>
          </a:xfrm>
          <a:prstGeom prst="rect">
            <a:avLst/>
          </a:prstGeom>
          <a:noFill/>
        </p:spPr>
        <p:txBody>
          <a:bodyPr wrap="square" rtlCol="0">
            <a:spAutoFit/>
          </a:bodyPr>
          <a:lstStyle/>
          <a:p>
            <a:pPr algn="ctr"/>
            <a:r>
              <a:rPr lang="en-IN" sz="4000" b="1" dirty="0">
                <a:solidFill>
                  <a:srgbClr val="FFFF00"/>
                </a:solidFill>
                <a:latin typeface="Baskerville Old Face" panose="02020602080505020303" pitchFamily="18" charset="0"/>
              </a:rPr>
              <a:t>PROTEST</a:t>
            </a:r>
          </a:p>
          <a:p>
            <a:pPr algn="ctr"/>
            <a:r>
              <a:rPr lang="en-IN" sz="3200" dirty="0">
                <a:solidFill>
                  <a:schemeClr val="bg1"/>
                </a:solidFill>
                <a:latin typeface="Times New Roman" panose="02020603050405020304" pitchFamily="18" charset="0"/>
                <a:cs typeface="Times New Roman" panose="02020603050405020304" pitchFamily="18" charset="0"/>
              </a:rPr>
              <a:t>IMMEDIATE ORAL PROTEST</a:t>
            </a:r>
          </a:p>
          <a:p>
            <a:pPr marL="514350" indent="-514350" algn="ctr">
              <a:buAutoNum type="alphaUcParenR"/>
            </a:pP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2800" dirty="0">
                <a:solidFill>
                  <a:srgbClr val="FFFF00"/>
                </a:solidFill>
                <a:latin typeface="Times New Roman" panose="02020603050405020304" pitchFamily="18" charset="0"/>
                <a:cs typeface="Times New Roman" panose="02020603050405020304" pitchFamily="18" charset="0"/>
              </a:rPr>
              <a:t>IN A TRACK EVENT</a:t>
            </a:r>
          </a:p>
          <a:p>
            <a:pPr algn="ctr"/>
            <a:endParaRPr lang="en-IN" sz="3200" dirty="0">
              <a:solidFill>
                <a:schemeClr val="bg1"/>
              </a:solidFill>
              <a:latin typeface="Times New Roman" panose="02020603050405020304" pitchFamily="18" charset="0"/>
              <a:cs typeface="Times New Roman" panose="02020603050405020304" pitchFamily="18" charset="0"/>
            </a:endParaRPr>
          </a:p>
          <a:p>
            <a:pPr algn="ctr">
              <a:lnSpc>
                <a:spcPct val="110000"/>
              </a:lnSpc>
              <a:tabLst>
                <a:tab pos="342900" algn="l"/>
              </a:tabLst>
            </a:pPr>
            <a:r>
              <a:rPr lang="en-IN" sz="2400" dirty="0">
                <a:solidFill>
                  <a:srgbClr val="FFFF00"/>
                </a:solidFill>
                <a:latin typeface="Times New Roman" panose="02020603050405020304" pitchFamily="18" charset="0"/>
                <a:ea typeface="Arial" panose="020B0604020202020204" pitchFamily="34" charset="0"/>
                <a:cs typeface="Times New Roman" panose="02020603050405020304" pitchFamily="18" charset="0"/>
              </a:rPr>
              <a:t>RIGHT OF THE ATHLETE</a:t>
            </a:r>
          </a:p>
          <a:p>
            <a:pPr marL="787400" indent="-429895" algn="just">
              <a:lnSpc>
                <a:spcPct val="122000"/>
              </a:lnSpc>
              <a:tabLst>
                <a:tab pos="774700" algn="l"/>
              </a:tabLst>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In this situation an Athlete has he right of protest and appeal whether or not a Start Information System is used</a:t>
            </a:r>
            <a:endParaRPr lang="en-I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4619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659396" y="764704"/>
            <a:ext cx="10873208" cy="5742278"/>
          </a:xfrm>
          <a:prstGeom prst="rect">
            <a:avLst/>
          </a:prstGeom>
          <a:noFill/>
        </p:spPr>
        <p:txBody>
          <a:bodyPr wrap="square" rtlCol="0">
            <a:spAutoFit/>
          </a:bodyPr>
          <a:lstStyle/>
          <a:p>
            <a:pPr algn="ctr"/>
            <a:r>
              <a:rPr lang="en-IN" sz="4000" b="1" dirty="0">
                <a:solidFill>
                  <a:srgbClr val="FFFF00"/>
                </a:solidFill>
                <a:latin typeface="Baskerville Old Face" panose="02020602080505020303" pitchFamily="18" charset="0"/>
              </a:rPr>
              <a:t>PROTEST</a:t>
            </a:r>
          </a:p>
          <a:p>
            <a:pPr algn="ctr"/>
            <a:r>
              <a:rPr lang="en-IN" sz="3200" dirty="0">
                <a:solidFill>
                  <a:schemeClr val="bg1"/>
                </a:solidFill>
                <a:latin typeface="Times New Roman" panose="02020603050405020304" pitchFamily="18" charset="0"/>
                <a:cs typeface="Times New Roman" panose="02020603050405020304" pitchFamily="18" charset="0"/>
              </a:rPr>
              <a:t>IMMEDIATE ORAL PROTEST</a:t>
            </a:r>
          </a:p>
          <a:p>
            <a:pPr marL="514350" indent="-514350" algn="ctr">
              <a:buAutoNum type="alphaUcParenR"/>
            </a:pP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2800" dirty="0">
                <a:solidFill>
                  <a:srgbClr val="FFFF00"/>
                </a:solidFill>
                <a:latin typeface="Times New Roman" panose="02020603050405020304" pitchFamily="18" charset="0"/>
                <a:cs typeface="Times New Roman" panose="02020603050405020304" pitchFamily="18" charset="0"/>
              </a:rPr>
              <a:t>IN A TRACK EVENT</a:t>
            </a:r>
          </a:p>
          <a:p>
            <a:pPr algn="ctr"/>
            <a:endParaRPr lang="en-IN" sz="3200" dirty="0">
              <a:solidFill>
                <a:schemeClr val="bg1"/>
              </a:solidFill>
              <a:latin typeface="Times New Roman" panose="02020603050405020304" pitchFamily="18" charset="0"/>
              <a:cs typeface="Times New Roman" panose="02020603050405020304" pitchFamily="18" charset="0"/>
            </a:endParaRPr>
          </a:p>
          <a:p>
            <a:pPr marL="355600" indent="-358140" algn="just">
              <a:lnSpc>
                <a:spcPct val="110000"/>
              </a:lnSpc>
              <a:buFont typeface="Wingdings" panose="05000000000000000000" pitchFamily="2" charset="2"/>
              <a:buChar char="v"/>
              <a:tabLst>
                <a:tab pos="342900" algn="l"/>
              </a:tabLst>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If a protest or appeal is based on an athlete’s incorrect exclusion from an event due to a false start and it is upheld after the completion of the race</a:t>
            </a:r>
          </a:p>
          <a:p>
            <a:pPr algn="just">
              <a:lnSpc>
                <a:spcPct val="110000"/>
              </a:lnSpc>
              <a:tabLst>
                <a:tab pos="342900" algn="l"/>
              </a:tabLst>
            </a:pPr>
            <a:endParaRPr lang="en-I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355600" indent="-358140" algn="just">
              <a:lnSpc>
                <a:spcPct val="110000"/>
              </a:lnSpc>
              <a:buFont typeface="Wingdings" panose="05000000000000000000" pitchFamily="2" charset="2"/>
              <a:buChar char="v"/>
              <a:tabLst>
                <a:tab pos="342900" algn="l"/>
              </a:tabLst>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If applicable, to be advanced to subsequent rounds.</a:t>
            </a:r>
          </a:p>
          <a:p>
            <a:pPr marL="355600" indent="-358140" algn="just">
              <a:lnSpc>
                <a:spcPct val="110000"/>
              </a:lnSpc>
              <a:buFont typeface="Wingdings" panose="05000000000000000000" pitchFamily="2" charset="2"/>
              <a:buChar char="v"/>
              <a:tabLst>
                <a:tab pos="342900" algn="l"/>
              </a:tabLst>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No athlete should be advanced to a subsequent round without competing in all rounds unless the Referee or Jury of Appeal determines otherwise in the particular circumstances of the case – “</a:t>
            </a:r>
            <a:r>
              <a:rPr lang="en-IN" sz="1800" dirty="0">
                <a:solidFill>
                  <a:schemeClr val="bg1"/>
                </a:solidFill>
                <a:effectLst/>
                <a:latin typeface="Arial" panose="020B0604020202020204" pitchFamily="34" charset="0"/>
                <a:ea typeface="Arial" panose="020B0604020202020204" pitchFamily="34" charset="0"/>
              </a:rPr>
              <a:t>the shortness of time before the next round or the length of the race. “</a:t>
            </a:r>
            <a:endParaRPr lang="en-I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0971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767408" y="764704"/>
            <a:ext cx="5544616" cy="5146152"/>
          </a:xfrm>
          <a:prstGeom prst="rect">
            <a:avLst/>
          </a:prstGeom>
          <a:noFill/>
        </p:spPr>
        <p:txBody>
          <a:bodyPr wrap="square" rtlCol="0">
            <a:spAutoFit/>
          </a:bodyPr>
          <a:lstStyle/>
          <a:p>
            <a:pPr algn="ctr"/>
            <a:r>
              <a:rPr lang="en-IN" sz="3200" dirty="0">
                <a:solidFill>
                  <a:schemeClr val="bg1"/>
                </a:solidFill>
                <a:latin typeface="Times New Roman" panose="02020603050405020304" pitchFamily="18" charset="0"/>
                <a:cs typeface="Times New Roman" panose="02020603050405020304" pitchFamily="18" charset="0"/>
              </a:rPr>
              <a:t>IMMEDIATE ORAL PROTEST</a:t>
            </a:r>
          </a:p>
          <a:p>
            <a:pPr algn="ctr"/>
            <a:r>
              <a:rPr lang="en-IN" sz="2800" dirty="0">
                <a:solidFill>
                  <a:srgbClr val="FFFF00"/>
                </a:solidFill>
                <a:latin typeface="Times New Roman" panose="02020603050405020304" pitchFamily="18" charset="0"/>
                <a:cs typeface="Times New Roman" panose="02020603050405020304" pitchFamily="18" charset="0"/>
              </a:rPr>
              <a:t>IN A TRACK EVENT</a:t>
            </a:r>
          </a:p>
          <a:p>
            <a:pPr algn="ctr"/>
            <a:endParaRPr lang="en-IN" sz="3200" dirty="0">
              <a:solidFill>
                <a:schemeClr val="bg1"/>
              </a:solidFill>
              <a:latin typeface="Times New Roman" panose="02020603050405020304" pitchFamily="18" charset="0"/>
              <a:cs typeface="Times New Roman" panose="02020603050405020304" pitchFamily="18" charset="0"/>
            </a:endParaRPr>
          </a:p>
          <a:p>
            <a:pPr marL="355600" indent="-358140" algn="just">
              <a:lnSpc>
                <a:spcPct val="110000"/>
              </a:lnSpc>
              <a:buFont typeface="Wingdings" panose="05000000000000000000" pitchFamily="2" charset="2"/>
              <a:buChar char="v"/>
              <a:tabLst>
                <a:tab pos="342900" algn="l"/>
              </a:tabLst>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When a protest is made by or on behalf of an athlete or team which did not finish a race</a:t>
            </a:r>
          </a:p>
          <a:p>
            <a:pPr algn="just">
              <a:lnSpc>
                <a:spcPct val="110000"/>
              </a:lnSpc>
              <a:tabLst>
                <a:tab pos="342900" algn="l"/>
              </a:tabLst>
            </a:pPr>
            <a:endParaRPr lang="en-I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787400" indent="-429895" algn="just">
              <a:lnSpc>
                <a:spcPct val="113000"/>
              </a:lnSpc>
              <a:tabLst>
                <a:tab pos="774700" algn="l"/>
              </a:tabLst>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The protest shall be dismissed- </a:t>
            </a: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IF</a:t>
            </a:r>
            <a:endParaRPr lang="en-I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55600" indent="-358140" algn="just">
              <a:lnSpc>
                <a:spcPct val="110000"/>
              </a:lnSpc>
              <a:buFont typeface="Wingdings" panose="05000000000000000000" pitchFamily="2" charset="2"/>
              <a:buChar char="v"/>
              <a:tabLst>
                <a:tab pos="342900" algn="l"/>
              </a:tabLst>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The athlete or team was or should have been disqualified for a breach of the Rules unrelated to the matter raised in the protest.</a:t>
            </a:r>
            <a:endParaRPr lang="en-I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A06D663-75F6-454D-876C-E8AED3B5F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2104" y="1268760"/>
            <a:ext cx="3960440" cy="4824536"/>
          </a:xfrm>
          <a:prstGeom prst="round2DiagRect">
            <a:avLst/>
          </a:prstGeom>
          <a:ln w="28575">
            <a:solidFill>
              <a:srgbClr val="FFFF00"/>
            </a:solidFill>
          </a:ln>
        </p:spPr>
      </p:pic>
    </p:spTree>
    <p:extLst>
      <p:ext uri="{BB962C8B-B14F-4D97-AF65-F5344CB8AC3E}">
        <p14:creationId xmlns:p14="http://schemas.microsoft.com/office/powerpoint/2010/main" val="1473819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551384" y="907957"/>
            <a:ext cx="6264696" cy="5042086"/>
          </a:xfrm>
          <a:prstGeom prst="rect">
            <a:avLst/>
          </a:prstGeom>
          <a:noFill/>
        </p:spPr>
        <p:txBody>
          <a:bodyPr wrap="square" rtlCol="0">
            <a:spAutoFit/>
          </a:bodyPr>
          <a:lstStyle/>
          <a:p>
            <a:pPr algn="ctr"/>
            <a:r>
              <a:rPr lang="en-IN" sz="3200" dirty="0">
                <a:solidFill>
                  <a:schemeClr val="bg1"/>
                </a:solidFill>
                <a:latin typeface="Times New Roman" panose="02020603050405020304" pitchFamily="18" charset="0"/>
                <a:cs typeface="Times New Roman" panose="02020603050405020304" pitchFamily="18" charset="0"/>
              </a:rPr>
              <a:t>IMMEDIATE ORAL PROTEST</a:t>
            </a:r>
          </a:p>
          <a:p>
            <a:pPr marL="514350" indent="-514350" algn="ctr">
              <a:buAutoNum type="alphaUcParenR"/>
            </a:pP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2800" dirty="0">
                <a:solidFill>
                  <a:srgbClr val="FFFF00"/>
                </a:solidFill>
                <a:latin typeface="Times New Roman" panose="02020603050405020304" pitchFamily="18" charset="0"/>
                <a:cs typeface="Times New Roman" panose="02020603050405020304" pitchFamily="18" charset="0"/>
              </a:rPr>
              <a:t>IN A FIELD EVENT</a:t>
            </a:r>
          </a:p>
          <a:p>
            <a:pPr algn="ctr"/>
            <a:endParaRPr lang="en-IN" sz="3200" dirty="0">
              <a:solidFill>
                <a:schemeClr val="bg1"/>
              </a:solidFill>
              <a:latin typeface="Times New Roman" panose="02020603050405020304" pitchFamily="18" charset="0"/>
              <a:cs typeface="Times New Roman" panose="02020603050405020304" pitchFamily="18" charset="0"/>
            </a:endParaRPr>
          </a:p>
          <a:p>
            <a:pPr marL="355600" indent="-358140" algn="just">
              <a:lnSpc>
                <a:spcPct val="110000"/>
              </a:lnSpc>
              <a:buFont typeface="Wingdings" panose="05000000000000000000" pitchFamily="2" charset="2"/>
              <a:buChar char="v"/>
              <a:tabLst>
                <a:tab pos="342900" algn="l"/>
              </a:tabLst>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If an athlete makes an immediate oral protest against having a trial judged as a failure</a:t>
            </a:r>
          </a:p>
          <a:p>
            <a:pPr algn="just">
              <a:lnSpc>
                <a:spcPct val="110000"/>
              </a:lnSpc>
              <a:tabLst>
                <a:tab pos="342900" algn="l"/>
              </a:tabLst>
            </a:pPr>
            <a:endParaRPr lang="en-I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355600" indent="-358140" algn="just">
              <a:lnSpc>
                <a:spcPct val="110000"/>
              </a:lnSpc>
              <a:buFont typeface="Wingdings" panose="05000000000000000000" pitchFamily="2" charset="2"/>
              <a:buChar char="v"/>
              <a:tabLst>
                <a:tab pos="342900" algn="l"/>
              </a:tabLst>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If the Referee of the event is in any doubt</a:t>
            </a:r>
          </a:p>
          <a:p>
            <a:pPr marL="355600" indent="-358140" algn="just">
              <a:lnSpc>
                <a:spcPct val="104000"/>
              </a:lnSpc>
              <a:buFont typeface="Wingdings" panose="05000000000000000000" pitchFamily="2" charset="2"/>
              <a:buChar char="v"/>
              <a:tabLst>
                <a:tab pos="342900" algn="l"/>
              </a:tabLst>
            </a:pPr>
            <a:endParaRPr lang="en-IN" sz="1800" dirty="0">
              <a:effectLst/>
              <a:latin typeface="Arial" panose="020B0604020202020204" pitchFamily="34" charset="0"/>
              <a:ea typeface="Arial" panose="020B0604020202020204" pitchFamily="34" charset="0"/>
              <a:cs typeface="Arial" panose="020B0604020202020204" pitchFamily="34" charset="0"/>
            </a:endParaRPr>
          </a:p>
          <a:p>
            <a:pPr marL="355600" indent="-358140" algn="just">
              <a:lnSpc>
                <a:spcPct val="104000"/>
              </a:lnSpc>
              <a:buFont typeface="Wingdings" panose="05000000000000000000" pitchFamily="2" charset="2"/>
              <a:buChar char="v"/>
              <a:tabLst>
                <a:tab pos="342900" algn="l"/>
              </a:tabLst>
            </a:pPr>
            <a:r>
              <a:rPr lang="en-IN"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O</a:t>
            </a: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rder that the trial be measured and the result recorded, in order to preserve the rights of all concerned.</a:t>
            </a:r>
            <a:endParaRPr lang="en-I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Content Placeholder 4">
            <a:extLst>
              <a:ext uri="{FF2B5EF4-FFF2-40B4-BE49-F238E27FC236}">
                <a16:creationId xmlns:a16="http://schemas.microsoft.com/office/drawing/2014/main" id="{CE7B9FE1-B74E-4403-A683-BD140B3B9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7320136" y="1484784"/>
            <a:ext cx="3816424" cy="4293095"/>
          </a:xfrm>
          <a:prstGeom prst="round2DiagRect">
            <a:avLst/>
          </a:prstGeom>
          <a:ln w="28575">
            <a:solidFill>
              <a:srgbClr val="FFFF00"/>
            </a:solidFill>
          </a:ln>
        </p:spPr>
      </p:pic>
    </p:spTree>
    <p:extLst>
      <p:ext uri="{BB962C8B-B14F-4D97-AF65-F5344CB8AC3E}">
        <p14:creationId xmlns:p14="http://schemas.microsoft.com/office/powerpoint/2010/main" val="2852287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263352" y="764704"/>
            <a:ext cx="11233248" cy="3600986"/>
          </a:xfrm>
          <a:prstGeom prst="rect">
            <a:avLst/>
          </a:prstGeom>
          <a:noFill/>
        </p:spPr>
        <p:txBody>
          <a:bodyPr wrap="square" rtlCol="0">
            <a:spAutoFit/>
          </a:bodyPr>
          <a:lstStyle/>
          <a:p>
            <a:pPr algn="ctr"/>
            <a:r>
              <a:rPr lang="en-IN" sz="4000" dirty="0">
                <a:solidFill>
                  <a:srgbClr val="FFFF00"/>
                </a:solidFill>
                <a:latin typeface="Times New Roman" panose="02020603050405020304" pitchFamily="18" charset="0"/>
                <a:cs typeface="Times New Roman" panose="02020603050405020304" pitchFamily="18" charset="0"/>
              </a:rPr>
              <a:t>PROTESTS AND APPEALS</a:t>
            </a:r>
          </a:p>
          <a:p>
            <a:pPr algn="ctr"/>
            <a:endParaRPr lang="en-IN" sz="4000" b="1" dirty="0">
              <a:solidFill>
                <a:srgbClr val="FFFF00"/>
              </a:solidFill>
              <a:latin typeface="Baskerville Old Face" panose="02020602080505020303" pitchFamily="18" charset="0"/>
            </a:endParaRPr>
          </a:p>
          <a:p>
            <a:pPr marL="742950" indent="-742950" algn="ctr">
              <a:buAutoNum type="alphaUcParenR"/>
            </a:pPr>
            <a:r>
              <a:rPr lang="en-IN" sz="3200" dirty="0">
                <a:solidFill>
                  <a:schemeClr val="bg1"/>
                </a:solidFill>
                <a:latin typeface="Times New Roman" panose="02020603050405020304" pitchFamily="18" charset="0"/>
                <a:cs typeface="Times New Roman" panose="02020603050405020304" pitchFamily="18" charset="0"/>
              </a:rPr>
              <a:t>ORAL PROTEST TO REFEREE</a:t>
            </a:r>
          </a:p>
          <a:p>
            <a:pPr marL="742950" indent="-742950" algn="ctr">
              <a:buAutoNum type="alphaUcParenR"/>
            </a:pPr>
            <a:r>
              <a:rPr lang="en-IN" sz="3200" dirty="0">
                <a:solidFill>
                  <a:srgbClr val="FFFF00"/>
                </a:solidFill>
                <a:latin typeface="Times New Roman" panose="02020603050405020304" pitchFamily="18" charset="0"/>
                <a:cs typeface="Times New Roman" panose="02020603050405020304" pitchFamily="18" charset="0"/>
              </a:rPr>
              <a:t>APPEAL TO JURY OF APPEAL</a:t>
            </a:r>
          </a:p>
          <a:p>
            <a:pPr algn="ctr"/>
            <a:r>
              <a:rPr lang="en-IN" sz="3200" u="sng" dirty="0">
                <a:solidFill>
                  <a:schemeClr val="bg1"/>
                </a:solidFill>
                <a:latin typeface="Times New Roman" panose="02020603050405020304" pitchFamily="18" charset="0"/>
                <a:cs typeface="Times New Roman" panose="02020603050405020304" pitchFamily="18" charset="0"/>
              </a:rPr>
              <a:t>RULE TR 8 (146)</a:t>
            </a:r>
          </a:p>
          <a:p>
            <a:pPr marL="742950" indent="-742950" algn="ctr">
              <a:buAutoNum type="alphaUcParenR"/>
            </a:pPr>
            <a:endParaRPr lang="en-IN" sz="4400" b="1" dirty="0">
              <a:solidFill>
                <a:srgbClr val="FFFF00"/>
              </a:solidFill>
              <a:latin typeface="Baskerville Old Face" panose="02020602080505020303" pitchFamily="18" charset="0"/>
            </a:endParaRPr>
          </a:p>
        </p:txBody>
      </p:sp>
      <p:pic>
        <p:nvPicPr>
          <p:cNvPr id="3" name="Picture 2">
            <a:extLst>
              <a:ext uri="{FF2B5EF4-FFF2-40B4-BE49-F238E27FC236}">
                <a16:creationId xmlns:a16="http://schemas.microsoft.com/office/drawing/2014/main" id="{DECED361-DFE3-487A-B3F8-C806CB021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428" y="3573016"/>
            <a:ext cx="2683144" cy="269856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47502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659396" y="764704"/>
            <a:ext cx="10873208" cy="5430526"/>
          </a:xfrm>
          <a:prstGeom prst="rect">
            <a:avLst/>
          </a:prstGeom>
          <a:noFill/>
        </p:spPr>
        <p:txBody>
          <a:bodyPr wrap="square" rtlCol="0">
            <a:spAutoFit/>
          </a:bodyPr>
          <a:lstStyle/>
          <a:p>
            <a:pPr algn="ctr"/>
            <a:r>
              <a:rPr lang="en-IN" sz="4000" b="1" dirty="0">
                <a:solidFill>
                  <a:srgbClr val="FFFF00"/>
                </a:solidFill>
                <a:latin typeface="Baskerville Old Face" panose="02020602080505020303" pitchFamily="18" charset="0"/>
              </a:rPr>
              <a:t>PROTEST</a:t>
            </a:r>
          </a:p>
          <a:p>
            <a:pPr algn="ctr"/>
            <a:r>
              <a:rPr lang="en-IN" sz="3200" dirty="0">
                <a:solidFill>
                  <a:schemeClr val="bg1"/>
                </a:solidFill>
                <a:latin typeface="Times New Roman" panose="02020603050405020304" pitchFamily="18" charset="0"/>
                <a:cs typeface="Times New Roman" panose="02020603050405020304" pitchFamily="18" charset="0"/>
              </a:rPr>
              <a:t>IMMEDIATE ORAL PROTEST</a:t>
            </a:r>
          </a:p>
          <a:p>
            <a:pPr marL="514350" indent="-514350" algn="ctr">
              <a:buAutoNum type="alphaUcParenR"/>
            </a:pP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2800" dirty="0">
                <a:solidFill>
                  <a:srgbClr val="FFFF00"/>
                </a:solidFill>
                <a:latin typeface="Times New Roman" panose="02020603050405020304" pitchFamily="18" charset="0"/>
                <a:cs typeface="Times New Roman" panose="02020603050405020304" pitchFamily="18" charset="0"/>
              </a:rPr>
              <a:t>IN A FIELD EVENT</a:t>
            </a:r>
          </a:p>
          <a:p>
            <a:pPr algn="ctr"/>
            <a:endParaRPr lang="en-IN" sz="3200" dirty="0">
              <a:solidFill>
                <a:schemeClr val="bg1"/>
              </a:solidFill>
              <a:latin typeface="Times New Roman" panose="02020603050405020304" pitchFamily="18" charset="0"/>
              <a:cs typeface="Times New Roman" panose="02020603050405020304" pitchFamily="18" charset="0"/>
            </a:endParaRPr>
          </a:p>
          <a:p>
            <a:pPr marL="355600" indent="-358140" algn="just">
              <a:lnSpc>
                <a:spcPct val="110000"/>
              </a:lnSpc>
              <a:buFont typeface="Wingdings" panose="05000000000000000000" pitchFamily="2" charset="2"/>
              <a:buChar char="v"/>
              <a:tabLst>
                <a:tab pos="342900" algn="l"/>
              </a:tabLst>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If the protested trial occurred</a:t>
            </a:r>
          </a:p>
          <a:p>
            <a:pPr marL="355600" indent="-358140" algn="just">
              <a:lnSpc>
                <a:spcPct val="110000"/>
              </a:lnSpc>
              <a:buFont typeface="Wingdings" panose="05000000000000000000" pitchFamily="2" charset="2"/>
              <a:buChar char="v"/>
              <a:tabLst>
                <a:tab pos="342900" algn="l"/>
              </a:tabLst>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During the first three rounds of trials of a horizontal Field event in which more than eight athletes are competing, and the athlete would advance to any subsequent rounds of trials only if the protest or subsequent appeal was upheld</a:t>
            </a:r>
          </a:p>
          <a:p>
            <a:pPr algn="just">
              <a:lnSpc>
                <a:spcPct val="110000"/>
              </a:lnSpc>
              <a:tabLst>
                <a:tab pos="342900" algn="l"/>
              </a:tabLst>
            </a:pPr>
            <a:endParaRPr lang="en-I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355600" indent="-358140" algn="just">
              <a:lnSpc>
                <a:spcPct val="110000"/>
              </a:lnSpc>
              <a:buFont typeface="Wingdings" panose="05000000000000000000" pitchFamily="2" charset="2"/>
              <a:buChar char="v"/>
              <a:tabLst>
                <a:tab pos="342900" algn="l"/>
              </a:tabLst>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In a vertical Field event, where the athlete would advance to a higher height only if the protest or subsequent appeal is upheld</a:t>
            </a:r>
          </a:p>
        </p:txBody>
      </p:sp>
    </p:spTree>
    <p:extLst>
      <p:ext uri="{BB962C8B-B14F-4D97-AF65-F5344CB8AC3E}">
        <p14:creationId xmlns:p14="http://schemas.microsoft.com/office/powerpoint/2010/main" val="1837440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533128" y="610136"/>
            <a:ext cx="7020780" cy="6247864"/>
          </a:xfrm>
          <a:prstGeom prst="rect">
            <a:avLst/>
          </a:prstGeom>
          <a:noFill/>
        </p:spPr>
        <p:txBody>
          <a:bodyPr wrap="square" rtlCol="0">
            <a:spAutoFit/>
          </a:bodyPr>
          <a:lstStyle/>
          <a:p>
            <a:pPr algn="ctr"/>
            <a:r>
              <a:rPr lang="en-IN" sz="3200" dirty="0">
                <a:solidFill>
                  <a:schemeClr val="bg1"/>
                </a:solidFill>
                <a:latin typeface="Times New Roman" panose="02020603050405020304" pitchFamily="18" charset="0"/>
                <a:cs typeface="Times New Roman" panose="02020603050405020304" pitchFamily="18" charset="0"/>
              </a:rPr>
              <a:t>IMMEDIATE ORAL PROTEST</a:t>
            </a:r>
          </a:p>
          <a:p>
            <a:pPr marL="514350" indent="-514350" algn="ctr">
              <a:buAutoNum type="alphaUcParenR"/>
            </a:pP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2400" dirty="0">
                <a:solidFill>
                  <a:srgbClr val="FFFF00"/>
                </a:solidFill>
                <a:latin typeface="Times New Roman" panose="02020603050405020304" pitchFamily="18" charset="0"/>
                <a:cs typeface="Times New Roman" panose="02020603050405020304" pitchFamily="18" charset="0"/>
              </a:rPr>
              <a:t>POWER OF THE REFEREE</a:t>
            </a:r>
          </a:p>
          <a:p>
            <a:pPr marL="641350" indent="-285750" algn="just">
              <a:buFont typeface="Wingdings" panose="05000000000000000000" pitchFamily="2" charset="2"/>
              <a:buChar char="v"/>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The Referee may, if they are in any doubt, allow the athlete to continue competing “under protest” to preserve the rights of all concerned.</a:t>
            </a:r>
          </a:p>
          <a:p>
            <a:pPr marL="355600" algn="just"/>
            <a:endParaRPr lang="en-I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In cases where the Referee is sure that the decision of the Judges is correct, particularly by their own observation or advice received from a video Referee, the athlete should not be allowed to continue.</a:t>
            </a:r>
          </a:p>
          <a:p>
            <a:pPr marL="285750" indent="-285750">
              <a:buFont typeface="Wingdings" panose="05000000000000000000" pitchFamily="2" charset="2"/>
              <a:buChar char="v"/>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For example in the long jump a clear mark made in the plasticine by the athlete in question or in a throwing event where the implement has clearly landed outside the sector.</a:t>
            </a:r>
            <a:endParaRPr lang="en-I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pPr>
            <a:endParaRPr lang="en-IN"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309ED8F-0B8A-4EE3-BD3D-D3BE71341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4192" y="1268760"/>
            <a:ext cx="3563888" cy="4680520"/>
          </a:xfrm>
          <a:prstGeom prst="round2DiagRect">
            <a:avLst/>
          </a:prstGeom>
          <a:ln w="28575">
            <a:solidFill>
              <a:srgbClr val="FFFF00"/>
            </a:solidFill>
          </a:ln>
        </p:spPr>
      </p:pic>
    </p:spTree>
    <p:extLst>
      <p:ext uri="{BB962C8B-B14F-4D97-AF65-F5344CB8AC3E}">
        <p14:creationId xmlns:p14="http://schemas.microsoft.com/office/powerpoint/2010/main" val="2026218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623392" y="551289"/>
            <a:ext cx="6300700" cy="5755422"/>
          </a:xfrm>
          <a:prstGeom prst="rect">
            <a:avLst/>
          </a:prstGeom>
          <a:noFill/>
        </p:spPr>
        <p:txBody>
          <a:bodyPr wrap="square" rtlCol="0">
            <a:spAutoFit/>
          </a:bodyPr>
          <a:lstStyle/>
          <a:p>
            <a:pPr algn="ctr"/>
            <a:r>
              <a:rPr lang="en-IN" sz="2800" dirty="0">
                <a:solidFill>
                  <a:srgbClr val="FFFF00"/>
                </a:solidFill>
                <a:latin typeface="Times New Roman" panose="02020603050405020304" pitchFamily="18" charset="0"/>
                <a:cs typeface="Times New Roman" panose="02020603050405020304" pitchFamily="18" charset="0"/>
              </a:rPr>
              <a:t>IN A FIELD EVENT</a:t>
            </a:r>
          </a:p>
          <a:p>
            <a:pPr algn="ctr"/>
            <a:endParaRPr lang="en-IN" sz="2800" dirty="0">
              <a:solidFill>
                <a:srgbClr val="FFFF00"/>
              </a:solidFill>
              <a:latin typeface="Times New Roman" panose="02020603050405020304" pitchFamily="18" charset="0"/>
              <a:cs typeface="Times New Roman" panose="02020603050405020304" pitchFamily="18" charset="0"/>
            </a:endParaRPr>
          </a:p>
          <a:p>
            <a:pPr algn="ctr"/>
            <a:r>
              <a:rPr lang="en-IN" sz="2400" dirty="0">
                <a:solidFill>
                  <a:schemeClr val="bg1"/>
                </a:solidFill>
                <a:latin typeface="Times New Roman" panose="02020603050405020304" pitchFamily="18" charset="0"/>
                <a:cs typeface="Times New Roman" panose="02020603050405020304" pitchFamily="18" charset="0"/>
              </a:rPr>
              <a:t>RESPONSIBILITY OF JUDGE WITH SPIKE OR PRISM</a:t>
            </a:r>
          </a:p>
          <a:p>
            <a:pPr algn="ctr"/>
            <a:endParaRPr lang="en-IN" sz="2400" dirty="0">
              <a:solidFill>
                <a:schemeClr val="bg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The good operation of this Rule means that the Judge with the spike or prism should always mark the point of landing (except in throwing events where the implement clearly lands outside the sector) even when they see a red flag. Apart from the possibility that the athlete may make an immediate oral protest, it is also possible that the Judge with the flags may have incorrectly or accidentally raised the wrong one.</a:t>
            </a:r>
            <a:endParaRPr lang="en-IN"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4" descr="Measure">
            <a:extLst>
              <a:ext uri="{FF2B5EF4-FFF2-40B4-BE49-F238E27FC236}">
                <a16:creationId xmlns:a16="http://schemas.microsoft.com/office/drawing/2014/main" id="{B96FFDE4-6985-4E94-866A-2A936BB6BC9E}"/>
              </a:ext>
            </a:extLst>
          </p:cNvPr>
          <p:cNvPicPr>
            <a:picLocks noChangeAspect="1" noChangeArrowheads="1"/>
          </p:cNvPicPr>
          <p:nvPr/>
        </p:nvPicPr>
        <p:blipFill>
          <a:blip r:embed="rId2"/>
          <a:srcRect l="4068" r="1357"/>
          <a:stretch>
            <a:fillRect/>
          </a:stretch>
        </p:blipFill>
        <p:spPr bwMode="auto">
          <a:xfrm flipH="1">
            <a:off x="7176120" y="1412776"/>
            <a:ext cx="4176464" cy="4680520"/>
          </a:xfrm>
          <a:prstGeom prst="round2DiagRect">
            <a:avLst/>
          </a:prstGeom>
          <a:noFill/>
          <a:ln w="28575">
            <a:solidFill>
              <a:srgbClr val="FFFF00"/>
            </a:solidFill>
            <a:miter lim="800000"/>
            <a:headEnd/>
            <a:tailEnd/>
          </a:ln>
        </p:spPr>
      </p:pic>
    </p:spTree>
    <p:extLst>
      <p:ext uri="{BB962C8B-B14F-4D97-AF65-F5344CB8AC3E}">
        <p14:creationId xmlns:p14="http://schemas.microsoft.com/office/powerpoint/2010/main" val="91164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659396" y="764704"/>
            <a:ext cx="10873208" cy="4190121"/>
          </a:xfrm>
          <a:prstGeom prst="rect">
            <a:avLst/>
          </a:prstGeom>
          <a:noFill/>
        </p:spPr>
        <p:txBody>
          <a:bodyPr wrap="square" rtlCol="0">
            <a:spAutoFit/>
          </a:bodyPr>
          <a:lstStyle/>
          <a:p>
            <a:pPr algn="ctr"/>
            <a:r>
              <a:rPr lang="en-IN" sz="3200" dirty="0">
                <a:solidFill>
                  <a:schemeClr val="bg1"/>
                </a:solidFill>
                <a:latin typeface="Times New Roman" panose="02020603050405020304" pitchFamily="18" charset="0"/>
                <a:cs typeface="Times New Roman" panose="02020603050405020304" pitchFamily="18" charset="0"/>
              </a:rPr>
              <a:t>IMMEDIATE ORAL PROTEST</a:t>
            </a:r>
          </a:p>
          <a:p>
            <a:pPr marL="514350" indent="-514350" algn="ctr">
              <a:buAutoNum type="alphaUcParenR"/>
            </a:pP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2800" dirty="0">
                <a:solidFill>
                  <a:srgbClr val="FFFF00"/>
                </a:solidFill>
                <a:latin typeface="Times New Roman" panose="02020603050405020304" pitchFamily="18" charset="0"/>
                <a:cs typeface="Times New Roman" panose="02020603050405020304" pitchFamily="18" charset="0"/>
              </a:rPr>
              <a:t>IN A FIELD EVENT</a:t>
            </a:r>
          </a:p>
          <a:p>
            <a:pPr algn="ctr"/>
            <a:endParaRPr lang="en-IN" sz="2800" dirty="0">
              <a:solidFill>
                <a:srgbClr val="FFFF00"/>
              </a:solidFill>
              <a:latin typeface="Times New Roman" panose="02020603050405020304" pitchFamily="18" charset="0"/>
              <a:cs typeface="Times New Roman" panose="02020603050405020304" pitchFamily="18" charset="0"/>
            </a:endParaRPr>
          </a:p>
          <a:p>
            <a:pPr algn="ctr"/>
            <a:r>
              <a:rPr lang="en-IN" sz="2400" dirty="0">
                <a:solidFill>
                  <a:schemeClr val="bg1"/>
                </a:solidFill>
                <a:latin typeface="Times New Roman" panose="02020603050405020304" pitchFamily="18" charset="0"/>
                <a:cs typeface="Times New Roman" panose="02020603050405020304" pitchFamily="18" charset="0"/>
              </a:rPr>
              <a:t>VALIDITY OF THE PROTESTED PERFORMANCE</a:t>
            </a:r>
          </a:p>
          <a:p>
            <a:pPr algn="ctr"/>
            <a:endParaRPr lang="en-IN" sz="2400" dirty="0">
              <a:solidFill>
                <a:schemeClr val="bg1"/>
              </a:solidFill>
              <a:latin typeface="Times New Roman" panose="02020603050405020304" pitchFamily="18" charset="0"/>
              <a:cs typeface="Times New Roman" panose="02020603050405020304" pitchFamily="18" charset="0"/>
            </a:endParaRPr>
          </a:p>
          <a:p>
            <a:pPr marL="355600" indent="-358140" algn="just">
              <a:buFont typeface="Wingdings" panose="05000000000000000000" pitchFamily="2" charset="2"/>
              <a:buChar char="v"/>
              <a:tabLst>
                <a:tab pos="342900" algn="l"/>
              </a:tabLst>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The protested performance of the athlete and any other performance achieved by them while competing “under protest” will become valid only if a subsequent decision to that effect is made by the Referee or an appeal to the Jury of Appeal is made and it is upheld.</a:t>
            </a:r>
            <a:endParaRPr lang="en-IN"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1369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659396" y="764704"/>
            <a:ext cx="10873208" cy="4524315"/>
          </a:xfrm>
          <a:prstGeom prst="rect">
            <a:avLst/>
          </a:prstGeom>
          <a:noFill/>
        </p:spPr>
        <p:txBody>
          <a:bodyPr wrap="square" rtlCol="0">
            <a:spAutoFit/>
          </a:bodyPr>
          <a:lstStyle/>
          <a:p>
            <a:pPr algn="ctr"/>
            <a:r>
              <a:rPr lang="en-IN" sz="3200" dirty="0">
                <a:solidFill>
                  <a:schemeClr val="bg1"/>
                </a:solidFill>
                <a:latin typeface="Times New Roman" panose="02020603050405020304" pitchFamily="18" charset="0"/>
                <a:cs typeface="Times New Roman" panose="02020603050405020304" pitchFamily="18" charset="0"/>
              </a:rPr>
              <a:t>IMMEDIATE ORAL PROTEST</a:t>
            </a:r>
          </a:p>
          <a:p>
            <a:pPr marL="514350" indent="-514350" algn="ctr">
              <a:buAutoNum type="alphaUcParenR"/>
            </a:pP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2800" dirty="0">
                <a:solidFill>
                  <a:srgbClr val="FFFF00"/>
                </a:solidFill>
                <a:latin typeface="Times New Roman" panose="02020603050405020304" pitchFamily="18" charset="0"/>
                <a:cs typeface="Times New Roman" panose="02020603050405020304" pitchFamily="18" charset="0"/>
              </a:rPr>
              <a:t>IN A FIELD EVENT</a:t>
            </a:r>
          </a:p>
          <a:p>
            <a:pPr algn="ctr"/>
            <a:endParaRPr lang="en-IN" sz="2800" dirty="0">
              <a:solidFill>
                <a:srgbClr val="FFFF00"/>
              </a:solidFill>
              <a:latin typeface="Times New Roman" panose="02020603050405020304" pitchFamily="18" charset="0"/>
              <a:cs typeface="Times New Roman" panose="02020603050405020304" pitchFamily="18" charset="0"/>
            </a:endParaRPr>
          </a:p>
          <a:p>
            <a:pPr algn="ctr"/>
            <a:r>
              <a:rPr lang="en-IN" sz="2400" dirty="0">
                <a:solidFill>
                  <a:schemeClr val="bg1"/>
                </a:solidFill>
                <a:latin typeface="Times New Roman" panose="02020603050405020304" pitchFamily="18" charset="0"/>
                <a:cs typeface="Times New Roman" panose="02020603050405020304" pitchFamily="18" charset="0"/>
              </a:rPr>
              <a:t>VALIDITY OF THE PERFORMANCE </a:t>
            </a:r>
          </a:p>
          <a:p>
            <a:pPr algn="ctr"/>
            <a:endParaRPr lang="en-IN" sz="2400" dirty="0">
              <a:solidFill>
                <a:schemeClr val="bg1"/>
              </a:solidFill>
              <a:latin typeface="Times New Roman" panose="02020603050405020304" pitchFamily="18" charset="0"/>
              <a:cs typeface="Times New Roman" panose="02020603050405020304" pitchFamily="18" charset="0"/>
            </a:endParaRPr>
          </a:p>
          <a:p>
            <a:pPr marL="641350" indent="-285750" algn="just">
              <a:buFont typeface="Wingdings" panose="05000000000000000000" pitchFamily="2" charset="2"/>
              <a:buChar char="v"/>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In Field events where, as a result of an athlete competing “under protest”, another athlete is allowed to continue in the competition when they would otherwise not have done so, such athlete’s performances and eventual results will remain valid irrespective of whether the “under protest” athlete’s immediate oral protest is successful.</a:t>
            </a:r>
            <a:endParaRPr lang="en-IN"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1491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93B643-EFDC-4D41-B56F-2A0B0A1382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695042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138F3C-BE49-45E0-AB6E-019BD05A60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668068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263352" y="764704"/>
            <a:ext cx="11233248" cy="2616101"/>
          </a:xfrm>
          <a:prstGeom prst="rect">
            <a:avLst/>
          </a:prstGeom>
          <a:noFill/>
        </p:spPr>
        <p:txBody>
          <a:bodyPr wrap="square" rtlCol="0">
            <a:spAutoFit/>
          </a:bodyPr>
          <a:lstStyle/>
          <a:p>
            <a:pPr algn="ctr"/>
            <a:r>
              <a:rPr lang="en-IN" sz="4000" b="1" dirty="0">
                <a:solidFill>
                  <a:srgbClr val="FFFF00"/>
                </a:solidFill>
                <a:latin typeface="Baskerville Old Face" panose="02020602080505020303" pitchFamily="18" charset="0"/>
              </a:rPr>
              <a:t>APPEAL TO JURY OF APPEAL</a:t>
            </a:r>
          </a:p>
          <a:p>
            <a:pPr algn="ctr"/>
            <a:r>
              <a:rPr lang="en-IN" sz="4000" b="1" u="sng" dirty="0">
                <a:solidFill>
                  <a:schemeClr val="bg1"/>
                </a:solidFill>
                <a:latin typeface="Baskerville Old Face" panose="02020602080505020303" pitchFamily="18" charset="0"/>
              </a:rPr>
              <a:t>RULE TR 12 (116)</a:t>
            </a:r>
          </a:p>
          <a:p>
            <a:pPr algn="ctr"/>
            <a:r>
              <a:rPr lang="en-IN" sz="4000" b="1" u="sng" dirty="0">
                <a:solidFill>
                  <a:srgbClr val="FFFF00"/>
                </a:solidFill>
                <a:latin typeface="Baskerville Old Face" panose="02020602080505020303" pitchFamily="18" charset="0"/>
              </a:rPr>
              <a:t>RULE TR 8.7(146)</a:t>
            </a:r>
          </a:p>
          <a:p>
            <a:pPr marL="742950" indent="-742950" algn="ctr">
              <a:buAutoNum type="alphaUcParenR"/>
            </a:pPr>
            <a:endParaRPr lang="en-IN" sz="4400" b="1" dirty="0">
              <a:solidFill>
                <a:srgbClr val="FFFF00"/>
              </a:solidFill>
              <a:latin typeface="Baskerville Old Face" panose="02020602080505020303" pitchFamily="18" charset="0"/>
            </a:endParaRPr>
          </a:p>
        </p:txBody>
      </p:sp>
      <p:sp>
        <p:nvSpPr>
          <p:cNvPr id="4" name="object 2">
            <a:extLst>
              <a:ext uri="{FF2B5EF4-FFF2-40B4-BE49-F238E27FC236}">
                <a16:creationId xmlns:a16="http://schemas.microsoft.com/office/drawing/2014/main" id="{6472183C-B71A-4859-B70F-0AD685304B58}"/>
              </a:ext>
            </a:extLst>
          </p:cNvPr>
          <p:cNvSpPr/>
          <p:nvPr/>
        </p:nvSpPr>
        <p:spPr>
          <a:xfrm>
            <a:off x="2639616" y="2924944"/>
            <a:ext cx="6624736" cy="3284981"/>
          </a:xfrm>
          <a:prstGeom prst="round2DiagRect">
            <a:avLst/>
          </a:prstGeom>
          <a:blipFill>
            <a:blip r:embed="rId2" cstate="print"/>
            <a:stretch>
              <a:fillRect/>
            </a:stretch>
          </a:blipFill>
          <a:ln w="28575">
            <a:solidFill>
              <a:srgbClr val="FFFF00"/>
            </a:solidFill>
          </a:ln>
        </p:spPr>
        <p:txBody>
          <a:bodyPr wrap="square" lIns="0" tIns="0" rIns="0" bIns="0" rtlCol="0"/>
          <a:lstStyle/>
          <a:p>
            <a:endParaRPr/>
          </a:p>
        </p:txBody>
      </p:sp>
    </p:spTree>
    <p:extLst>
      <p:ext uri="{BB962C8B-B14F-4D97-AF65-F5344CB8AC3E}">
        <p14:creationId xmlns:p14="http://schemas.microsoft.com/office/powerpoint/2010/main" val="1921667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659396" y="764704"/>
            <a:ext cx="10873208" cy="5011949"/>
          </a:xfrm>
          <a:prstGeom prst="rect">
            <a:avLst/>
          </a:prstGeom>
          <a:noFill/>
        </p:spPr>
        <p:txBody>
          <a:bodyPr wrap="square" rtlCol="0">
            <a:spAutoFit/>
          </a:bodyPr>
          <a:lstStyle/>
          <a:p>
            <a:pPr marL="514350" indent="-514350" algn="ctr">
              <a:buAutoNum type="alphaUcParenR"/>
            </a:pP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2800" dirty="0">
                <a:solidFill>
                  <a:srgbClr val="FFFF00"/>
                </a:solidFill>
                <a:latin typeface="Times New Roman" panose="02020603050405020304" pitchFamily="18" charset="0"/>
                <a:cs typeface="Times New Roman" panose="02020603050405020304" pitchFamily="18" charset="0"/>
              </a:rPr>
              <a:t>JURY OF APPEAL</a:t>
            </a:r>
          </a:p>
          <a:p>
            <a:pPr algn="ctr"/>
            <a:endParaRPr lang="en-IN" sz="2400" dirty="0">
              <a:solidFill>
                <a:schemeClr val="bg1"/>
              </a:solidFill>
              <a:latin typeface="Times New Roman" panose="02020603050405020304" pitchFamily="18" charset="0"/>
              <a:cs typeface="Times New Roman" panose="02020603050405020304" pitchFamily="18" charset="0"/>
            </a:endParaRPr>
          </a:p>
          <a:p>
            <a:pPr marL="285750" indent="-285750" algn="just">
              <a:lnSpc>
                <a:spcPct val="110000"/>
              </a:lnSpc>
              <a:buFont typeface="Wingdings" panose="05000000000000000000" pitchFamily="2" charset="2"/>
              <a:buChar char="v"/>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In the interest of the proper conduct of the competitions, a Jury of Appeal should be appointed at all competitions.</a:t>
            </a:r>
          </a:p>
          <a:p>
            <a:pPr marL="285750" indent="-285750" algn="just">
              <a:lnSpc>
                <a:spcPct val="110000"/>
              </a:lnSpc>
              <a:buFont typeface="Wingdings" panose="05000000000000000000" pitchFamily="2" charset="2"/>
              <a:buChar char="v"/>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It normally consist of three, five or seven persons.</a:t>
            </a:r>
          </a:p>
          <a:p>
            <a:pPr marL="285750" indent="-285750" algn="just">
              <a:lnSpc>
                <a:spcPct val="110000"/>
              </a:lnSpc>
              <a:buFont typeface="Wingdings" panose="05000000000000000000" pitchFamily="2" charset="2"/>
              <a:buChar char="v"/>
            </a:pPr>
            <a:r>
              <a:rPr lang="en-IN"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One of the member shall be the Chairman.</a:t>
            </a:r>
          </a:p>
          <a:p>
            <a:pPr marL="285750" indent="-285750" algn="just">
              <a:lnSpc>
                <a:spcPct val="110000"/>
              </a:lnSpc>
              <a:buFont typeface="Wingdings" panose="05000000000000000000" pitchFamily="2" charset="2"/>
              <a:buChar char="v"/>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Another one shall be the secretary. (If appropriate he may be a person not included in the jury).</a:t>
            </a:r>
          </a:p>
          <a:p>
            <a:pPr marL="285750" indent="-285750" algn="just">
              <a:lnSpc>
                <a:spcPct val="110000"/>
              </a:lnSpc>
              <a:buFont typeface="Wingdings" panose="05000000000000000000" pitchFamily="2" charset="2"/>
              <a:buChar char="v"/>
            </a:pPr>
            <a:r>
              <a:rPr lang="en-IN"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If an appeal related to Race Walking then one member of the Jury shall be a Race walking Judge.</a:t>
            </a:r>
          </a:p>
          <a:p>
            <a:pPr algn="just">
              <a:lnSpc>
                <a:spcPct val="110000"/>
              </a:lnSpc>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I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9054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659396" y="764704"/>
            <a:ext cx="10873208" cy="3793090"/>
          </a:xfrm>
          <a:prstGeom prst="rect">
            <a:avLst/>
          </a:prstGeom>
          <a:noFill/>
        </p:spPr>
        <p:txBody>
          <a:bodyPr wrap="square" rtlCol="0">
            <a:spAutoFit/>
          </a:bodyPr>
          <a:lstStyle/>
          <a:p>
            <a:pPr marL="514350" indent="-514350" algn="ctr">
              <a:buAutoNum type="alphaUcParenR"/>
            </a:pP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2800" dirty="0">
                <a:solidFill>
                  <a:srgbClr val="FFFF00"/>
                </a:solidFill>
                <a:latin typeface="Times New Roman" panose="02020603050405020304" pitchFamily="18" charset="0"/>
                <a:cs typeface="Times New Roman" panose="02020603050405020304" pitchFamily="18" charset="0"/>
              </a:rPr>
              <a:t>JURY OF APPEAL</a:t>
            </a:r>
          </a:p>
          <a:p>
            <a:pPr algn="ctr"/>
            <a:endParaRPr lang="en-IN" sz="2400" dirty="0">
              <a:solidFill>
                <a:schemeClr val="bg1"/>
              </a:solidFill>
              <a:latin typeface="Times New Roman" panose="02020603050405020304" pitchFamily="18" charset="0"/>
              <a:cs typeface="Times New Roman" panose="02020603050405020304" pitchFamily="18" charset="0"/>
            </a:endParaRPr>
          </a:p>
          <a:p>
            <a:pPr marL="285750" indent="-285750" algn="ctr">
              <a:lnSpc>
                <a:spcPct val="132000"/>
              </a:lnSpc>
              <a:buFont typeface="Wingdings" panose="05000000000000000000" pitchFamily="2" charset="2"/>
              <a:buChar char="v"/>
            </a:pPr>
            <a:r>
              <a:rPr lang="en-IN"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The primary functions of the Jury of Appeal</a:t>
            </a:r>
          </a:p>
          <a:p>
            <a:pPr marL="285750" indent="-285750" algn="ctr">
              <a:lnSpc>
                <a:spcPct val="132000"/>
              </a:lnSpc>
              <a:buFont typeface="Wingdings" panose="05000000000000000000" pitchFamily="2" charset="2"/>
              <a:buChar char="v"/>
            </a:pPr>
            <a:endPar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pPr marL="285750" indent="-285750" algn="just">
              <a:lnSpc>
                <a:spcPct val="132000"/>
              </a:lnSpc>
              <a:buFont typeface="Wingdings" panose="05000000000000000000" pitchFamily="2" charset="2"/>
              <a:buChar char="v"/>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To deal with all appeals under Rule 8 of the Technical Rules, and with any matters arising during the course of the competition which are referred to it for decision.</a:t>
            </a:r>
            <a:endParaRPr lang="en-IN"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0000"/>
              </a:lnSpc>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I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0346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659396" y="1443841"/>
            <a:ext cx="10873208" cy="3970318"/>
          </a:xfrm>
          <a:prstGeom prst="rect">
            <a:avLst/>
          </a:prstGeom>
          <a:noFill/>
        </p:spPr>
        <p:txBody>
          <a:bodyPr wrap="square" rtlCol="0">
            <a:spAutoFit/>
          </a:bodyPr>
          <a:lstStyle/>
          <a:p>
            <a:pPr algn="ctr"/>
            <a:r>
              <a:rPr lang="en-IN" sz="4000" dirty="0">
                <a:solidFill>
                  <a:srgbClr val="FFFF00"/>
                </a:solidFill>
                <a:latin typeface="Times New Roman" panose="02020603050405020304" pitchFamily="18" charset="0"/>
                <a:cs typeface="Times New Roman" panose="02020603050405020304" pitchFamily="18" charset="0"/>
              </a:rPr>
              <a:t>PROTEST</a:t>
            </a:r>
          </a:p>
          <a:p>
            <a:pPr algn="ctr"/>
            <a:endParaRPr lang="en-IN" sz="4000" b="1" dirty="0">
              <a:solidFill>
                <a:srgbClr val="FFFF00"/>
              </a:solidFill>
              <a:latin typeface="Times New Roman" panose="02020603050405020304" pitchFamily="18" charset="0"/>
              <a:cs typeface="Times New Roman" panose="02020603050405020304" pitchFamily="18" charset="0"/>
            </a:endParaRPr>
          </a:p>
          <a:p>
            <a:pPr marL="742950" indent="-742950" algn="ctr">
              <a:buAutoNum type="alphaUcParenR"/>
            </a:pPr>
            <a:r>
              <a:rPr lang="en-IN" sz="3200" dirty="0">
                <a:solidFill>
                  <a:schemeClr val="bg1"/>
                </a:solidFill>
                <a:latin typeface="Times New Roman" panose="02020603050405020304" pitchFamily="18" charset="0"/>
                <a:cs typeface="Times New Roman" panose="02020603050405020304" pitchFamily="18" charset="0"/>
              </a:rPr>
              <a:t>CONCERNING THE </a:t>
            </a:r>
            <a:r>
              <a:rPr lang="en-IN" sz="3200" dirty="0">
                <a:solidFill>
                  <a:srgbClr val="FFFF00"/>
                </a:solidFill>
                <a:latin typeface="Times New Roman" panose="02020603050405020304" pitchFamily="18" charset="0"/>
                <a:cs typeface="Times New Roman" panose="02020603050405020304" pitchFamily="18" charset="0"/>
              </a:rPr>
              <a:t>STATUS</a:t>
            </a:r>
            <a:r>
              <a:rPr lang="en-IN" sz="3200" dirty="0">
                <a:solidFill>
                  <a:schemeClr val="bg1"/>
                </a:solidFill>
                <a:latin typeface="Times New Roman" panose="02020603050405020304" pitchFamily="18" charset="0"/>
                <a:cs typeface="Times New Roman" panose="02020603050405020304" pitchFamily="18" charset="0"/>
              </a:rPr>
              <a:t> OF AN ATHLETE</a:t>
            </a:r>
          </a:p>
          <a:p>
            <a:pPr marL="742950" indent="-742950" algn="ctr">
              <a:buAutoNum type="alphaUcParenR"/>
            </a:pPr>
            <a:endParaRPr lang="en-IN" sz="3200" dirty="0">
              <a:solidFill>
                <a:schemeClr val="bg1"/>
              </a:solidFill>
              <a:latin typeface="Times New Roman" panose="02020603050405020304" pitchFamily="18" charset="0"/>
              <a:cs typeface="Times New Roman" panose="02020603050405020304" pitchFamily="18" charset="0"/>
            </a:endParaRPr>
          </a:p>
          <a:p>
            <a:pPr marL="742950" indent="-742950" algn="ctr">
              <a:buAutoNum type="alphaUcParenR"/>
            </a:pPr>
            <a:r>
              <a:rPr lang="en-IN" sz="3200" dirty="0">
                <a:solidFill>
                  <a:srgbClr val="FFFF00"/>
                </a:solidFill>
                <a:latin typeface="Times New Roman" panose="02020603050405020304" pitchFamily="18" charset="0"/>
                <a:cs typeface="Times New Roman" panose="02020603050405020304" pitchFamily="18" charset="0"/>
              </a:rPr>
              <a:t>CONCERNING THE RESULT OR CONDUCT </a:t>
            </a:r>
          </a:p>
          <a:p>
            <a:pPr algn="ctr"/>
            <a:r>
              <a:rPr lang="en-IN" sz="3200" dirty="0">
                <a:solidFill>
                  <a:srgbClr val="FFFF00"/>
                </a:solidFill>
                <a:latin typeface="Times New Roman" panose="02020603050405020304" pitchFamily="18" charset="0"/>
                <a:cs typeface="Times New Roman" panose="02020603050405020304" pitchFamily="18" charset="0"/>
              </a:rPr>
              <a:t>OF AN EVENT</a:t>
            </a:r>
          </a:p>
          <a:p>
            <a:pPr marL="742950" indent="-742950" algn="ctr">
              <a:buAutoNum type="alphaUcParenR"/>
            </a:pPr>
            <a:endParaRPr lang="en-IN" sz="4400" b="1"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83485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659396" y="764704"/>
            <a:ext cx="10873208" cy="6274795"/>
          </a:xfrm>
          <a:prstGeom prst="rect">
            <a:avLst/>
          </a:prstGeom>
          <a:noFill/>
        </p:spPr>
        <p:txBody>
          <a:bodyPr wrap="square" rtlCol="0">
            <a:spAutoFit/>
          </a:bodyPr>
          <a:lstStyle/>
          <a:p>
            <a:pPr marL="514350" indent="-514350" algn="ctr">
              <a:buAutoNum type="alphaUcParenR"/>
            </a:pP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2800" dirty="0">
                <a:solidFill>
                  <a:srgbClr val="FFFF00"/>
                </a:solidFill>
                <a:latin typeface="Times New Roman" panose="02020603050405020304" pitchFamily="18" charset="0"/>
                <a:cs typeface="Times New Roman" panose="02020603050405020304" pitchFamily="18" charset="0"/>
              </a:rPr>
              <a:t>AN APPEAL TO THE JURY OF APPEAL</a:t>
            </a:r>
          </a:p>
          <a:p>
            <a:pPr algn="ctr"/>
            <a:endParaRPr lang="en-IN" sz="2400" dirty="0">
              <a:solidFill>
                <a:schemeClr val="bg1"/>
              </a:solidFill>
              <a:latin typeface="Times New Roman" panose="02020603050405020304" pitchFamily="18" charset="0"/>
              <a:cs typeface="Times New Roman" panose="02020603050405020304" pitchFamily="18" charset="0"/>
            </a:endParaRPr>
          </a:p>
          <a:p>
            <a:pPr marL="285750" indent="-285750" algn="ctr">
              <a:lnSpc>
                <a:spcPct val="132000"/>
              </a:lnSpc>
              <a:buFont typeface="Wingdings" panose="05000000000000000000" pitchFamily="2" charset="2"/>
              <a:buChar char="v"/>
            </a:pPr>
            <a:r>
              <a:rPr lang="en-IN"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CONDITIONS</a:t>
            </a:r>
          </a:p>
          <a:p>
            <a:pPr marL="285750" indent="-285750" algn="ctr">
              <a:lnSpc>
                <a:spcPct val="132000"/>
              </a:lnSpc>
              <a:buFont typeface="Wingdings" panose="05000000000000000000" pitchFamily="2" charset="2"/>
              <a:buChar char="v"/>
            </a:pPr>
            <a:endPar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pPr marL="355600" marR="12700" indent="-358140">
              <a:lnSpc>
                <a:spcPct val="104000"/>
              </a:lnSpc>
              <a:spcAft>
                <a:spcPts val="0"/>
              </a:spcAft>
              <a:buFont typeface="Wingdings" panose="05000000000000000000" pitchFamily="2" charset="2"/>
              <a:buChar char="v"/>
              <a:tabLst>
                <a:tab pos="342900" algn="l"/>
              </a:tabLst>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An appeal to the Jury of Appeal must be made within 30 minutes.</a:t>
            </a:r>
          </a:p>
          <a:p>
            <a:pPr marL="355600" marR="12700" indent="-358140">
              <a:lnSpc>
                <a:spcPct val="104000"/>
              </a:lnSpc>
              <a:spcAft>
                <a:spcPts val="0"/>
              </a:spcAft>
              <a:buFont typeface="Wingdings" panose="05000000000000000000" pitchFamily="2" charset="2"/>
              <a:buChar char="v"/>
              <a:tabLst>
                <a:tab pos="342900" algn="l"/>
              </a:tabLst>
            </a:pPr>
            <a:endParaRPr lang="en-IN"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marL="355600" marR="12700" indent="-358140">
              <a:lnSpc>
                <a:spcPct val="104000"/>
              </a:lnSpc>
              <a:buFont typeface="Wingdings" panose="05000000000000000000" pitchFamily="2" charset="2"/>
              <a:buChar char="v"/>
              <a:tabLst>
                <a:tab pos="342900" algn="l"/>
              </a:tabLst>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Of the official announcement of the amended result of an event arising from the decision made by the Referee, or</a:t>
            </a:r>
          </a:p>
          <a:p>
            <a:pPr marL="355600" marR="12700" indent="-358140">
              <a:lnSpc>
                <a:spcPct val="104000"/>
              </a:lnSpc>
              <a:buFont typeface="Wingdings" panose="05000000000000000000" pitchFamily="2" charset="2"/>
              <a:buChar char="v"/>
              <a:tabLst>
                <a:tab pos="342900" algn="l"/>
              </a:tabLst>
            </a:pPr>
            <a:endPar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pPr marL="355600" marR="12700" indent="-358140">
              <a:lnSpc>
                <a:spcPct val="104000"/>
              </a:lnSpc>
              <a:buFont typeface="Wingdings" panose="05000000000000000000" pitchFamily="2" charset="2"/>
              <a:buChar char="v"/>
              <a:tabLst>
                <a:tab pos="342900" algn="l"/>
              </a:tabLst>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Of the advice being given to those making the protest, where there is no amendment of any result.</a:t>
            </a:r>
            <a:endParaRPr lang="en-IN"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55600" marR="12700" indent="-358140">
              <a:lnSpc>
                <a:spcPct val="104000"/>
              </a:lnSpc>
              <a:buFont typeface="Wingdings" panose="05000000000000000000" pitchFamily="2" charset="2"/>
              <a:buChar char="v"/>
              <a:tabLst>
                <a:tab pos="342900" algn="l"/>
              </a:tabLst>
            </a:pPr>
            <a:endParaRPr lang="en-IN"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55600" marR="12700" indent="-358140">
              <a:lnSpc>
                <a:spcPct val="104000"/>
              </a:lnSpc>
              <a:spcAft>
                <a:spcPts val="0"/>
              </a:spcAft>
              <a:buFont typeface="Wingdings" panose="05000000000000000000" pitchFamily="2" charset="2"/>
              <a:buChar char="v"/>
              <a:tabLst>
                <a:tab pos="342900" algn="l"/>
              </a:tabLst>
            </a:pPr>
            <a:endParaRPr lang="en-IN"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0000"/>
              </a:lnSpc>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I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8278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659396" y="764704"/>
            <a:ext cx="10873208" cy="5063630"/>
          </a:xfrm>
          <a:prstGeom prst="rect">
            <a:avLst/>
          </a:prstGeom>
          <a:noFill/>
        </p:spPr>
        <p:txBody>
          <a:bodyPr wrap="square" rtlCol="0">
            <a:spAutoFit/>
          </a:bodyPr>
          <a:lstStyle/>
          <a:p>
            <a:pPr marL="514350" indent="-514350" algn="ctr">
              <a:buAutoNum type="alphaUcParenR"/>
            </a:pP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2800" dirty="0">
                <a:solidFill>
                  <a:srgbClr val="FFFF00"/>
                </a:solidFill>
                <a:latin typeface="Times New Roman" panose="02020603050405020304" pitchFamily="18" charset="0"/>
                <a:cs typeface="Times New Roman" panose="02020603050405020304" pitchFamily="18" charset="0"/>
              </a:rPr>
              <a:t>AN APPEAL TO THE JURY OF APPEAL</a:t>
            </a:r>
          </a:p>
          <a:p>
            <a:pPr algn="ctr"/>
            <a:endParaRPr lang="en-IN" sz="2400" dirty="0">
              <a:solidFill>
                <a:schemeClr val="bg1"/>
              </a:solidFill>
              <a:latin typeface="Times New Roman" panose="02020603050405020304" pitchFamily="18" charset="0"/>
              <a:cs typeface="Times New Roman" panose="02020603050405020304" pitchFamily="18" charset="0"/>
            </a:endParaRPr>
          </a:p>
          <a:p>
            <a:pPr marL="285750" indent="-285750" algn="ctr">
              <a:lnSpc>
                <a:spcPct val="132000"/>
              </a:lnSpc>
              <a:buFont typeface="Wingdings" panose="05000000000000000000" pitchFamily="2" charset="2"/>
              <a:buChar char="v"/>
            </a:pPr>
            <a:r>
              <a:rPr lang="en-IN"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CONDITIONS</a:t>
            </a:r>
          </a:p>
          <a:p>
            <a:pPr marL="285750" indent="-285750" algn="ctr">
              <a:lnSpc>
                <a:spcPct val="132000"/>
              </a:lnSpc>
              <a:buFont typeface="Wingdings" panose="05000000000000000000" pitchFamily="2" charset="2"/>
              <a:buChar char="v"/>
            </a:pPr>
            <a:endPar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pPr marL="698500" indent="-342900" algn="just">
              <a:buFont typeface="Wingdings" panose="05000000000000000000" pitchFamily="2" charset="2"/>
              <a:buChar char="v"/>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It shall be in writing, signed by the athlete, by someone acting on their behalf or by an official representative of a team</a:t>
            </a:r>
          </a:p>
          <a:p>
            <a:pPr marL="698500" indent="-342900" algn="just">
              <a:buFont typeface="Wingdings" panose="05000000000000000000" pitchFamily="2" charset="2"/>
              <a:buChar char="v"/>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shall be accompanied by a deposit of </a:t>
            </a:r>
            <a:r>
              <a:rPr lang="en-IN"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usd</a:t>
            </a: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100, or its equivalent, which will be forfeited if the appeal is not</a:t>
            </a:r>
            <a:endParaRPr lang="en-I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5"/>
              </a:lnSpc>
            </a:pPr>
            <a:r>
              <a:rPr lang="en-IN" sz="18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IN"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55600" marR="12700" indent="-358140">
              <a:lnSpc>
                <a:spcPct val="104000"/>
              </a:lnSpc>
              <a:buFont typeface="Wingdings" panose="05000000000000000000" pitchFamily="2" charset="2"/>
              <a:buChar char="v"/>
              <a:tabLst>
                <a:tab pos="342900" algn="l"/>
              </a:tabLst>
            </a:pPr>
            <a:endParaRPr lang="en-IN"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55600" marR="12700" indent="-358140">
              <a:lnSpc>
                <a:spcPct val="104000"/>
              </a:lnSpc>
              <a:spcAft>
                <a:spcPts val="0"/>
              </a:spcAft>
              <a:buFont typeface="Wingdings" panose="05000000000000000000" pitchFamily="2" charset="2"/>
              <a:buChar char="v"/>
              <a:tabLst>
                <a:tab pos="342900" algn="l"/>
              </a:tabLst>
            </a:pPr>
            <a:endParaRPr lang="en-IN"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0000"/>
              </a:lnSpc>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I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7232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659396" y="692696"/>
            <a:ext cx="10873208" cy="6432530"/>
          </a:xfrm>
          <a:prstGeom prst="rect">
            <a:avLst/>
          </a:prstGeom>
          <a:noFill/>
        </p:spPr>
        <p:txBody>
          <a:bodyPr wrap="square" rtlCol="0">
            <a:spAutoFit/>
          </a:bodyPr>
          <a:lstStyle/>
          <a:p>
            <a:pPr algn="ct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3200" dirty="0">
                <a:solidFill>
                  <a:schemeClr val="bg1"/>
                </a:solidFill>
                <a:latin typeface="Times New Roman" panose="02020603050405020304" pitchFamily="18" charset="0"/>
                <a:cs typeface="Times New Roman" panose="02020603050405020304" pitchFamily="18" charset="0"/>
              </a:rPr>
              <a:t>WHO CAN APPEAL</a:t>
            </a:r>
          </a:p>
          <a:p>
            <a:pPr algn="ctr"/>
            <a:endParaRPr lang="en-IN" sz="3200" dirty="0">
              <a:solidFill>
                <a:schemeClr val="bg1"/>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An athlete</a:t>
            </a:r>
          </a:p>
          <a:p>
            <a:pPr marL="457200" indent="-457200">
              <a:buFont typeface="Wingdings" panose="05000000000000000000" pitchFamily="2" charset="2"/>
              <a:buChar char="v"/>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Someone acting on their behalf </a:t>
            </a:r>
          </a:p>
          <a:p>
            <a:pPr marL="457200" indent="-457200">
              <a:buFont typeface="Wingdings" panose="05000000000000000000" pitchFamily="2" charset="2"/>
              <a:buChar char="v"/>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An official representative of a team. if they are competing in the same round of the event to which the protest (or subsequent appeal) relates.</a:t>
            </a:r>
          </a:p>
          <a:p>
            <a:pPr marL="457200" indent="-457200">
              <a:buFont typeface="Wingdings" panose="05000000000000000000" pitchFamily="2" charset="2"/>
              <a:buChar char="v"/>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Or are competing in a competition in which a team points score is being conducted). </a:t>
            </a:r>
          </a:p>
          <a:p>
            <a:pPr marL="457200" indent="-457200">
              <a:buFont typeface="Wingdings" panose="05000000000000000000" pitchFamily="2" charset="2"/>
              <a:buChar char="v"/>
            </a:pPr>
            <a:endParaRPr lang="en-IN" sz="32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sz="3200" dirty="0">
              <a:solidFill>
                <a:srgbClr val="FFFF00"/>
              </a:solidFill>
              <a:latin typeface="Times New Roman" panose="02020603050405020304" pitchFamily="18" charset="0"/>
              <a:cs typeface="Times New Roman" panose="02020603050405020304" pitchFamily="18" charset="0"/>
            </a:endParaRPr>
          </a:p>
          <a:p>
            <a:pPr algn="ctr"/>
            <a:endParaRPr lang="en-IN" sz="3200" dirty="0">
              <a:solidFill>
                <a:srgbClr val="FFFF00"/>
              </a:solidFill>
              <a:latin typeface="Times New Roman" panose="02020603050405020304" pitchFamily="18" charset="0"/>
              <a:cs typeface="Times New Roman" panose="02020603050405020304" pitchFamily="18" charset="0"/>
            </a:endParaRPr>
          </a:p>
          <a:p>
            <a:pPr algn="ctr"/>
            <a:endParaRPr lang="en-IN" sz="3200" dirty="0">
              <a:solidFill>
                <a:srgbClr val="FFFF00"/>
              </a:solidFill>
              <a:latin typeface="Times New Roman" panose="02020603050405020304" pitchFamily="18" charset="0"/>
              <a:cs typeface="Times New Roman" panose="02020603050405020304" pitchFamily="18" charset="0"/>
            </a:endParaRPr>
          </a:p>
          <a:p>
            <a:pPr marL="742950" indent="-742950" algn="ctr">
              <a:buAutoNum type="alphaUcParenR"/>
            </a:pPr>
            <a:endParaRPr lang="en-IN" sz="4400" b="1"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1004722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479376" y="692696"/>
            <a:ext cx="11053228" cy="5738238"/>
          </a:xfrm>
          <a:prstGeom prst="rect">
            <a:avLst/>
          </a:prstGeom>
          <a:noFill/>
        </p:spPr>
        <p:txBody>
          <a:bodyPr wrap="square" rtlCol="0">
            <a:spAutoFit/>
          </a:bodyPr>
          <a:lstStyle/>
          <a:p>
            <a:pPr algn="ct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3200" dirty="0">
                <a:solidFill>
                  <a:srgbClr val="FFFF00"/>
                </a:solidFill>
                <a:latin typeface="Times New Roman" panose="02020603050405020304" pitchFamily="18" charset="0"/>
                <a:cs typeface="Times New Roman" panose="02020603050405020304" pitchFamily="18" charset="0"/>
              </a:rPr>
              <a:t>DUTY OF THE REFEREE</a:t>
            </a:r>
          </a:p>
          <a:p>
            <a:pPr algn="ctr"/>
            <a:endParaRPr lang="en-IN" sz="3200" dirty="0">
              <a:solidFill>
                <a:schemeClr val="bg1"/>
              </a:solidFill>
              <a:latin typeface="Times New Roman" panose="02020603050405020304" pitchFamily="18" charset="0"/>
              <a:cs typeface="Times New Roman" panose="02020603050405020304" pitchFamily="18" charset="0"/>
            </a:endParaRPr>
          </a:p>
          <a:p>
            <a:pPr marL="641350" indent="-285750" algn="just">
              <a:buFont typeface="Wingdings" panose="05000000000000000000" pitchFamily="2" charset="2"/>
              <a:buChar char="v"/>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The relevant Referee shall, after their decision on a protest, immediately inform the TIC of the time of the decision. If the Referee was unable to communicate this orally to the relevant team(s) /athlete (s), the official time of the announcement will be that of posting of the amended result or of the decision at the TIC.</a:t>
            </a:r>
            <a:endParaRPr lang="en-I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v"/>
            </a:pPr>
            <a:endParaRPr lang="en-IN" sz="32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sz="3200" dirty="0">
              <a:solidFill>
                <a:srgbClr val="FFFF00"/>
              </a:solidFill>
              <a:latin typeface="Times New Roman" panose="02020603050405020304" pitchFamily="18" charset="0"/>
              <a:cs typeface="Times New Roman" panose="02020603050405020304" pitchFamily="18" charset="0"/>
            </a:endParaRPr>
          </a:p>
          <a:p>
            <a:pPr algn="ctr"/>
            <a:endParaRPr lang="en-IN" sz="3200" dirty="0">
              <a:solidFill>
                <a:srgbClr val="FFFF00"/>
              </a:solidFill>
              <a:latin typeface="Times New Roman" panose="02020603050405020304" pitchFamily="18" charset="0"/>
              <a:cs typeface="Times New Roman" panose="02020603050405020304" pitchFamily="18" charset="0"/>
            </a:endParaRPr>
          </a:p>
          <a:p>
            <a:pPr algn="ctr"/>
            <a:endParaRPr lang="en-IN" sz="3200" dirty="0">
              <a:solidFill>
                <a:srgbClr val="FFFF00"/>
              </a:solidFill>
              <a:latin typeface="Times New Roman" panose="02020603050405020304" pitchFamily="18" charset="0"/>
              <a:cs typeface="Times New Roman" panose="02020603050405020304" pitchFamily="18" charset="0"/>
            </a:endParaRPr>
          </a:p>
          <a:p>
            <a:pPr marL="742950" indent="-742950" algn="ctr">
              <a:buAutoNum type="alphaUcParenR"/>
            </a:pPr>
            <a:endParaRPr lang="en-IN" sz="4400" b="1"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1650856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911424" y="620688"/>
            <a:ext cx="10297144" cy="6309420"/>
          </a:xfrm>
          <a:prstGeom prst="rect">
            <a:avLst/>
          </a:prstGeom>
          <a:noFill/>
        </p:spPr>
        <p:txBody>
          <a:bodyPr wrap="square" rtlCol="0">
            <a:spAutoFit/>
          </a:bodyPr>
          <a:lstStyle/>
          <a:p>
            <a:pPr algn="ct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3200" dirty="0">
                <a:solidFill>
                  <a:srgbClr val="FFFF00"/>
                </a:solidFill>
                <a:latin typeface="Times New Roman" panose="02020603050405020304" pitchFamily="18" charset="0"/>
                <a:cs typeface="Times New Roman" panose="02020603050405020304" pitchFamily="18" charset="0"/>
              </a:rPr>
              <a:t>HOW TO DERIVE A DECISION BY THE JURY OF APPEAL</a:t>
            </a:r>
          </a:p>
          <a:p>
            <a:pPr algn="ctr"/>
            <a:endParaRPr lang="en-IN" sz="3200" dirty="0">
              <a:solidFill>
                <a:schemeClr val="bg1"/>
              </a:solidFill>
              <a:latin typeface="Times New Roman" panose="02020603050405020304" pitchFamily="18" charset="0"/>
              <a:cs typeface="Times New Roman" panose="02020603050405020304" pitchFamily="18" charset="0"/>
            </a:endParaRPr>
          </a:p>
          <a:p>
            <a:pPr marL="641350" indent="-285750" algn="just">
              <a:buFont typeface="Wingdings" panose="05000000000000000000" pitchFamily="2" charset="2"/>
              <a:buChar char="v"/>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The Jury of Appeal shall consult all relevant persons, including the relevant Referee.</a:t>
            </a:r>
          </a:p>
          <a:p>
            <a:pPr marL="641350" indent="-285750" algn="just">
              <a:buFont typeface="Wingdings" panose="05000000000000000000" pitchFamily="2" charset="2"/>
              <a:buChar char="v"/>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If the Jury of Appeal is in doubt, other available evidence may be considered.</a:t>
            </a:r>
          </a:p>
          <a:p>
            <a:pPr marL="641350" indent="-285750" algn="just">
              <a:buFont typeface="Wingdings" panose="05000000000000000000" pitchFamily="2" charset="2"/>
              <a:buChar char="v"/>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If such evidence, including any available video evidence, is not conclusive, the decision of the Referee or the Chief Race Walking Judge shall be upheld.</a:t>
            </a:r>
            <a:endParaRPr lang="en-I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sz="2400" dirty="0">
              <a:solidFill>
                <a:schemeClr val="bg1"/>
              </a:solidFill>
              <a:latin typeface="Times New Roman" panose="02020603050405020304" pitchFamily="18" charset="0"/>
              <a:cs typeface="Times New Roman" panose="02020603050405020304" pitchFamily="18" charset="0"/>
            </a:endParaRPr>
          </a:p>
          <a:p>
            <a:pPr algn="ctr"/>
            <a:endParaRPr lang="en-IN" sz="3200" dirty="0">
              <a:solidFill>
                <a:srgbClr val="FFFF00"/>
              </a:solidFill>
              <a:latin typeface="Times New Roman" panose="02020603050405020304" pitchFamily="18" charset="0"/>
              <a:cs typeface="Times New Roman" panose="02020603050405020304" pitchFamily="18" charset="0"/>
            </a:endParaRPr>
          </a:p>
          <a:p>
            <a:pPr algn="ctr"/>
            <a:endParaRPr lang="en-IN" sz="3200" dirty="0">
              <a:solidFill>
                <a:srgbClr val="FFFF00"/>
              </a:solidFill>
              <a:latin typeface="Times New Roman" panose="02020603050405020304" pitchFamily="18" charset="0"/>
              <a:cs typeface="Times New Roman" panose="02020603050405020304" pitchFamily="18" charset="0"/>
            </a:endParaRPr>
          </a:p>
          <a:p>
            <a:pPr marL="742950" indent="-742950" algn="ctr">
              <a:buAutoNum type="alphaUcParenR"/>
            </a:pPr>
            <a:endParaRPr lang="en-IN" sz="4400" b="1"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3721746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911424" y="620688"/>
            <a:ext cx="10297144" cy="4955203"/>
          </a:xfrm>
          <a:prstGeom prst="rect">
            <a:avLst/>
          </a:prstGeom>
          <a:noFill/>
        </p:spPr>
        <p:txBody>
          <a:bodyPr wrap="square" rtlCol="0">
            <a:spAutoFit/>
          </a:bodyPr>
          <a:lstStyle/>
          <a:p>
            <a:pPr algn="ct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3200" dirty="0">
                <a:solidFill>
                  <a:srgbClr val="FFFF00"/>
                </a:solidFill>
                <a:latin typeface="Times New Roman" panose="02020603050405020304" pitchFamily="18" charset="0"/>
                <a:cs typeface="Times New Roman" panose="02020603050405020304" pitchFamily="18" charset="0"/>
              </a:rPr>
              <a:t>RECONSIDER A DECISION</a:t>
            </a:r>
          </a:p>
          <a:p>
            <a:pPr algn="ctr"/>
            <a:endParaRPr lang="en-IN" sz="3200" dirty="0">
              <a:solidFill>
                <a:schemeClr val="bg1"/>
              </a:solidFill>
              <a:latin typeface="Times New Roman" panose="02020603050405020304" pitchFamily="18" charset="0"/>
              <a:cs typeface="Times New Roman" panose="02020603050405020304" pitchFamily="18" charset="0"/>
            </a:endParaRPr>
          </a:p>
          <a:p>
            <a:pPr marL="641350" indent="-285750" algn="just">
              <a:buFont typeface="Wingdings" panose="05000000000000000000" pitchFamily="2" charset="2"/>
              <a:buChar char="v"/>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The Jury of Appeal may reconsider a decision if new conclusive evidence is presented, provided the new decision is still applicable.</a:t>
            </a:r>
          </a:p>
          <a:p>
            <a:pPr marL="641350" indent="-285750" algn="just">
              <a:buFont typeface="Wingdings" panose="05000000000000000000" pitchFamily="2" charset="2"/>
              <a:buChar char="v"/>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Normally, such re-consideration may be undertaken only prior to the victory Ceremony for the applicable event.</a:t>
            </a:r>
          </a:p>
          <a:p>
            <a:pPr marL="641350" indent="-285750" algn="just">
              <a:buFont typeface="Wingdings" panose="05000000000000000000" pitchFamily="2" charset="2"/>
              <a:buChar char="v"/>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Unless the relevant governing body determines that circumstances justify otherwise.</a:t>
            </a:r>
            <a:endParaRPr lang="en-IN" sz="2400" dirty="0">
              <a:solidFill>
                <a:schemeClr val="bg1"/>
              </a:solidFill>
              <a:latin typeface="Times New Roman" panose="02020603050405020304" pitchFamily="18" charset="0"/>
              <a:cs typeface="Times New Roman" panose="02020603050405020304" pitchFamily="18" charset="0"/>
            </a:endParaRPr>
          </a:p>
          <a:p>
            <a:pPr algn="ctr"/>
            <a:endParaRPr lang="en-IN" sz="3200" dirty="0">
              <a:solidFill>
                <a:srgbClr val="FFFF00"/>
              </a:solidFill>
              <a:latin typeface="Times New Roman" panose="02020603050405020304" pitchFamily="18" charset="0"/>
              <a:cs typeface="Times New Roman" panose="02020603050405020304" pitchFamily="18" charset="0"/>
            </a:endParaRPr>
          </a:p>
          <a:p>
            <a:pPr marL="742950" indent="-742950" algn="ctr">
              <a:buAutoNum type="alphaUcParenR"/>
            </a:pPr>
            <a:endParaRPr lang="en-IN" sz="4400" b="1"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919639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911424" y="620688"/>
            <a:ext cx="10297144" cy="6063198"/>
          </a:xfrm>
          <a:prstGeom prst="rect">
            <a:avLst/>
          </a:prstGeom>
          <a:noFill/>
        </p:spPr>
        <p:txBody>
          <a:bodyPr wrap="square" rtlCol="0">
            <a:spAutoFit/>
          </a:bodyPr>
          <a:lstStyle/>
          <a:p>
            <a:pPr algn="ct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3200" dirty="0">
                <a:solidFill>
                  <a:srgbClr val="FFFF00"/>
                </a:solidFill>
                <a:latin typeface="Times New Roman" panose="02020603050405020304" pitchFamily="18" charset="0"/>
                <a:cs typeface="Times New Roman" panose="02020603050405020304" pitchFamily="18" charset="0"/>
              </a:rPr>
              <a:t>DUTY OF THE JURY OF APPEAL</a:t>
            </a:r>
          </a:p>
          <a:p>
            <a:pPr algn="ctr"/>
            <a:endParaRPr lang="en-IN" sz="3200" dirty="0">
              <a:solidFill>
                <a:schemeClr val="bg1"/>
              </a:solidFill>
              <a:latin typeface="Times New Roman" panose="02020603050405020304" pitchFamily="18" charset="0"/>
              <a:cs typeface="Times New Roman" panose="02020603050405020304" pitchFamily="18" charset="0"/>
            </a:endParaRPr>
          </a:p>
          <a:p>
            <a:pPr marL="355600" indent="-358140" algn="just">
              <a:buFont typeface="Wingdings" panose="05000000000000000000" pitchFamily="2" charset="2"/>
              <a:buChar char="v"/>
              <a:tabLst>
                <a:tab pos="342900" algn="l"/>
              </a:tabLst>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Decisions involving points which are not covered by the Rules shall be reported subsequently by the Chairman of the Jury of Appeal to the Chief executive Officer of World Athletics.</a:t>
            </a:r>
          </a:p>
          <a:p>
            <a:pPr marL="355600" indent="-358140" algn="just">
              <a:buFont typeface="Wingdings" panose="05000000000000000000" pitchFamily="2" charset="2"/>
              <a:buChar char="v"/>
              <a:tabLst>
                <a:tab pos="342900" algn="l"/>
              </a:tabLst>
            </a:pPr>
            <a:endPar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pPr marL="355600" indent="-358140" algn="ctr">
              <a:buFont typeface="Wingdings" panose="05000000000000000000" pitchFamily="2" charset="2"/>
              <a:buChar char="v"/>
              <a:tabLst>
                <a:tab pos="342900" algn="l"/>
              </a:tabLst>
            </a:pPr>
            <a:r>
              <a:rPr lang="en-IN" sz="3200" dirty="0">
                <a:solidFill>
                  <a:srgbClr val="FFFF00"/>
                </a:solidFill>
                <a:latin typeface="Times New Roman" panose="02020603050405020304" pitchFamily="18" charset="0"/>
                <a:cs typeface="Times New Roman" panose="02020603050405020304" pitchFamily="18" charset="0"/>
              </a:rPr>
              <a:t>CONCLUTION</a:t>
            </a:r>
          </a:p>
          <a:p>
            <a:pPr marL="355600" indent="-358140">
              <a:buFont typeface="Wingdings" panose="05000000000000000000" pitchFamily="2" charset="2"/>
              <a:buChar char="v"/>
              <a:tabLst>
                <a:tab pos="342900" algn="l"/>
              </a:tabLst>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The decision of the Jury of Appeal (or of the Referee in the absence of a Jury of Appeal or if no appeal to the Jury is made) shall be final and there shall be no further right of appeal, including to CAs.</a:t>
            </a:r>
            <a:endParaRPr lang="en-IN" sz="2400" dirty="0">
              <a:solidFill>
                <a:schemeClr val="bg1"/>
              </a:solidFill>
              <a:latin typeface="Times New Roman" panose="02020603050405020304" pitchFamily="18" charset="0"/>
              <a:cs typeface="Times New Roman" panose="02020603050405020304" pitchFamily="18" charset="0"/>
            </a:endParaRPr>
          </a:p>
          <a:p>
            <a:pPr marL="355600" indent="-358140" algn="just">
              <a:buFont typeface="Wingdings" panose="05000000000000000000" pitchFamily="2" charset="2"/>
              <a:buChar char="v"/>
              <a:tabLst>
                <a:tab pos="342900" algn="l"/>
              </a:tabLst>
            </a:pPr>
            <a:endParaRPr lang="en-I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IN" sz="2400" dirty="0">
              <a:solidFill>
                <a:schemeClr val="bg1"/>
              </a:solidFill>
              <a:latin typeface="Times New Roman" panose="02020603050405020304" pitchFamily="18" charset="0"/>
              <a:cs typeface="Times New Roman" panose="02020603050405020304" pitchFamily="18" charset="0"/>
            </a:endParaRPr>
          </a:p>
          <a:p>
            <a:pPr marL="742950" indent="-742950" algn="ctr">
              <a:buAutoNum type="alphaUcParenR"/>
            </a:pPr>
            <a:endParaRPr lang="en-IN" sz="4400" b="1"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2024428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6D36B1BE-A987-4285-A701-3C7ABE394B3F}"/>
              </a:ext>
            </a:extLst>
          </p:cNvPr>
          <p:cNvSpPr/>
          <p:nvPr/>
        </p:nvSpPr>
        <p:spPr>
          <a:xfrm>
            <a:off x="0" y="1"/>
            <a:ext cx="12160424" cy="6857999"/>
          </a:xfrm>
          <a:prstGeom prst="rect">
            <a:avLst/>
          </a:prstGeom>
          <a:blipFill>
            <a:blip r:embed="rId2" cstate="print">
              <a:duotone>
                <a:schemeClr val="accent6">
                  <a:shade val="45000"/>
                  <a:satMod val="135000"/>
                </a:schemeClr>
                <a:prstClr val="white"/>
              </a:duotone>
            </a:blip>
            <a:stretch>
              <a:fillRect/>
            </a:stretch>
          </a:blipFill>
          <a:scene3d>
            <a:camera prst="orthographicFront"/>
            <a:lightRig rig="threePt" dir="t"/>
          </a:scene3d>
          <a:sp3d contourW="12700">
            <a:bevelB w="101600" prst="riblet"/>
            <a:contourClr>
              <a:srgbClr val="FF0000"/>
            </a:contourClr>
          </a:sp3d>
        </p:spPr>
        <p:txBody>
          <a:bodyPr wrap="square" lIns="0" tIns="0" rIns="0" bIns="0" rtlCol="0"/>
          <a:lstStyle/>
          <a:p>
            <a:endParaRPr dirty="0">
              <a:latin typeface="Baskerville Old Face" panose="02020602080505020303"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5231904" y="2924944"/>
            <a:ext cx="2736305" cy="1790526"/>
          </a:xfrm>
          <a:prstGeom prst="rect">
            <a:avLst/>
          </a:prstGeom>
          <a:noFill/>
          <a:ln w="9525">
            <a:noFill/>
            <a:miter lim="800000"/>
            <a:headEnd/>
            <a:tailEnd/>
          </a:ln>
          <a:effectLst>
            <a:softEdge rad="127000"/>
          </a:effectLst>
        </p:spPr>
      </p:pic>
      <p:pic>
        <p:nvPicPr>
          <p:cNvPr id="5" name="Content Placeholder 4" descr="11245489_762052030580517_3208408055225355808_n.jpg"/>
          <p:cNvPicPr>
            <a:picLocks noGrp="1" noChangeAspect="1"/>
          </p:cNvPicPr>
          <p:nvPr>
            <p:ph sz="half" idx="4294967295"/>
          </p:nvPr>
        </p:nvPicPr>
        <p:blipFill>
          <a:blip r:embed="rId4" cstate="print"/>
          <a:stretch>
            <a:fillRect/>
          </a:stretch>
        </p:blipFill>
        <p:spPr>
          <a:xfrm>
            <a:off x="0" y="1614488"/>
            <a:ext cx="3825875" cy="3527425"/>
          </a:xfrm>
        </p:spPr>
      </p:pic>
      <p:pic>
        <p:nvPicPr>
          <p:cNvPr id="10" name="Image">
            <a:extLst>
              <a:ext uri="{FF2B5EF4-FFF2-40B4-BE49-F238E27FC236}">
                <a16:creationId xmlns:a16="http://schemas.microsoft.com/office/drawing/2014/main" id="{FBBD0837-0346-4FC4-A1C1-AB77B45540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7839" y="187542"/>
            <a:ext cx="1803249" cy="649170"/>
          </a:xfrm>
          <a:prstGeom prst="rect">
            <a:avLst/>
          </a:prstGeom>
        </p:spPr>
      </p:pic>
      <p:sp>
        <p:nvSpPr>
          <p:cNvPr id="2" name="Rectangle 1">
            <a:extLst>
              <a:ext uri="{FF2B5EF4-FFF2-40B4-BE49-F238E27FC236}">
                <a16:creationId xmlns:a16="http://schemas.microsoft.com/office/drawing/2014/main" id="{6502C8CB-02CE-4E09-924F-9BBC3AD20C69}"/>
              </a:ext>
            </a:extLst>
          </p:cNvPr>
          <p:cNvSpPr/>
          <p:nvPr/>
        </p:nvSpPr>
        <p:spPr>
          <a:xfrm>
            <a:off x="3503712" y="4869160"/>
            <a:ext cx="7632848" cy="923330"/>
          </a:xfrm>
          <a:prstGeom prst="rect">
            <a:avLst/>
          </a:prstGeom>
          <a:noFill/>
        </p:spPr>
        <p:txBody>
          <a:bodyPr wrap="square" lIns="91440" tIns="45720" rIns="91440" bIns="45720">
            <a:spAutoFit/>
          </a:bodyPr>
          <a:lstStyle/>
          <a:p>
            <a:pPr algn="ctr"/>
            <a:r>
              <a:rPr lang="en-US" sz="5400" b="1" cap="none" spc="0" dirty="0">
                <a:ln w="0"/>
                <a:solidFill>
                  <a:srgbClr val="0070C0"/>
                </a:solidFill>
                <a:effectLst/>
                <a:latin typeface="Baskerville Old Face" panose="02020602080505020303" pitchFamily="18" charset="0"/>
              </a:rPr>
              <a:t>Sanjay Ghosh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659396" y="908720"/>
            <a:ext cx="10873208" cy="5447645"/>
          </a:xfrm>
          <a:prstGeom prst="rect">
            <a:avLst/>
          </a:prstGeom>
          <a:noFill/>
        </p:spPr>
        <p:txBody>
          <a:bodyPr wrap="square" rtlCol="0">
            <a:spAutoFit/>
          </a:bodyPr>
          <a:lstStyle/>
          <a:p>
            <a:pPr algn="ctr"/>
            <a:r>
              <a:rPr lang="en-IN" sz="4000" b="1" dirty="0">
                <a:solidFill>
                  <a:srgbClr val="FFFF00"/>
                </a:solidFill>
                <a:latin typeface="Baskerville Old Face" panose="02020602080505020303" pitchFamily="18" charset="0"/>
              </a:rPr>
              <a:t>PROTEST</a:t>
            </a:r>
          </a:p>
          <a:p>
            <a:pPr algn="ctr"/>
            <a:endParaRPr lang="en-IN" sz="4000" b="1" dirty="0">
              <a:solidFill>
                <a:srgbClr val="FFFF00"/>
              </a:solidFill>
              <a:latin typeface="Baskerville Old Face" panose="02020602080505020303" pitchFamily="18" charset="0"/>
            </a:endParaRPr>
          </a:p>
          <a:p>
            <a:pPr algn="ctr"/>
            <a:r>
              <a:rPr lang="en-IN" sz="3200" dirty="0">
                <a:solidFill>
                  <a:schemeClr val="bg1"/>
                </a:solidFill>
                <a:latin typeface="Times New Roman" panose="02020603050405020304" pitchFamily="18" charset="0"/>
                <a:cs typeface="Times New Roman" panose="02020603050405020304" pitchFamily="18" charset="0"/>
              </a:rPr>
              <a:t>CONCERNING THE RESULT OR CONDUCT </a:t>
            </a:r>
          </a:p>
          <a:p>
            <a:pPr algn="ctr"/>
            <a:r>
              <a:rPr lang="en-IN" sz="3200" dirty="0">
                <a:solidFill>
                  <a:schemeClr val="bg1"/>
                </a:solidFill>
                <a:latin typeface="Times New Roman" panose="02020603050405020304" pitchFamily="18" charset="0"/>
                <a:cs typeface="Times New Roman" panose="02020603050405020304" pitchFamily="18" charset="0"/>
              </a:rPr>
              <a:t>OF AN EVENT</a:t>
            </a:r>
          </a:p>
          <a:p>
            <a:pPr algn="ctr"/>
            <a:endParaRPr lang="en-IN" sz="3200" dirty="0">
              <a:solidFill>
                <a:srgbClr val="FFFF00"/>
              </a:solidFill>
              <a:latin typeface="Times New Roman" panose="02020603050405020304" pitchFamily="18" charset="0"/>
              <a:cs typeface="Times New Roman" panose="02020603050405020304" pitchFamily="18" charset="0"/>
            </a:endParaRPr>
          </a:p>
          <a:p>
            <a:pPr marL="514350" indent="-514350" algn="ctr">
              <a:buAutoNum type="alphaUcParenR"/>
            </a:pPr>
            <a:r>
              <a:rPr lang="en-IN" sz="3200" dirty="0">
                <a:solidFill>
                  <a:srgbClr val="FFFF00"/>
                </a:solidFill>
                <a:latin typeface="Times New Roman" panose="02020603050405020304" pitchFamily="18" charset="0"/>
                <a:cs typeface="Times New Roman" panose="02020603050405020304" pitchFamily="18" charset="0"/>
              </a:rPr>
              <a:t>AFTER ANNOUNCEMENT OF RESULT</a:t>
            </a:r>
          </a:p>
          <a:p>
            <a:pPr marL="514350" indent="-514350" algn="ctr">
              <a:buFontTx/>
              <a:buAutoNum type="alphaUcParenR"/>
            </a:pPr>
            <a:r>
              <a:rPr lang="en-IN" sz="3200" dirty="0">
                <a:solidFill>
                  <a:schemeClr val="bg1"/>
                </a:solidFill>
                <a:latin typeface="Times New Roman" panose="02020603050405020304" pitchFamily="18" charset="0"/>
                <a:cs typeface="Times New Roman" panose="02020603050405020304" pitchFamily="18" charset="0"/>
              </a:rPr>
              <a:t>IMMEDIATE ORAL PROTEST</a:t>
            </a:r>
          </a:p>
          <a:p>
            <a:pPr marL="514350" indent="-514350" algn="ctr">
              <a:buAutoNum type="alphaUcParenR"/>
            </a:pPr>
            <a:endParaRPr lang="en-IN" sz="3200" dirty="0">
              <a:solidFill>
                <a:srgbClr val="FFFF00"/>
              </a:solidFill>
              <a:latin typeface="Times New Roman" panose="02020603050405020304" pitchFamily="18" charset="0"/>
              <a:cs typeface="Times New Roman" panose="02020603050405020304" pitchFamily="18" charset="0"/>
            </a:endParaRPr>
          </a:p>
          <a:p>
            <a:pPr algn="ctr"/>
            <a:endParaRPr lang="en-IN" sz="3200" dirty="0">
              <a:solidFill>
                <a:srgbClr val="FFFF00"/>
              </a:solidFill>
              <a:latin typeface="Times New Roman" panose="02020603050405020304" pitchFamily="18" charset="0"/>
              <a:cs typeface="Times New Roman" panose="02020603050405020304" pitchFamily="18" charset="0"/>
            </a:endParaRPr>
          </a:p>
          <a:p>
            <a:pPr marL="742950" indent="-742950" algn="ctr">
              <a:buAutoNum type="alphaUcParenR"/>
            </a:pPr>
            <a:endParaRPr lang="en-IN" sz="4400" b="1"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444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659396" y="692696"/>
            <a:ext cx="10873208" cy="7540526"/>
          </a:xfrm>
          <a:prstGeom prst="rect">
            <a:avLst/>
          </a:prstGeom>
          <a:noFill/>
        </p:spPr>
        <p:txBody>
          <a:bodyPr wrap="square" rtlCol="0">
            <a:spAutoFit/>
          </a:bodyPr>
          <a:lstStyle/>
          <a:p>
            <a:pPr algn="ctr"/>
            <a:r>
              <a:rPr lang="en-IN" sz="4000" b="1" dirty="0">
                <a:solidFill>
                  <a:srgbClr val="FFFF00"/>
                </a:solidFill>
                <a:latin typeface="Baskerville Old Face" panose="02020602080505020303" pitchFamily="18" charset="0"/>
              </a:rPr>
              <a:t>PROTEST</a:t>
            </a: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3200" dirty="0">
                <a:solidFill>
                  <a:srgbClr val="FFFF00"/>
                </a:solidFill>
                <a:latin typeface="Times New Roman" panose="02020603050405020304" pitchFamily="18" charset="0"/>
                <a:cs typeface="Times New Roman" panose="02020603050405020304" pitchFamily="18" charset="0"/>
              </a:rPr>
              <a:t>AFTER ANNOUNCEMENT OF RESULT</a:t>
            </a:r>
          </a:p>
          <a:p>
            <a:pPr marL="514350" indent="-514350" algn="ctr">
              <a:buAutoNum type="alphaUcParenR"/>
            </a:pP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3200" dirty="0">
                <a:solidFill>
                  <a:schemeClr val="bg1"/>
                </a:solidFill>
                <a:latin typeface="Times New Roman" panose="02020603050405020304" pitchFamily="18" charset="0"/>
                <a:cs typeface="Times New Roman" panose="02020603050405020304" pitchFamily="18" charset="0"/>
              </a:rPr>
              <a:t>TO WHOM PROTEST SHALL BE MADE</a:t>
            </a:r>
          </a:p>
          <a:p>
            <a:pPr algn="ctr"/>
            <a:endParaRPr lang="en-IN" sz="3200" dirty="0">
              <a:solidFill>
                <a:schemeClr val="bg1"/>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Any protest shall be made orally to the Referee</a:t>
            </a:r>
          </a:p>
          <a:p>
            <a:endPar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pPr algn="ctr"/>
            <a:r>
              <a:rPr lang="en-IN" sz="3200" dirty="0">
                <a:solidFill>
                  <a:schemeClr val="bg1"/>
                </a:solidFill>
                <a:latin typeface="Times New Roman" panose="02020603050405020304" pitchFamily="18" charset="0"/>
                <a:cs typeface="Times New Roman" panose="02020603050405020304" pitchFamily="18" charset="0"/>
              </a:rPr>
              <a:t>CONDITION</a:t>
            </a:r>
          </a:p>
          <a:p>
            <a:pPr marL="457200" indent="-457200">
              <a:buFont typeface="Wingdings" panose="05000000000000000000" pitchFamily="2" charset="2"/>
              <a:buChar char="v"/>
            </a:pPr>
            <a:endParaRPr lang="en-IN" sz="2400" dirty="0">
              <a:solidFill>
                <a:schemeClr val="bg1"/>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Protests concerning the result or conduct of an event shall be made within 30 minutes of the official announcement of the result of that event.</a:t>
            </a:r>
          </a:p>
          <a:p>
            <a:pPr marL="457200" indent="-457200">
              <a:buFont typeface="Wingdings" panose="05000000000000000000" pitchFamily="2" charset="2"/>
              <a:buChar char="v"/>
            </a:pPr>
            <a:endParaRPr lang="en-IN" sz="2400" dirty="0">
              <a:solidFill>
                <a:srgbClr val="FFFF00"/>
              </a:solidFill>
              <a:latin typeface="Times New Roman" panose="02020603050405020304" pitchFamily="18" charset="0"/>
              <a:ea typeface="Arial" panose="020B0604020202020204" pitchFamily="34" charset="0"/>
              <a:cs typeface="Times New Roman" panose="02020603050405020304" pitchFamily="18" charset="0"/>
            </a:endParaRPr>
          </a:p>
          <a:p>
            <a:endParaRPr lang="en-IN" sz="3200" dirty="0">
              <a:solidFill>
                <a:srgbClr val="FFFF00"/>
              </a:solidFill>
              <a:latin typeface="Times New Roman" panose="02020603050405020304" pitchFamily="18" charset="0"/>
              <a:cs typeface="Times New Roman" panose="02020603050405020304" pitchFamily="18" charset="0"/>
            </a:endParaRPr>
          </a:p>
          <a:p>
            <a:pPr algn="ctr"/>
            <a:endParaRPr lang="en-IN" sz="3200" dirty="0">
              <a:solidFill>
                <a:srgbClr val="FFFF00"/>
              </a:solidFill>
              <a:latin typeface="Times New Roman" panose="02020603050405020304" pitchFamily="18" charset="0"/>
              <a:cs typeface="Times New Roman" panose="02020603050405020304" pitchFamily="18" charset="0"/>
            </a:endParaRPr>
          </a:p>
          <a:p>
            <a:pPr algn="ctr"/>
            <a:endParaRPr lang="en-IN" sz="3200" dirty="0">
              <a:solidFill>
                <a:srgbClr val="FFFF00"/>
              </a:solidFill>
              <a:latin typeface="Times New Roman" panose="02020603050405020304" pitchFamily="18" charset="0"/>
              <a:cs typeface="Times New Roman" panose="02020603050405020304" pitchFamily="18" charset="0"/>
            </a:endParaRPr>
          </a:p>
          <a:p>
            <a:pPr marL="742950" indent="-742950" algn="ctr">
              <a:buAutoNum type="alphaUcParenR"/>
            </a:pPr>
            <a:endParaRPr lang="en-IN" sz="4400" b="1"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2570031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659396" y="692696"/>
            <a:ext cx="10873208" cy="7540526"/>
          </a:xfrm>
          <a:prstGeom prst="rect">
            <a:avLst/>
          </a:prstGeom>
          <a:noFill/>
        </p:spPr>
        <p:txBody>
          <a:bodyPr wrap="square" rtlCol="0">
            <a:spAutoFit/>
          </a:bodyPr>
          <a:lstStyle/>
          <a:p>
            <a:pPr algn="ctr"/>
            <a:r>
              <a:rPr lang="en-IN" sz="4000" b="1" dirty="0">
                <a:solidFill>
                  <a:srgbClr val="FFFF00"/>
                </a:solidFill>
                <a:latin typeface="Baskerville Old Face" panose="02020602080505020303" pitchFamily="18" charset="0"/>
              </a:rPr>
              <a:t>PROTEST</a:t>
            </a: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3200" dirty="0">
                <a:solidFill>
                  <a:srgbClr val="FFFF00"/>
                </a:solidFill>
                <a:latin typeface="Times New Roman" panose="02020603050405020304" pitchFamily="18" charset="0"/>
                <a:cs typeface="Times New Roman" panose="02020603050405020304" pitchFamily="18" charset="0"/>
              </a:rPr>
              <a:t>AFTER ANNOUNCEMENT OF RESULT</a:t>
            </a:r>
          </a:p>
          <a:p>
            <a:pPr marL="514350" indent="-514350" algn="ctr">
              <a:buAutoNum type="alphaUcParenR"/>
            </a:pP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3200" dirty="0">
                <a:solidFill>
                  <a:schemeClr val="bg1"/>
                </a:solidFill>
                <a:latin typeface="Times New Roman" panose="02020603050405020304" pitchFamily="18" charset="0"/>
                <a:cs typeface="Times New Roman" panose="02020603050405020304" pitchFamily="18" charset="0"/>
              </a:rPr>
              <a:t>WHO CAN PROTEST</a:t>
            </a:r>
          </a:p>
          <a:p>
            <a:pPr algn="ctr"/>
            <a:endParaRPr lang="en-IN" sz="3200" dirty="0">
              <a:solidFill>
                <a:schemeClr val="bg1"/>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An athlete</a:t>
            </a:r>
          </a:p>
          <a:p>
            <a:pPr marL="457200" indent="-457200">
              <a:buFont typeface="Wingdings" panose="05000000000000000000" pitchFamily="2" charset="2"/>
              <a:buChar char="v"/>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Someone acting on their behalf </a:t>
            </a:r>
          </a:p>
          <a:p>
            <a:pPr marL="457200" indent="-457200">
              <a:buFont typeface="Wingdings" panose="05000000000000000000" pitchFamily="2" charset="2"/>
              <a:buChar char="v"/>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An official representative of a team. if they are competing in the same round of the event to which the protest (or subsequent appeal) relates.</a:t>
            </a:r>
          </a:p>
          <a:p>
            <a:pPr marL="457200" indent="-457200">
              <a:buFont typeface="Wingdings" panose="05000000000000000000" pitchFamily="2" charset="2"/>
              <a:buChar char="v"/>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Or are competing in a competition in which a team points score is being conducted). </a:t>
            </a:r>
          </a:p>
          <a:p>
            <a:pPr marL="457200" indent="-457200">
              <a:buFont typeface="Wingdings" panose="05000000000000000000" pitchFamily="2" charset="2"/>
              <a:buChar char="v"/>
            </a:pPr>
            <a:endParaRPr lang="en-IN" sz="32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sz="3200" dirty="0">
              <a:solidFill>
                <a:srgbClr val="FFFF00"/>
              </a:solidFill>
              <a:latin typeface="Times New Roman" panose="02020603050405020304" pitchFamily="18" charset="0"/>
              <a:cs typeface="Times New Roman" panose="02020603050405020304" pitchFamily="18" charset="0"/>
            </a:endParaRPr>
          </a:p>
          <a:p>
            <a:pPr algn="ctr"/>
            <a:endParaRPr lang="en-IN" sz="3200" dirty="0">
              <a:solidFill>
                <a:srgbClr val="FFFF00"/>
              </a:solidFill>
              <a:latin typeface="Times New Roman" panose="02020603050405020304" pitchFamily="18" charset="0"/>
              <a:cs typeface="Times New Roman" panose="02020603050405020304" pitchFamily="18" charset="0"/>
            </a:endParaRPr>
          </a:p>
          <a:p>
            <a:pPr algn="ctr"/>
            <a:endParaRPr lang="en-IN" sz="3200" dirty="0">
              <a:solidFill>
                <a:srgbClr val="FFFF00"/>
              </a:solidFill>
              <a:latin typeface="Times New Roman" panose="02020603050405020304" pitchFamily="18" charset="0"/>
              <a:cs typeface="Times New Roman" panose="02020603050405020304" pitchFamily="18" charset="0"/>
            </a:endParaRPr>
          </a:p>
          <a:p>
            <a:pPr marL="742950" indent="-742950" algn="ctr">
              <a:buAutoNum type="alphaUcParenR"/>
            </a:pPr>
            <a:endParaRPr lang="en-IN" sz="4400" b="1"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190813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659396" y="1052736"/>
            <a:ext cx="7308812" cy="6863417"/>
          </a:xfrm>
          <a:prstGeom prst="rect">
            <a:avLst/>
          </a:prstGeom>
          <a:noFill/>
        </p:spPr>
        <p:txBody>
          <a:bodyPr wrap="square" rtlCol="0">
            <a:spAutoFit/>
          </a:bodyPr>
          <a:lstStyle/>
          <a:p>
            <a:pPr algn="ctr"/>
            <a:r>
              <a:rPr lang="en-IN" sz="4000" b="1" dirty="0">
                <a:solidFill>
                  <a:srgbClr val="FFFF00"/>
                </a:solidFill>
                <a:latin typeface="Baskerville Old Face" panose="02020602080505020303" pitchFamily="18" charset="0"/>
              </a:rPr>
              <a:t>PROTEST</a:t>
            </a:r>
          </a:p>
          <a:p>
            <a:pPr algn="ct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3200" dirty="0">
                <a:solidFill>
                  <a:srgbClr val="FFFF00"/>
                </a:solidFill>
                <a:latin typeface="Times New Roman" panose="02020603050405020304" pitchFamily="18" charset="0"/>
                <a:cs typeface="Times New Roman" panose="02020603050405020304" pitchFamily="18" charset="0"/>
              </a:rPr>
              <a:t>AFTER ANNOUNCEMENT OF RESULT</a:t>
            </a:r>
          </a:p>
          <a:p>
            <a:pPr marL="514350" indent="-514350" algn="ctr">
              <a:buAutoNum type="alphaUcParenR"/>
            </a:pP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2800" dirty="0">
                <a:solidFill>
                  <a:schemeClr val="bg1"/>
                </a:solidFill>
                <a:latin typeface="Times New Roman" panose="02020603050405020304" pitchFamily="18" charset="0"/>
                <a:cs typeface="Times New Roman" panose="02020603050405020304" pitchFamily="18" charset="0"/>
              </a:rPr>
              <a:t>RESPONSIBILITY OF THE ORGANISERS</a:t>
            </a:r>
          </a:p>
          <a:p>
            <a:pPr algn="ctr"/>
            <a:endParaRPr lang="en-IN" sz="3200" dirty="0">
              <a:solidFill>
                <a:schemeClr val="bg1"/>
              </a:solidFill>
              <a:latin typeface="Times New Roman" panose="02020603050405020304" pitchFamily="18" charset="0"/>
              <a:cs typeface="Times New Roman" panose="02020603050405020304" pitchFamily="18" charset="0"/>
            </a:endParaRPr>
          </a:p>
          <a:p>
            <a:pPr marL="698500" indent="-342900">
              <a:buFont typeface="Wingdings" panose="05000000000000000000" pitchFamily="2" charset="2"/>
              <a:buChar char="v"/>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The Organisers of the competition shall be responsible for ensuring that the time of the announcement of all results is recorded</a:t>
            </a:r>
            <a:r>
              <a:rPr lang="en-IN" sz="2400" dirty="0">
                <a:effectLst/>
                <a:latin typeface="Times New Roman" panose="02020603050405020304" pitchFamily="18" charset="0"/>
                <a:ea typeface="Arial" panose="020B0604020202020204" pitchFamily="34" charset="0"/>
                <a:cs typeface="Times New Roman" panose="02020603050405020304" pitchFamily="18" charset="0"/>
              </a:rPr>
              <a:t>.</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sz="32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sz="3200" dirty="0">
              <a:solidFill>
                <a:srgbClr val="FFFF00"/>
              </a:solidFill>
              <a:latin typeface="Times New Roman" panose="02020603050405020304" pitchFamily="18" charset="0"/>
              <a:cs typeface="Times New Roman" panose="02020603050405020304" pitchFamily="18" charset="0"/>
            </a:endParaRPr>
          </a:p>
          <a:p>
            <a:pPr algn="ctr"/>
            <a:endParaRPr lang="en-IN" sz="3200" dirty="0">
              <a:solidFill>
                <a:srgbClr val="FFFF00"/>
              </a:solidFill>
              <a:latin typeface="Times New Roman" panose="02020603050405020304" pitchFamily="18" charset="0"/>
              <a:cs typeface="Times New Roman" panose="02020603050405020304" pitchFamily="18" charset="0"/>
            </a:endParaRPr>
          </a:p>
          <a:p>
            <a:pPr algn="ctr"/>
            <a:endParaRPr lang="en-IN" sz="3200" dirty="0">
              <a:solidFill>
                <a:srgbClr val="FFFF00"/>
              </a:solidFill>
              <a:latin typeface="Times New Roman" panose="02020603050405020304" pitchFamily="18" charset="0"/>
              <a:cs typeface="Times New Roman" panose="02020603050405020304" pitchFamily="18" charset="0"/>
            </a:endParaRPr>
          </a:p>
          <a:p>
            <a:pPr marL="742950" indent="-742950" algn="ctr">
              <a:buAutoNum type="alphaUcParenR"/>
            </a:pPr>
            <a:endParaRPr lang="en-IN" sz="4400" b="1" dirty="0">
              <a:solidFill>
                <a:srgbClr val="FFFF00"/>
              </a:solidFill>
              <a:latin typeface="Baskerville Old Face" panose="02020602080505020303" pitchFamily="18" charset="0"/>
            </a:endParaRPr>
          </a:p>
        </p:txBody>
      </p:sp>
      <p:pic>
        <p:nvPicPr>
          <p:cNvPr id="3" name="Picture 2">
            <a:extLst>
              <a:ext uri="{FF2B5EF4-FFF2-40B4-BE49-F238E27FC236}">
                <a16:creationId xmlns:a16="http://schemas.microsoft.com/office/drawing/2014/main" id="{F30C626B-7E74-4E4E-8043-558616940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8208" y="1340768"/>
            <a:ext cx="3492388" cy="4752528"/>
          </a:xfrm>
          <a:prstGeom prst="rect">
            <a:avLst/>
          </a:prstGeom>
        </p:spPr>
      </p:pic>
      <p:sp>
        <p:nvSpPr>
          <p:cNvPr id="4" name="TextBox 3">
            <a:extLst>
              <a:ext uri="{FF2B5EF4-FFF2-40B4-BE49-F238E27FC236}">
                <a16:creationId xmlns:a16="http://schemas.microsoft.com/office/drawing/2014/main" id="{31A6C458-6A22-4882-B563-8841C1E0529F}"/>
              </a:ext>
            </a:extLst>
          </p:cNvPr>
          <p:cNvSpPr txBox="1"/>
          <p:nvPr/>
        </p:nvSpPr>
        <p:spPr>
          <a:xfrm>
            <a:off x="8256240" y="5266074"/>
            <a:ext cx="2198038" cy="646331"/>
          </a:xfrm>
          <a:prstGeom prst="rect">
            <a:avLst/>
          </a:prstGeom>
          <a:noFill/>
        </p:spPr>
        <p:txBody>
          <a:bodyPr wrap="none" rtlCol="0">
            <a:spAutoFit/>
          </a:bodyPr>
          <a:lstStyle/>
          <a:p>
            <a:r>
              <a:rPr lang="en-IN" b="1" dirty="0">
                <a:solidFill>
                  <a:srgbClr val="FF0000"/>
                </a:solidFill>
                <a:latin typeface="Times New Roman" panose="02020603050405020304" pitchFamily="18" charset="0"/>
                <a:cs typeface="Times New Roman" panose="02020603050405020304" pitchFamily="18" charset="0"/>
              </a:rPr>
              <a:t>Result announced at</a:t>
            </a:r>
          </a:p>
          <a:p>
            <a:r>
              <a:rPr lang="en-IN" b="1" dirty="0">
                <a:solidFill>
                  <a:srgbClr val="FF0000"/>
                </a:solidFill>
                <a:latin typeface="Times New Roman" panose="02020603050405020304" pitchFamily="18" charset="0"/>
                <a:cs typeface="Times New Roman" panose="02020603050405020304" pitchFamily="18" charset="0"/>
              </a:rPr>
              <a:t>10.00AM </a:t>
            </a:r>
          </a:p>
        </p:txBody>
      </p:sp>
    </p:spTree>
    <p:extLst>
      <p:ext uri="{BB962C8B-B14F-4D97-AF65-F5344CB8AC3E}">
        <p14:creationId xmlns:p14="http://schemas.microsoft.com/office/powerpoint/2010/main" val="297109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659396" y="980728"/>
            <a:ext cx="10873208" cy="6863417"/>
          </a:xfrm>
          <a:prstGeom prst="rect">
            <a:avLst/>
          </a:prstGeom>
          <a:noFill/>
        </p:spPr>
        <p:txBody>
          <a:bodyPr wrap="square" rtlCol="0">
            <a:spAutoFit/>
          </a:bodyPr>
          <a:lstStyle/>
          <a:p>
            <a:pPr algn="ctr"/>
            <a:r>
              <a:rPr lang="en-IN" sz="4000" b="1" dirty="0">
                <a:solidFill>
                  <a:srgbClr val="FFFF00"/>
                </a:solidFill>
                <a:latin typeface="Baskerville Old Face" panose="02020602080505020303" pitchFamily="18" charset="0"/>
              </a:rPr>
              <a:t>PROTEST</a:t>
            </a:r>
          </a:p>
          <a:p>
            <a:pPr algn="ct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3200" dirty="0">
                <a:solidFill>
                  <a:srgbClr val="FFFF00"/>
                </a:solidFill>
                <a:latin typeface="Times New Roman" panose="02020603050405020304" pitchFamily="18" charset="0"/>
                <a:cs typeface="Times New Roman" panose="02020603050405020304" pitchFamily="18" charset="0"/>
              </a:rPr>
              <a:t>AFTER ANNOUNCEMENT OF RESULT</a:t>
            </a:r>
          </a:p>
          <a:p>
            <a:pPr marL="514350" indent="-514350" algn="ctr">
              <a:buAutoNum type="alphaUcParenR"/>
            </a:pP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2800" dirty="0">
                <a:solidFill>
                  <a:schemeClr val="bg1"/>
                </a:solidFill>
                <a:latin typeface="Times New Roman" panose="02020603050405020304" pitchFamily="18" charset="0"/>
                <a:cs typeface="Times New Roman" panose="02020603050405020304" pitchFamily="18" charset="0"/>
              </a:rPr>
              <a:t>HOW TO ARRIVE AT A FAIR DECISION</a:t>
            </a:r>
          </a:p>
          <a:p>
            <a:pPr algn="ctr"/>
            <a:endParaRPr lang="en-IN" sz="3200" dirty="0">
              <a:solidFill>
                <a:schemeClr val="bg1"/>
              </a:solidFill>
              <a:latin typeface="Times New Roman" panose="02020603050405020304" pitchFamily="18" charset="0"/>
              <a:cs typeface="Times New Roman" panose="02020603050405020304" pitchFamily="18" charset="0"/>
            </a:endParaRPr>
          </a:p>
          <a:p>
            <a:pPr marL="698500" indent="-342900">
              <a:buFont typeface="Wingdings" panose="05000000000000000000" pitchFamily="2" charset="2"/>
              <a:buChar char="v"/>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May consider any available evidence which concerned Referee think necessary</a:t>
            </a:r>
          </a:p>
          <a:p>
            <a:pPr marL="698500" indent="-342900">
              <a:buFont typeface="Wingdings" panose="05000000000000000000" pitchFamily="2" charset="2"/>
              <a:buChar char="v"/>
            </a:pPr>
            <a:r>
              <a:rPr lang="en-IN"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May consider a film or picture produced by an official video recorder</a:t>
            </a:r>
          </a:p>
          <a:p>
            <a:pPr marL="698500" indent="-342900">
              <a:buFont typeface="Wingdings" panose="05000000000000000000" pitchFamily="2" charset="2"/>
              <a:buChar char="v"/>
            </a:pPr>
            <a:r>
              <a:rPr lang="en-IN"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May consider a</a:t>
            </a:r>
            <a:r>
              <a:rPr lang="en-IN"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ny other availa</a:t>
            </a:r>
            <a:r>
              <a:rPr lang="en-IN"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ble video evidence</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sz="32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sz="3200" dirty="0">
              <a:solidFill>
                <a:srgbClr val="FFFF00"/>
              </a:solidFill>
              <a:latin typeface="Times New Roman" panose="02020603050405020304" pitchFamily="18" charset="0"/>
              <a:cs typeface="Times New Roman" panose="02020603050405020304" pitchFamily="18" charset="0"/>
            </a:endParaRPr>
          </a:p>
          <a:p>
            <a:pPr algn="ctr"/>
            <a:endParaRPr lang="en-IN" sz="3200" dirty="0">
              <a:solidFill>
                <a:srgbClr val="FFFF00"/>
              </a:solidFill>
              <a:latin typeface="Times New Roman" panose="02020603050405020304" pitchFamily="18" charset="0"/>
              <a:cs typeface="Times New Roman" panose="02020603050405020304" pitchFamily="18" charset="0"/>
            </a:endParaRPr>
          </a:p>
          <a:p>
            <a:pPr algn="ctr"/>
            <a:endParaRPr lang="en-IN" sz="3200" dirty="0">
              <a:solidFill>
                <a:srgbClr val="FFFF00"/>
              </a:solidFill>
              <a:latin typeface="Times New Roman" panose="02020603050405020304" pitchFamily="18" charset="0"/>
              <a:cs typeface="Times New Roman" panose="02020603050405020304" pitchFamily="18" charset="0"/>
            </a:endParaRPr>
          </a:p>
          <a:p>
            <a:pPr marL="742950" indent="-742950" algn="ctr">
              <a:buAutoNum type="alphaUcParenR"/>
            </a:pPr>
            <a:endParaRPr lang="en-IN" sz="4400" b="1"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323489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659396" y="764704"/>
            <a:ext cx="10873208" cy="5016758"/>
          </a:xfrm>
          <a:prstGeom prst="rect">
            <a:avLst/>
          </a:prstGeom>
          <a:noFill/>
        </p:spPr>
        <p:txBody>
          <a:bodyPr wrap="square" rtlCol="0">
            <a:spAutoFit/>
          </a:bodyPr>
          <a:lstStyle/>
          <a:p>
            <a:pPr algn="ctr"/>
            <a:r>
              <a:rPr lang="en-IN" sz="4000" b="1" dirty="0">
                <a:solidFill>
                  <a:srgbClr val="FFFF00"/>
                </a:solidFill>
                <a:latin typeface="Baskerville Old Face" panose="02020602080505020303" pitchFamily="18" charset="0"/>
              </a:rPr>
              <a:t>PROTEST</a:t>
            </a:r>
          </a:p>
          <a:p>
            <a:pPr algn="ctr"/>
            <a:r>
              <a:rPr lang="en-IN" sz="3200" dirty="0">
                <a:solidFill>
                  <a:srgbClr val="FFFF00"/>
                </a:solidFill>
                <a:latin typeface="Times New Roman" panose="02020603050405020304" pitchFamily="18" charset="0"/>
                <a:cs typeface="Times New Roman" panose="02020603050405020304" pitchFamily="18" charset="0"/>
              </a:rPr>
              <a:t>AFTER ANNOUNCEMENT OF RESULT</a:t>
            </a:r>
          </a:p>
          <a:p>
            <a:pPr marL="514350" indent="-514350" algn="ctr">
              <a:buAutoNum type="alphaUcParenR"/>
            </a:pP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2800" dirty="0">
                <a:solidFill>
                  <a:schemeClr val="bg1"/>
                </a:solidFill>
                <a:latin typeface="Times New Roman" panose="02020603050405020304" pitchFamily="18" charset="0"/>
                <a:cs typeface="Times New Roman" panose="02020603050405020304" pitchFamily="18" charset="0"/>
              </a:rPr>
              <a:t>RIGHT OF THE REFEREE</a:t>
            </a:r>
          </a:p>
          <a:p>
            <a:pPr algn="ctr"/>
            <a:endParaRPr lang="en-IN" sz="3200" dirty="0">
              <a:solidFill>
                <a:schemeClr val="bg1"/>
              </a:solidFill>
              <a:latin typeface="Times New Roman" panose="02020603050405020304" pitchFamily="18" charset="0"/>
              <a:cs typeface="Times New Roman" panose="02020603050405020304" pitchFamily="18" charset="0"/>
            </a:endParaRPr>
          </a:p>
          <a:p>
            <a:pPr marL="698500" indent="-342900">
              <a:buFont typeface="Wingdings" panose="05000000000000000000" pitchFamily="2" charset="2"/>
              <a:buChar char="v"/>
            </a:pPr>
            <a:r>
              <a:rPr lang="en-IN" sz="24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The Referee may decide on the protest </a:t>
            </a:r>
          </a:p>
          <a:p>
            <a:pPr marL="698500" indent="-342900">
              <a:buFont typeface="Wingdings" panose="05000000000000000000" pitchFamily="2" charset="2"/>
              <a:buChar char="v"/>
            </a:pPr>
            <a:r>
              <a:rPr lang="en-IN"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M</a:t>
            </a: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ay refer the matter to the Jury of Appeal.</a:t>
            </a:r>
          </a:p>
          <a:p>
            <a:endParaRPr lang="en-IN" sz="32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IN" sz="2800" dirty="0">
                <a:solidFill>
                  <a:srgbClr val="FFFF00"/>
                </a:solidFill>
                <a:latin typeface="Times New Roman" panose="02020603050405020304" pitchFamily="18" charset="0"/>
                <a:cs typeface="Times New Roman" panose="02020603050405020304" pitchFamily="18" charset="0"/>
              </a:rPr>
              <a:t>RIGHT OF THE ATHLETE</a:t>
            </a:r>
          </a:p>
          <a:p>
            <a:pPr marL="698500" indent="-342900">
              <a:buFont typeface="Wingdings" panose="05000000000000000000" pitchFamily="2" charset="2"/>
              <a:buChar char="v"/>
            </a:pP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If the Referee makes a decision, </a:t>
            </a:r>
            <a:r>
              <a:rPr lang="en-IN"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an Athlete has a </a:t>
            </a:r>
            <a:r>
              <a:rPr lang="en-IN"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right of appeal to the</a:t>
            </a:r>
          </a:p>
          <a:p>
            <a:pPr marL="355600"/>
            <a:r>
              <a:rPr lang="en-IN" sz="2400" dirty="0">
                <a:solidFill>
                  <a:schemeClr val="bg1"/>
                </a:solidFill>
                <a:latin typeface="Times New Roman" panose="02020603050405020304" pitchFamily="18" charset="0"/>
                <a:cs typeface="Times New Roman" panose="02020603050405020304" pitchFamily="18" charset="0"/>
              </a:rPr>
              <a:t>    Jury</a:t>
            </a:r>
            <a:endParaRPr lang="en-IN" sz="4400"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2195055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6471</TotalTime>
  <Words>1911</Words>
  <Application>Microsoft Office PowerPoint</Application>
  <PresentationFormat>Widescreen</PresentationFormat>
  <Paragraphs>286</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Baskerville Old Face</vt:lpstr>
      <vt:lpstr>Calibri</vt:lpstr>
      <vt:lpstr>Century Gothic</vt:lpstr>
      <vt:lpstr>Times New Roman</vt:lpstr>
      <vt:lpstr>Wingdings</vt:lpstr>
      <vt:lpstr>Wingdings 3</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RAJ</dc:creator>
  <cp:lastModifiedBy>Sanjay</cp:lastModifiedBy>
  <cp:revision>731</cp:revision>
  <dcterms:created xsi:type="dcterms:W3CDTF">2012-11-10T07:13:09Z</dcterms:created>
  <dcterms:modified xsi:type="dcterms:W3CDTF">2021-01-23T00:00:18Z</dcterms:modified>
</cp:coreProperties>
</file>