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6"/>
  </p:notesMasterIdLst>
  <p:sldIdLst>
    <p:sldId id="441" r:id="rId2"/>
    <p:sldId id="440" r:id="rId3"/>
    <p:sldId id="259" r:id="rId4"/>
    <p:sldId id="260" r:id="rId5"/>
    <p:sldId id="337" r:id="rId6"/>
    <p:sldId id="426" r:id="rId7"/>
    <p:sldId id="427" r:id="rId8"/>
    <p:sldId id="432" r:id="rId9"/>
    <p:sldId id="428" r:id="rId10"/>
    <p:sldId id="358" r:id="rId11"/>
    <p:sldId id="359" r:id="rId12"/>
    <p:sldId id="431" r:id="rId13"/>
    <p:sldId id="424" r:id="rId14"/>
    <p:sldId id="312" r:id="rId15"/>
    <p:sldId id="265" r:id="rId16"/>
    <p:sldId id="268" r:id="rId17"/>
    <p:sldId id="270" r:id="rId18"/>
    <p:sldId id="438" r:id="rId19"/>
    <p:sldId id="439" r:id="rId20"/>
    <p:sldId id="272" r:id="rId21"/>
    <p:sldId id="275" r:id="rId22"/>
    <p:sldId id="296" r:id="rId23"/>
    <p:sldId id="299" r:id="rId24"/>
    <p:sldId id="279" r:id="rId25"/>
    <p:sldId id="314" r:id="rId26"/>
    <p:sldId id="391" r:id="rId27"/>
    <p:sldId id="313" r:id="rId28"/>
    <p:sldId id="407" r:id="rId29"/>
    <p:sldId id="408" r:id="rId30"/>
    <p:sldId id="417" r:id="rId31"/>
    <p:sldId id="294" r:id="rId32"/>
    <p:sldId id="415" r:id="rId33"/>
    <p:sldId id="416" r:id="rId34"/>
    <p:sldId id="421" r:id="rId35"/>
    <p:sldId id="419" r:id="rId36"/>
    <p:sldId id="442" r:id="rId37"/>
    <p:sldId id="443" r:id="rId38"/>
    <p:sldId id="437" r:id="rId39"/>
    <p:sldId id="434" r:id="rId40"/>
    <p:sldId id="435" r:id="rId41"/>
    <p:sldId id="420" r:id="rId42"/>
    <p:sldId id="436" r:id="rId43"/>
    <p:sldId id="414" r:id="rId44"/>
    <p:sldId id="41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9972" autoAdjust="0"/>
    <p:restoredTop sz="94660"/>
  </p:normalViewPr>
  <p:slideViewPr>
    <p:cSldViewPr snapToGrid="0">
      <p:cViewPr varScale="1">
        <p:scale>
          <a:sx n="73" d="100"/>
          <a:sy n="73" d="100"/>
        </p:scale>
        <p:origin x="-42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573EA8-BABA-45DA-BC3A-42A398182FB2}" type="datetimeFigureOut">
              <a:rPr lang="en-US" smtClean="0"/>
              <a:pPr/>
              <a:t>22-Jan-21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C00789-B687-40FD-8A89-0ACE1832DDE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pPr/>
              <a:t>22-Jan-21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endParaRPr lang="en-IN"/>
          </a:p>
        </p:txBody>
      </p:sp>
      <p:sp>
        <p:nvSpPr>
          <p:cNvPr id="3" name="Table Placeholder 2"/>
          <p:cNvSpPr>
            <a:spLocks noGrp="1"/>
          </p:cNvSpPr>
          <p:nvPr>
            <p:ph type="tbl" idx="1"/>
          </p:nvPr>
        </p:nvSpPr>
        <p:spPr>
          <a:xfrm>
            <a:off x="609600" y="1600201"/>
            <a:ext cx="10972800" cy="4530725"/>
          </a:xfrm>
        </p:spPr>
        <p:txBody>
          <a:bodyPr>
            <a:normAutofit/>
          </a:bodyPr>
          <a:lstStyle/>
          <a:p>
            <a:pPr lvl="0"/>
            <a:endParaRPr lang="en-IN" noProof="0"/>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75F695D-7729-4B33-B9E8-27396E9FBD0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pPr/>
              <a:t>22-Jan-21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pPr/>
              <a:t>22-Jan-21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6.gif"/><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6.gif"/><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3.jpeg"/><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6.gif"/></Relationships>
</file>

<file path=ppt/slides/_rels/slide3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6157088"/>
          </a:xfrm>
        </p:spPr>
        <p:txBody>
          <a:bodyPr/>
          <a:lstStyle/>
          <a:p>
            <a:r>
              <a:rPr lang="en-US" b="1" dirty="0" smtClean="0"/>
              <a:t>                                                                             </a:t>
            </a:r>
            <a:r>
              <a:rPr lang="en-US" b="1" dirty="0" smtClean="0">
                <a:solidFill>
                  <a:srgbClr val="FFC000"/>
                </a:solidFill>
              </a:rPr>
              <a:t>DISTRICT  TECHNICAL OFFICIALS</a:t>
            </a:r>
            <a:r>
              <a:rPr lang="en-US" dirty="0" smtClean="0"/>
              <a:t/>
            </a:r>
            <a:br>
              <a:rPr lang="en-US" dirty="0" smtClean="0"/>
            </a:br>
            <a:r>
              <a:rPr lang="en-US" dirty="0" smtClean="0"/>
              <a:t>   </a:t>
            </a:r>
            <a:r>
              <a:rPr lang="en-US" sz="3600" b="1" dirty="0" smtClean="0">
                <a:solidFill>
                  <a:srgbClr val="FF0000"/>
                </a:solidFill>
              </a:rPr>
              <a:t>SEMINAR &amp; EXAMINATION-2021</a:t>
            </a:r>
            <a:r>
              <a:rPr lang="en-US" dirty="0" smtClean="0"/>
              <a:t/>
            </a:r>
            <a:br>
              <a:rPr lang="en-US" dirty="0" smtClean="0"/>
            </a:br>
            <a:r>
              <a:rPr lang="en-US" b="1" dirty="0" smtClean="0"/>
              <a:t> </a:t>
            </a:r>
            <a:r>
              <a:rPr lang="en-US" b="1" dirty="0" smtClean="0"/>
              <a:t>             </a:t>
            </a:r>
            <a:r>
              <a:rPr lang="en-US" b="1" dirty="0" smtClean="0">
                <a:solidFill>
                  <a:schemeClr val="accent3">
                    <a:lumMod val="60000"/>
                    <a:lumOff val="40000"/>
                  </a:schemeClr>
                </a:solidFill>
              </a:rPr>
              <a:t>BATCH-1</a:t>
            </a:r>
            <a:r>
              <a:rPr lang="en-US" dirty="0" smtClean="0"/>
              <a:t/>
            </a:r>
            <a:br>
              <a:rPr lang="en-US" dirty="0" smtClean="0"/>
            </a:br>
            <a:r>
              <a:rPr lang="en-US" dirty="0" smtClean="0">
                <a:solidFill>
                  <a:schemeClr val="accent3"/>
                </a:solidFill>
              </a:rPr>
              <a:t>Day Three               Date-23.01.2021</a:t>
            </a:r>
            <a:r>
              <a:rPr lang="en-US" dirty="0" smtClean="0"/>
              <a:t/>
            </a:r>
            <a:br>
              <a:rPr lang="en-US" dirty="0" smtClean="0"/>
            </a:br>
            <a:r>
              <a:rPr lang="en-US" dirty="0" smtClean="0"/>
              <a:t> </a:t>
            </a:r>
            <a:r>
              <a:rPr lang="en-US" dirty="0" smtClean="0"/>
              <a:t> </a:t>
            </a:r>
            <a:r>
              <a:rPr lang="en-US" sz="3200" b="1" dirty="0" smtClean="0">
                <a:solidFill>
                  <a:srgbClr val="C00000"/>
                </a:solidFill>
              </a:rPr>
              <a:t>Lecturer- Sri </a:t>
            </a:r>
            <a:r>
              <a:rPr lang="en-US" sz="3200" b="1" dirty="0" err="1" smtClean="0">
                <a:solidFill>
                  <a:srgbClr val="C00000"/>
                </a:solidFill>
              </a:rPr>
              <a:t>Sambhudas</a:t>
            </a:r>
            <a:r>
              <a:rPr lang="en-US" sz="3200" b="1" dirty="0" smtClean="0">
                <a:solidFill>
                  <a:srgbClr val="C00000"/>
                </a:solidFill>
              </a:rPr>
              <a:t> </a:t>
            </a:r>
            <a:r>
              <a:rPr lang="en-US" sz="3200" b="1" dirty="0" err="1" smtClean="0">
                <a:solidFill>
                  <a:srgbClr val="C00000"/>
                </a:solidFill>
              </a:rPr>
              <a:t>Bandyopadhyay</a:t>
            </a:r>
            <a:r>
              <a:rPr lang="en-US" dirty="0" smtClean="0"/>
              <a:t/>
            </a:r>
            <a:br>
              <a:rPr lang="en-US" dirty="0" smtClean="0"/>
            </a:br>
            <a:r>
              <a:rPr lang="en-US" dirty="0" smtClean="0"/>
              <a:t>  </a:t>
            </a:r>
            <a:r>
              <a:rPr lang="en-US" sz="3600" b="1" dirty="0" smtClean="0">
                <a:solidFill>
                  <a:srgbClr val="FFFF00"/>
                </a:solidFill>
              </a:rPr>
              <a:t>Moderator- Sri Sanjay </a:t>
            </a:r>
            <a:r>
              <a:rPr lang="en-US" sz="3600" b="1" dirty="0" err="1" smtClean="0">
                <a:solidFill>
                  <a:srgbClr val="FFFF00"/>
                </a:solidFill>
              </a:rPr>
              <a:t>Ghosh</a:t>
            </a:r>
            <a:r>
              <a:rPr lang="en-US" sz="3600" b="1" dirty="0" smtClean="0"/>
              <a:t/>
            </a:r>
            <a:br>
              <a:rPr lang="en-US" sz="3600" b="1" dirty="0" smtClean="0"/>
            </a:br>
            <a:r>
              <a:rPr lang="en-US" sz="3600" b="1" dirty="0" smtClean="0"/>
              <a:t> </a:t>
            </a:r>
            <a:r>
              <a:rPr lang="en-US" sz="3600" b="1" dirty="0" smtClean="0"/>
              <a:t>          </a:t>
            </a:r>
            <a:r>
              <a:rPr lang="en-US" sz="3600" b="1" dirty="0" smtClean="0">
                <a:solidFill>
                  <a:schemeClr val="tx1"/>
                </a:solidFill>
              </a:rPr>
              <a:t>Topic- Circle Throws</a:t>
            </a:r>
            <a:endParaRPr lang="en-US" sz="3600" b="1" dirty="0">
              <a:solidFill>
                <a:schemeClr val="tx1"/>
              </a:solidFill>
            </a:endParaRPr>
          </a:p>
        </p:txBody>
      </p:sp>
      <p:pic>
        <p:nvPicPr>
          <p:cNvPr id="4" name="Picture 4" descr="C:\Users\A\Desktop\AFI-GIF300-100-min.gif"/>
          <p:cNvPicPr>
            <a:picLocks noChangeAspect="1" noChangeArrowheads="1"/>
          </p:cNvPicPr>
          <p:nvPr/>
        </p:nvPicPr>
        <p:blipFill>
          <a:blip r:embed="rId2"/>
          <a:srcRect/>
          <a:stretch>
            <a:fillRect/>
          </a:stretch>
        </p:blipFill>
        <p:spPr bwMode="auto">
          <a:xfrm>
            <a:off x="331724" y="134901"/>
            <a:ext cx="2138271" cy="810949"/>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4484132"/>
            <a:ext cx="4800600" cy="923330"/>
          </a:xfrm>
          <a:prstGeom prst="rect">
            <a:avLst/>
          </a:prstGeom>
        </p:spPr>
        <p:txBody>
          <a:bodyPr wrap="square">
            <a:spAutoFit/>
          </a:bodyPr>
          <a:lstStyle/>
          <a:p>
            <a:pPr algn="ctr"/>
            <a:endParaRPr lang="en-US" sz="54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endParaRPr>
          </a:p>
        </p:txBody>
      </p:sp>
      <p:sp>
        <p:nvSpPr>
          <p:cNvPr id="6" name="TextBox 5">
            <a:extLst>
              <a:ext uri="{FF2B5EF4-FFF2-40B4-BE49-F238E27FC236}">
                <a16:creationId xmlns="" xmlns:a16="http://schemas.microsoft.com/office/drawing/2014/main" id="{AC3E7590-901F-4CD2-92CF-A52899FA2499}"/>
              </a:ext>
            </a:extLst>
          </p:cNvPr>
          <p:cNvSpPr txBox="1"/>
          <p:nvPr/>
        </p:nvSpPr>
        <p:spPr>
          <a:xfrm>
            <a:off x="240631" y="5791200"/>
            <a:ext cx="4800600" cy="584775"/>
          </a:xfrm>
          <a:prstGeom prst="rect">
            <a:avLst/>
          </a:prstGeom>
          <a:noFill/>
        </p:spPr>
        <p:txBody>
          <a:bodyPr wrap="square" rtlCol="0">
            <a:spAutoFit/>
          </a:bodyPr>
          <a:lstStyle/>
          <a:p>
            <a:pPr algn="ctr"/>
            <a:r>
              <a:rPr lang="en-IN" sz="3200" b="1" dirty="0">
                <a:solidFill>
                  <a:srgbClr val="FFFF00"/>
                </a:solidFill>
                <a:latin typeface="Times New Roman" panose="02020603050405020304" pitchFamily="18" charset="0"/>
                <a:cs typeface="Times New Roman" panose="02020603050405020304" pitchFamily="18" charset="0"/>
              </a:rPr>
              <a:t>Shot Put Sector</a:t>
            </a:r>
          </a:p>
        </p:txBody>
      </p:sp>
      <p:grpSp>
        <p:nvGrpSpPr>
          <p:cNvPr id="16" name="Group 15">
            <a:extLst>
              <a:ext uri="{FF2B5EF4-FFF2-40B4-BE49-F238E27FC236}">
                <a16:creationId xmlns="" xmlns:a16="http://schemas.microsoft.com/office/drawing/2014/main" id="{0A6FE4F5-394C-43FF-A5C8-16E237615A82}"/>
              </a:ext>
            </a:extLst>
          </p:cNvPr>
          <p:cNvGrpSpPr/>
          <p:nvPr/>
        </p:nvGrpSpPr>
        <p:grpSpPr>
          <a:xfrm>
            <a:off x="333396" y="821635"/>
            <a:ext cx="5192760" cy="4777696"/>
            <a:chOff x="240631" y="1013504"/>
            <a:chExt cx="5192760" cy="4777696"/>
          </a:xfrm>
        </p:grpSpPr>
        <p:pic>
          <p:nvPicPr>
            <p:cNvPr id="5" name="Picture 2" descr="CIRCULO PESO">
              <a:extLst>
                <a:ext uri="{FF2B5EF4-FFF2-40B4-BE49-F238E27FC236}">
                  <a16:creationId xmlns="" xmlns:a16="http://schemas.microsoft.com/office/drawing/2014/main" id="{70DB6944-8887-4BA7-8832-B8DA05834BCF}"/>
                </a:ext>
              </a:extLst>
            </p:cNvPr>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40631" y="1013504"/>
              <a:ext cx="5048863" cy="4777696"/>
            </a:xfrm>
            <a:prstGeom prst="rect">
              <a:avLst/>
            </a:prstGeom>
            <a:noFill/>
            <a:ln>
              <a:noFill/>
            </a:ln>
            <a:scene3d>
              <a:camera prst="orthographicFront"/>
              <a:lightRig rig="threePt" dir="t"/>
            </a:scene3d>
            <a:sp3d>
              <a:bevelT w="165100" prst="coolSlant"/>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Line 15">
              <a:extLst>
                <a:ext uri="{FF2B5EF4-FFF2-40B4-BE49-F238E27FC236}">
                  <a16:creationId xmlns="" xmlns:a16="http://schemas.microsoft.com/office/drawing/2014/main" id="{5E34C8B3-0F92-47C8-8BDC-002C73826690}"/>
                </a:ext>
              </a:extLst>
            </p:cNvPr>
            <p:cNvSpPr>
              <a:spLocks noChangeShapeType="1"/>
            </p:cNvSpPr>
            <p:nvPr/>
          </p:nvSpPr>
          <p:spPr bwMode="auto">
            <a:xfrm flipV="1">
              <a:off x="1166191" y="2027581"/>
              <a:ext cx="4123303" cy="1510747"/>
            </a:xfrm>
            <a:prstGeom prst="line">
              <a:avLst/>
            </a:prstGeom>
            <a:ln>
              <a:headEnd/>
              <a:tailEnd/>
            </a:ln>
            <a:scene3d>
              <a:camera prst="orthographicFront"/>
              <a:lightRig rig="threePt" dir="t"/>
            </a:scene3d>
            <a:sp3d>
              <a:bevelT w="165100" prst="coolSlant"/>
            </a:sp3d>
            <a:extLst>
              <a:ext uri="{909E8E84-426E-40DD-AFC4-6F175D3DCCD1}">
                <a14:hiddenFill xmlns=""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IN" dirty="0"/>
            </a:p>
          </p:txBody>
        </p:sp>
        <p:sp>
          <p:nvSpPr>
            <p:cNvPr id="14" name="Line 15">
              <a:extLst>
                <a:ext uri="{FF2B5EF4-FFF2-40B4-BE49-F238E27FC236}">
                  <a16:creationId xmlns="" xmlns:a16="http://schemas.microsoft.com/office/drawing/2014/main" id="{3DFB1FFF-DB62-40E4-88F1-EFADC1212C99}"/>
                </a:ext>
              </a:extLst>
            </p:cNvPr>
            <p:cNvSpPr>
              <a:spLocks noChangeShapeType="1"/>
            </p:cNvSpPr>
            <p:nvPr/>
          </p:nvSpPr>
          <p:spPr bwMode="auto">
            <a:xfrm>
              <a:off x="1166191" y="3193773"/>
              <a:ext cx="4267200" cy="1510749"/>
            </a:xfrm>
            <a:prstGeom prst="line">
              <a:avLst/>
            </a:prstGeom>
            <a:ln>
              <a:headEnd/>
              <a:tailEnd/>
            </a:ln>
            <a:scene3d>
              <a:camera prst="orthographicFront"/>
              <a:lightRig rig="threePt" dir="t"/>
            </a:scene3d>
            <a:sp3d>
              <a:bevelT w="165100" prst="coolSlant"/>
            </a:sp3d>
            <a:extLst>
              <a:ext uri="{909E8E84-426E-40DD-AFC4-6F175D3DCCD1}">
                <a14:hiddenFill xmlns=""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IN" dirty="0"/>
            </a:p>
          </p:txBody>
        </p:sp>
      </p:grpSp>
      <p:sp>
        <p:nvSpPr>
          <p:cNvPr id="17" name="Line 16">
            <a:extLst>
              <a:ext uri="{FF2B5EF4-FFF2-40B4-BE49-F238E27FC236}">
                <a16:creationId xmlns="" xmlns:a16="http://schemas.microsoft.com/office/drawing/2014/main" id="{1071E731-362A-4329-9327-00C7D223A85D}"/>
              </a:ext>
            </a:extLst>
          </p:cNvPr>
          <p:cNvSpPr>
            <a:spLocks noChangeShapeType="1"/>
          </p:cNvSpPr>
          <p:nvPr/>
        </p:nvSpPr>
        <p:spPr bwMode="auto">
          <a:xfrm flipH="1">
            <a:off x="5234609" y="1450538"/>
            <a:ext cx="13252" cy="3399758"/>
          </a:xfrm>
          <a:prstGeom prst="line">
            <a:avLst/>
          </a:prstGeom>
          <a:ln>
            <a:headEnd/>
            <a:tailEnd/>
          </a:ln>
          <a:extLst>
            <a:ext uri="{909E8E84-426E-40DD-AFC4-6F175D3DCCD1}">
              <a14:hiddenFill xmlns=""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a:lstStyle/>
          <a:p>
            <a:endParaRPr lang="en-IN" dirty="0"/>
          </a:p>
        </p:txBody>
      </p:sp>
      <p:sp>
        <p:nvSpPr>
          <p:cNvPr id="19" name="TextBox 18">
            <a:extLst>
              <a:ext uri="{FF2B5EF4-FFF2-40B4-BE49-F238E27FC236}">
                <a16:creationId xmlns="" xmlns:a16="http://schemas.microsoft.com/office/drawing/2014/main" id="{DB1367E9-8FAF-4305-A322-BB19106F5324}"/>
              </a:ext>
            </a:extLst>
          </p:cNvPr>
          <p:cNvSpPr txBox="1"/>
          <p:nvPr/>
        </p:nvSpPr>
        <p:spPr>
          <a:xfrm>
            <a:off x="463826" y="1450538"/>
            <a:ext cx="1212574" cy="369332"/>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75cm Min</a:t>
            </a:r>
          </a:p>
        </p:txBody>
      </p:sp>
      <p:sp>
        <p:nvSpPr>
          <p:cNvPr id="20" name="TextBox 19">
            <a:extLst>
              <a:ext uri="{FF2B5EF4-FFF2-40B4-BE49-F238E27FC236}">
                <a16:creationId xmlns="" xmlns:a16="http://schemas.microsoft.com/office/drawing/2014/main" id="{9D5A3FDD-5E3D-4386-8E7F-6FDDEA0E23B6}"/>
              </a:ext>
            </a:extLst>
          </p:cNvPr>
          <p:cNvSpPr txBox="1"/>
          <p:nvPr/>
        </p:nvSpPr>
        <p:spPr>
          <a:xfrm>
            <a:off x="901148" y="4625009"/>
            <a:ext cx="775252" cy="369332"/>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5cm</a:t>
            </a:r>
          </a:p>
        </p:txBody>
      </p:sp>
      <p:sp>
        <p:nvSpPr>
          <p:cNvPr id="21" name="TextBox 20">
            <a:extLst>
              <a:ext uri="{FF2B5EF4-FFF2-40B4-BE49-F238E27FC236}">
                <a16:creationId xmlns="" xmlns:a16="http://schemas.microsoft.com/office/drawing/2014/main" id="{133E3AEE-8F8B-40ED-A443-8FEF90008335}"/>
              </a:ext>
            </a:extLst>
          </p:cNvPr>
          <p:cNvSpPr txBox="1"/>
          <p:nvPr/>
        </p:nvSpPr>
        <p:spPr>
          <a:xfrm rot="20538871">
            <a:off x="3348119" y="1638820"/>
            <a:ext cx="1513659" cy="369332"/>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20m</a:t>
            </a:r>
          </a:p>
        </p:txBody>
      </p:sp>
      <p:sp>
        <p:nvSpPr>
          <p:cNvPr id="22" name="TextBox 21">
            <a:extLst>
              <a:ext uri="{FF2B5EF4-FFF2-40B4-BE49-F238E27FC236}">
                <a16:creationId xmlns="" xmlns:a16="http://schemas.microsoft.com/office/drawing/2014/main" id="{5D8DB397-C80C-4744-8ADA-99BEDEE62D55}"/>
              </a:ext>
            </a:extLst>
          </p:cNvPr>
          <p:cNvSpPr txBox="1"/>
          <p:nvPr/>
        </p:nvSpPr>
        <p:spPr>
          <a:xfrm rot="942069">
            <a:off x="3140765" y="4134678"/>
            <a:ext cx="762000" cy="377973"/>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20m</a:t>
            </a:r>
          </a:p>
        </p:txBody>
      </p:sp>
      <p:sp>
        <p:nvSpPr>
          <p:cNvPr id="23" name="TextBox 22">
            <a:extLst>
              <a:ext uri="{FF2B5EF4-FFF2-40B4-BE49-F238E27FC236}">
                <a16:creationId xmlns="" xmlns:a16="http://schemas.microsoft.com/office/drawing/2014/main" id="{ED4EB592-37D9-4CEF-A342-58C219A0D57E}"/>
              </a:ext>
            </a:extLst>
          </p:cNvPr>
          <p:cNvSpPr txBox="1"/>
          <p:nvPr/>
        </p:nvSpPr>
        <p:spPr>
          <a:xfrm rot="5400000">
            <a:off x="4496971" y="3169824"/>
            <a:ext cx="811714" cy="369332"/>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12m</a:t>
            </a:r>
          </a:p>
        </p:txBody>
      </p:sp>
      <p:sp>
        <p:nvSpPr>
          <p:cNvPr id="24" name="TextBox 23">
            <a:extLst>
              <a:ext uri="{FF2B5EF4-FFF2-40B4-BE49-F238E27FC236}">
                <a16:creationId xmlns="" xmlns:a16="http://schemas.microsoft.com/office/drawing/2014/main" id="{641F0D83-444D-4F9F-B562-58826B5F11D1}"/>
              </a:ext>
            </a:extLst>
          </p:cNvPr>
          <p:cNvSpPr txBox="1"/>
          <p:nvPr/>
        </p:nvSpPr>
        <p:spPr>
          <a:xfrm>
            <a:off x="3103838" y="2948633"/>
            <a:ext cx="1179927"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34.92</a:t>
            </a:r>
          </a:p>
        </p:txBody>
      </p:sp>
      <p:sp>
        <p:nvSpPr>
          <p:cNvPr id="27" name="TextBox 26">
            <a:extLst>
              <a:ext uri="{FF2B5EF4-FFF2-40B4-BE49-F238E27FC236}">
                <a16:creationId xmlns="" xmlns:a16="http://schemas.microsoft.com/office/drawing/2014/main" id="{0C0B6CB7-863B-4548-BA9D-F8E721DBDBB3}"/>
              </a:ext>
            </a:extLst>
          </p:cNvPr>
          <p:cNvSpPr txBox="1"/>
          <p:nvPr/>
        </p:nvSpPr>
        <p:spPr>
          <a:xfrm>
            <a:off x="3790122" y="2948633"/>
            <a:ext cx="215348" cy="276999"/>
          </a:xfrm>
          <a:prstGeom prst="rect">
            <a:avLst/>
          </a:prstGeom>
          <a:noFill/>
        </p:spPr>
        <p:txBody>
          <a:bodyPr wrap="square" rtlCol="0">
            <a:spAutoFit/>
          </a:bodyPr>
          <a:lstStyle/>
          <a:p>
            <a:r>
              <a:rPr lang="en-IN" sz="1200" b="1" dirty="0">
                <a:solidFill>
                  <a:schemeClr val="bg1"/>
                </a:solidFill>
              </a:rPr>
              <a:t>0</a:t>
            </a:r>
          </a:p>
        </p:txBody>
      </p:sp>
      <p:cxnSp>
        <p:nvCxnSpPr>
          <p:cNvPr id="29" name="Straight Arrow Connector 28">
            <a:extLst>
              <a:ext uri="{FF2B5EF4-FFF2-40B4-BE49-F238E27FC236}">
                <a16:creationId xmlns="" xmlns:a16="http://schemas.microsoft.com/office/drawing/2014/main" id="{B40BF556-D802-40AB-ABFC-80CCD2649C6D}"/>
              </a:ext>
            </a:extLst>
          </p:cNvPr>
          <p:cNvCxnSpPr>
            <a:cxnSpLocks/>
          </p:cNvCxnSpPr>
          <p:nvPr/>
        </p:nvCxnSpPr>
        <p:spPr>
          <a:xfrm flipV="1">
            <a:off x="1115059" y="2177895"/>
            <a:ext cx="1261884" cy="2017852"/>
          </a:xfrm>
          <a:prstGeom prst="straightConnector1">
            <a:avLst/>
          </a:prstGeom>
          <a:ln w="3810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6147" name="TextBox 6146">
            <a:extLst>
              <a:ext uri="{FF2B5EF4-FFF2-40B4-BE49-F238E27FC236}">
                <a16:creationId xmlns="" xmlns:a16="http://schemas.microsoft.com/office/drawing/2014/main" id="{AED98329-EEC8-402E-BD5D-D099E2F43F41}"/>
              </a:ext>
            </a:extLst>
          </p:cNvPr>
          <p:cNvSpPr txBox="1"/>
          <p:nvPr/>
        </p:nvSpPr>
        <p:spPr>
          <a:xfrm>
            <a:off x="901148" y="2448773"/>
            <a:ext cx="1475795" cy="1200329"/>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2.135m</a:t>
            </a:r>
          </a:p>
          <a:p>
            <a:r>
              <a:rPr lang="en-IN" b="1" dirty="0">
                <a:solidFill>
                  <a:schemeClr val="bg1"/>
                </a:solidFill>
                <a:latin typeface="Times New Roman" panose="02020603050405020304" pitchFamily="18" charset="0"/>
                <a:cs typeface="Times New Roman" panose="02020603050405020304" pitchFamily="18" charset="0"/>
              </a:rPr>
              <a:t>+/- 5mm</a:t>
            </a:r>
          </a:p>
          <a:p>
            <a:r>
              <a:rPr lang="en-IN" b="1" dirty="0">
                <a:solidFill>
                  <a:schemeClr val="bg1"/>
                </a:solidFill>
                <a:latin typeface="Times New Roman" panose="02020603050405020304" pitchFamily="18" charset="0"/>
                <a:cs typeface="Times New Roman" panose="02020603050405020304" pitchFamily="18" charset="0"/>
              </a:rPr>
              <a:t>Inside</a:t>
            </a:r>
          </a:p>
          <a:p>
            <a:r>
              <a:rPr lang="en-IN" b="1" dirty="0">
                <a:solidFill>
                  <a:schemeClr val="bg1"/>
                </a:solidFill>
                <a:latin typeface="Times New Roman" panose="02020603050405020304" pitchFamily="18" charset="0"/>
                <a:cs typeface="Times New Roman" panose="02020603050405020304" pitchFamily="18" charset="0"/>
              </a:rPr>
              <a:t>diameter</a:t>
            </a:r>
          </a:p>
        </p:txBody>
      </p:sp>
      <p:pic>
        <p:nvPicPr>
          <p:cNvPr id="6152" name="Picture 6151">
            <a:extLst>
              <a:ext uri="{FF2B5EF4-FFF2-40B4-BE49-F238E27FC236}">
                <a16:creationId xmlns="" xmlns:a16="http://schemas.microsoft.com/office/drawing/2014/main" id="{CB06142D-B3CC-4A90-B1C8-18BFF87DA8E4}"/>
              </a:ext>
            </a:extLst>
          </p:cNvPr>
          <p:cNvPicPr>
            <a:picLocks noChangeAspect="1"/>
          </p:cNvPicPr>
          <p:nvPr/>
        </p:nvPicPr>
        <p:blipFill>
          <a:blip r:embed="rId3"/>
          <a:stretch>
            <a:fillRect/>
          </a:stretch>
        </p:blipFill>
        <p:spPr>
          <a:xfrm>
            <a:off x="6611398" y="821635"/>
            <a:ext cx="4989772" cy="4777696"/>
          </a:xfrm>
          <a:prstGeom prst="rect">
            <a:avLst/>
          </a:prstGeom>
          <a:scene3d>
            <a:camera prst="orthographicFront"/>
            <a:lightRig rig="threePt" dir="t"/>
          </a:scene3d>
          <a:sp3d>
            <a:bevelT w="165100" prst="coolSlant"/>
          </a:sp3d>
        </p:spPr>
      </p:pic>
      <p:cxnSp>
        <p:nvCxnSpPr>
          <p:cNvPr id="6166" name="Straight Connector 6165">
            <a:extLst>
              <a:ext uri="{FF2B5EF4-FFF2-40B4-BE49-F238E27FC236}">
                <a16:creationId xmlns="" xmlns:a16="http://schemas.microsoft.com/office/drawing/2014/main" id="{5C7E877E-4C22-4095-BB4E-835C9415B8BC}"/>
              </a:ext>
            </a:extLst>
          </p:cNvPr>
          <p:cNvCxnSpPr>
            <a:cxnSpLocks/>
          </p:cNvCxnSpPr>
          <p:nvPr/>
        </p:nvCxnSpPr>
        <p:spPr>
          <a:xfrm flipV="1">
            <a:off x="7594987" y="1819870"/>
            <a:ext cx="4006183" cy="152659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 xmlns:a16="http://schemas.microsoft.com/office/drawing/2014/main" id="{17B00EA4-E748-41BC-ADC5-A68226A0967F}"/>
              </a:ext>
            </a:extLst>
          </p:cNvPr>
          <p:cNvCxnSpPr>
            <a:cxnSpLocks/>
          </p:cNvCxnSpPr>
          <p:nvPr/>
        </p:nvCxnSpPr>
        <p:spPr>
          <a:xfrm>
            <a:off x="7706139" y="3048937"/>
            <a:ext cx="3895031" cy="143519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 xmlns:a16="http://schemas.microsoft.com/office/drawing/2014/main" id="{3A9001B0-9A03-4F3B-8B22-DE4408EAC421}"/>
              </a:ext>
            </a:extLst>
          </p:cNvPr>
          <p:cNvCxnSpPr>
            <a:cxnSpLocks/>
          </p:cNvCxnSpPr>
          <p:nvPr/>
        </p:nvCxnSpPr>
        <p:spPr>
          <a:xfrm>
            <a:off x="6970643" y="3186821"/>
            <a:ext cx="2113722"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675267D8-FBD4-4B8F-8E08-25DC8B764CCE}"/>
              </a:ext>
            </a:extLst>
          </p:cNvPr>
          <p:cNvSpPr txBox="1"/>
          <p:nvPr/>
        </p:nvSpPr>
        <p:spPr>
          <a:xfrm>
            <a:off x="7278155" y="2177895"/>
            <a:ext cx="1662313" cy="1015663"/>
          </a:xfrm>
          <a:prstGeom prst="rect">
            <a:avLst/>
          </a:prstGeom>
          <a:noFill/>
        </p:spPr>
        <p:txBody>
          <a:bodyPr wrap="square" rtlCol="0">
            <a:spAutoFit/>
          </a:bodyPr>
          <a:lstStyle/>
          <a:p>
            <a:r>
              <a:rPr lang="en-IN" sz="2000" b="1" dirty="0">
                <a:solidFill>
                  <a:schemeClr val="bg1"/>
                </a:solidFill>
                <a:latin typeface="Times New Roman" panose="02020603050405020304" pitchFamily="18" charset="0"/>
                <a:cs typeface="Times New Roman" panose="02020603050405020304" pitchFamily="18" charset="0"/>
              </a:rPr>
              <a:t>2.50m+/-5mm inside diameter</a:t>
            </a:r>
          </a:p>
        </p:txBody>
      </p:sp>
      <p:sp>
        <p:nvSpPr>
          <p:cNvPr id="35" name="TextBox 34">
            <a:extLst>
              <a:ext uri="{FF2B5EF4-FFF2-40B4-BE49-F238E27FC236}">
                <a16:creationId xmlns="" xmlns:a16="http://schemas.microsoft.com/office/drawing/2014/main" id="{17C0C060-8158-4956-8A78-5570BB74728B}"/>
              </a:ext>
            </a:extLst>
          </p:cNvPr>
          <p:cNvSpPr txBox="1"/>
          <p:nvPr/>
        </p:nvSpPr>
        <p:spPr>
          <a:xfrm>
            <a:off x="6851374" y="1417629"/>
            <a:ext cx="1254153" cy="369332"/>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75cm Min</a:t>
            </a:r>
          </a:p>
        </p:txBody>
      </p:sp>
      <p:sp>
        <p:nvSpPr>
          <p:cNvPr id="36" name="TextBox 35">
            <a:extLst>
              <a:ext uri="{FF2B5EF4-FFF2-40B4-BE49-F238E27FC236}">
                <a16:creationId xmlns="" xmlns:a16="http://schemas.microsoft.com/office/drawing/2014/main" id="{CB4ADDE0-819F-44E5-8935-3734719CF7CE}"/>
              </a:ext>
            </a:extLst>
          </p:cNvPr>
          <p:cNvSpPr txBox="1"/>
          <p:nvPr/>
        </p:nvSpPr>
        <p:spPr>
          <a:xfrm rot="20319299">
            <a:off x="9334666" y="1786961"/>
            <a:ext cx="1479108" cy="369332"/>
          </a:xfrm>
          <a:prstGeom prst="rect">
            <a:avLst/>
          </a:prstGeom>
          <a:noFill/>
        </p:spPr>
        <p:txBody>
          <a:bodyPr wrap="square" rtlCol="0">
            <a:spAutoFit/>
          </a:bodyPr>
          <a:lstStyle/>
          <a:p>
            <a:pPr algn="ctr"/>
            <a:r>
              <a:rPr lang="en-IN" b="1" dirty="0">
                <a:solidFill>
                  <a:schemeClr val="bg1"/>
                </a:solidFill>
                <a:latin typeface="Times New Roman" panose="02020603050405020304" pitchFamily="18" charset="0"/>
                <a:cs typeface="Times New Roman" panose="02020603050405020304" pitchFamily="18" charset="0"/>
              </a:rPr>
              <a:t>20m</a:t>
            </a:r>
          </a:p>
        </p:txBody>
      </p:sp>
      <p:sp>
        <p:nvSpPr>
          <p:cNvPr id="37" name="TextBox 36">
            <a:extLst>
              <a:ext uri="{FF2B5EF4-FFF2-40B4-BE49-F238E27FC236}">
                <a16:creationId xmlns="" xmlns:a16="http://schemas.microsoft.com/office/drawing/2014/main" id="{AE8EEE2C-D635-41F7-B2F2-9832FF7F5F50}"/>
              </a:ext>
            </a:extLst>
          </p:cNvPr>
          <p:cNvSpPr txBox="1"/>
          <p:nvPr/>
        </p:nvSpPr>
        <p:spPr>
          <a:xfrm rot="1059312">
            <a:off x="9377202" y="4248866"/>
            <a:ext cx="1301803" cy="369332"/>
          </a:xfrm>
          <a:prstGeom prst="rect">
            <a:avLst/>
          </a:prstGeom>
          <a:noFill/>
        </p:spPr>
        <p:txBody>
          <a:bodyPr wrap="square" rtlCol="0">
            <a:spAutoFit/>
          </a:bodyPr>
          <a:lstStyle/>
          <a:p>
            <a:pPr algn="ctr"/>
            <a:r>
              <a:rPr lang="en-IN" b="1" dirty="0">
                <a:solidFill>
                  <a:schemeClr val="bg1"/>
                </a:solidFill>
                <a:latin typeface="Times New Roman" panose="02020603050405020304" pitchFamily="18" charset="0"/>
                <a:cs typeface="Times New Roman" panose="02020603050405020304" pitchFamily="18" charset="0"/>
              </a:rPr>
              <a:t>20m</a:t>
            </a:r>
          </a:p>
        </p:txBody>
      </p:sp>
      <p:cxnSp>
        <p:nvCxnSpPr>
          <p:cNvPr id="72" name="Straight Connector 71">
            <a:extLst>
              <a:ext uri="{FF2B5EF4-FFF2-40B4-BE49-F238E27FC236}">
                <a16:creationId xmlns="" xmlns:a16="http://schemas.microsoft.com/office/drawing/2014/main" id="{5A6A9A70-C279-4D0C-85E7-582C0C673250}"/>
              </a:ext>
            </a:extLst>
          </p:cNvPr>
          <p:cNvCxnSpPr>
            <a:cxnSpLocks/>
          </p:cNvCxnSpPr>
          <p:nvPr/>
        </p:nvCxnSpPr>
        <p:spPr>
          <a:xfrm flipV="1">
            <a:off x="11410122" y="1643270"/>
            <a:ext cx="0" cy="3163642"/>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 xmlns:a16="http://schemas.microsoft.com/office/drawing/2014/main" id="{4D614DAB-0FF8-43FC-B93F-F83244D4BFC5}"/>
              </a:ext>
            </a:extLst>
          </p:cNvPr>
          <p:cNvSpPr txBox="1"/>
          <p:nvPr/>
        </p:nvSpPr>
        <p:spPr>
          <a:xfrm rot="5400000">
            <a:off x="10298142" y="2940781"/>
            <a:ext cx="1269804" cy="369332"/>
          </a:xfrm>
          <a:prstGeom prst="rect">
            <a:avLst/>
          </a:prstGeom>
          <a:noFill/>
        </p:spPr>
        <p:txBody>
          <a:bodyPr wrap="square" rtlCol="0">
            <a:spAutoFit/>
          </a:bodyPr>
          <a:lstStyle/>
          <a:p>
            <a:pPr algn="ctr"/>
            <a:r>
              <a:rPr lang="en-IN" b="1" dirty="0">
                <a:solidFill>
                  <a:schemeClr val="bg1"/>
                </a:solidFill>
                <a:latin typeface="Times New Roman" panose="02020603050405020304" pitchFamily="18" charset="0"/>
                <a:cs typeface="Times New Roman" panose="02020603050405020304" pitchFamily="18" charset="0"/>
              </a:rPr>
              <a:t>12m</a:t>
            </a:r>
          </a:p>
        </p:txBody>
      </p:sp>
      <p:sp>
        <p:nvSpPr>
          <p:cNvPr id="41" name="TextBox 40">
            <a:extLst>
              <a:ext uri="{FF2B5EF4-FFF2-40B4-BE49-F238E27FC236}">
                <a16:creationId xmlns="" xmlns:a16="http://schemas.microsoft.com/office/drawing/2014/main" id="{66BEF527-A8BE-4FB8-9F25-EEC49780E32A}"/>
              </a:ext>
            </a:extLst>
          </p:cNvPr>
          <p:cNvSpPr txBox="1"/>
          <p:nvPr/>
        </p:nvSpPr>
        <p:spPr>
          <a:xfrm>
            <a:off x="9318179" y="2948633"/>
            <a:ext cx="1204047" cy="369332"/>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34.92</a:t>
            </a:r>
          </a:p>
        </p:txBody>
      </p:sp>
      <p:sp>
        <p:nvSpPr>
          <p:cNvPr id="42" name="TextBox 41">
            <a:extLst>
              <a:ext uri="{FF2B5EF4-FFF2-40B4-BE49-F238E27FC236}">
                <a16:creationId xmlns="" xmlns:a16="http://schemas.microsoft.com/office/drawing/2014/main" id="{D247F13D-9935-491E-8D41-354F5423185B}"/>
              </a:ext>
            </a:extLst>
          </p:cNvPr>
          <p:cNvSpPr txBox="1"/>
          <p:nvPr/>
        </p:nvSpPr>
        <p:spPr>
          <a:xfrm>
            <a:off x="9800276" y="2856301"/>
            <a:ext cx="369332" cy="276999"/>
          </a:xfrm>
          <a:prstGeom prst="rect">
            <a:avLst/>
          </a:prstGeom>
          <a:noFill/>
        </p:spPr>
        <p:txBody>
          <a:bodyPr wrap="square" rtlCol="0">
            <a:spAutoFit/>
          </a:bodyPr>
          <a:lstStyle/>
          <a:p>
            <a:r>
              <a:rPr lang="en-IN" sz="1200" b="1" dirty="0">
                <a:solidFill>
                  <a:schemeClr val="bg1"/>
                </a:solidFill>
              </a:rPr>
              <a:t>0</a:t>
            </a:r>
          </a:p>
        </p:txBody>
      </p:sp>
      <p:sp>
        <p:nvSpPr>
          <p:cNvPr id="43" name="TextBox 42">
            <a:extLst>
              <a:ext uri="{FF2B5EF4-FFF2-40B4-BE49-F238E27FC236}">
                <a16:creationId xmlns="" xmlns:a16="http://schemas.microsoft.com/office/drawing/2014/main" id="{91EA467E-AADB-4A2C-B0BA-30DB47DD9BE0}"/>
              </a:ext>
            </a:extLst>
          </p:cNvPr>
          <p:cNvSpPr txBox="1"/>
          <p:nvPr/>
        </p:nvSpPr>
        <p:spPr>
          <a:xfrm>
            <a:off x="7477867" y="5897217"/>
            <a:ext cx="3270511" cy="584775"/>
          </a:xfrm>
          <a:prstGeom prst="rect">
            <a:avLst/>
          </a:prstGeom>
          <a:noFill/>
        </p:spPr>
        <p:txBody>
          <a:bodyPr wrap="square" rtlCol="0">
            <a:spAutoFit/>
          </a:bodyPr>
          <a:lstStyle/>
          <a:p>
            <a:pPr algn="ctr"/>
            <a:r>
              <a:rPr lang="en-IN" sz="3200" b="1" dirty="0">
                <a:solidFill>
                  <a:srgbClr val="FFFF00"/>
                </a:solidFill>
                <a:latin typeface="Times New Roman" panose="02020603050405020304" pitchFamily="18" charset="0"/>
                <a:cs typeface="Times New Roman" panose="02020603050405020304" pitchFamily="18" charset="0"/>
              </a:rPr>
              <a:t>Discus Sector</a:t>
            </a:r>
          </a:p>
        </p:txBody>
      </p:sp>
      <p:sp>
        <p:nvSpPr>
          <p:cNvPr id="45" name="TextBox 44">
            <a:extLst>
              <a:ext uri="{FF2B5EF4-FFF2-40B4-BE49-F238E27FC236}">
                <a16:creationId xmlns="" xmlns:a16="http://schemas.microsoft.com/office/drawing/2014/main" id="{DB5415A4-03BD-4590-9671-25B9D83EB27B}"/>
              </a:ext>
            </a:extLst>
          </p:cNvPr>
          <p:cNvSpPr txBox="1"/>
          <p:nvPr/>
        </p:nvSpPr>
        <p:spPr>
          <a:xfrm>
            <a:off x="6863136" y="4806911"/>
            <a:ext cx="956861" cy="369331"/>
          </a:xfrm>
          <a:prstGeom prst="rect">
            <a:avLst/>
          </a:prstGeom>
          <a:noFill/>
        </p:spPr>
        <p:txBody>
          <a:bodyPr wrap="square" rtlCol="0">
            <a:spAutoFit/>
          </a:bodyPr>
          <a:lstStyle/>
          <a:p>
            <a:pPr algn="ctr"/>
            <a:r>
              <a:rPr lang="en-IN" b="1" dirty="0">
                <a:solidFill>
                  <a:schemeClr val="bg1"/>
                </a:solidFill>
                <a:latin typeface="Times New Roman" panose="02020603050405020304" pitchFamily="18" charset="0"/>
                <a:cs typeface="Times New Roman" panose="02020603050405020304" pitchFamily="18" charset="0"/>
              </a:rPr>
              <a:t>5cm</a:t>
            </a:r>
          </a:p>
        </p:txBody>
      </p:sp>
    </p:spTree>
    <p:extLst>
      <p:ext uri="{BB962C8B-B14F-4D97-AF65-F5344CB8AC3E}">
        <p14:creationId xmlns="" xmlns:p14="http://schemas.microsoft.com/office/powerpoint/2010/main" val="90605244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4484132"/>
            <a:ext cx="4800600" cy="923330"/>
          </a:xfrm>
          <a:prstGeom prst="rect">
            <a:avLst/>
          </a:prstGeom>
        </p:spPr>
        <p:txBody>
          <a:bodyPr wrap="square">
            <a:spAutoFit/>
          </a:bodyPr>
          <a:lstStyle/>
          <a:p>
            <a:pPr algn="ctr"/>
            <a:endParaRPr lang="en-US" sz="54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endParaRPr>
          </a:p>
        </p:txBody>
      </p:sp>
      <p:grpSp>
        <p:nvGrpSpPr>
          <p:cNvPr id="2" name="Group 1">
            <a:extLst>
              <a:ext uri="{FF2B5EF4-FFF2-40B4-BE49-F238E27FC236}">
                <a16:creationId xmlns="" xmlns:a16="http://schemas.microsoft.com/office/drawing/2014/main" id="{E87B4272-546E-4689-9F4B-0AB16E90E141}"/>
              </a:ext>
            </a:extLst>
          </p:cNvPr>
          <p:cNvGrpSpPr/>
          <p:nvPr/>
        </p:nvGrpSpPr>
        <p:grpSpPr>
          <a:xfrm>
            <a:off x="1899091" y="1164684"/>
            <a:ext cx="8393817" cy="4784034"/>
            <a:chOff x="6611398" y="821635"/>
            <a:chExt cx="4989772" cy="4777696"/>
          </a:xfrm>
        </p:grpSpPr>
        <p:pic>
          <p:nvPicPr>
            <p:cNvPr id="6152" name="Picture 6151">
              <a:extLst>
                <a:ext uri="{FF2B5EF4-FFF2-40B4-BE49-F238E27FC236}">
                  <a16:creationId xmlns="" xmlns:a16="http://schemas.microsoft.com/office/drawing/2014/main" id="{CB06142D-B3CC-4A90-B1C8-18BFF87DA8E4}"/>
                </a:ext>
              </a:extLst>
            </p:cNvPr>
            <p:cNvPicPr>
              <a:picLocks noChangeAspect="1"/>
            </p:cNvPicPr>
            <p:nvPr/>
          </p:nvPicPr>
          <p:blipFill>
            <a:blip r:embed="rId2"/>
            <a:stretch>
              <a:fillRect/>
            </a:stretch>
          </p:blipFill>
          <p:spPr>
            <a:xfrm>
              <a:off x="6611398" y="821635"/>
              <a:ext cx="4989772" cy="4777696"/>
            </a:xfrm>
            <a:prstGeom prst="rect">
              <a:avLst/>
            </a:prstGeom>
            <a:scene3d>
              <a:camera prst="orthographicFront"/>
              <a:lightRig rig="threePt" dir="t"/>
            </a:scene3d>
            <a:sp3d>
              <a:bevelT w="165100" prst="coolSlant"/>
            </a:sp3d>
          </p:spPr>
        </p:pic>
        <p:cxnSp>
          <p:nvCxnSpPr>
            <p:cNvPr id="6166" name="Straight Connector 6165">
              <a:extLst>
                <a:ext uri="{FF2B5EF4-FFF2-40B4-BE49-F238E27FC236}">
                  <a16:creationId xmlns="" xmlns:a16="http://schemas.microsoft.com/office/drawing/2014/main" id="{5C7E877E-4C22-4095-BB4E-835C9415B8BC}"/>
                </a:ext>
              </a:extLst>
            </p:cNvPr>
            <p:cNvCxnSpPr>
              <a:cxnSpLocks/>
            </p:cNvCxnSpPr>
            <p:nvPr/>
          </p:nvCxnSpPr>
          <p:spPr>
            <a:xfrm flipV="1">
              <a:off x="7594987" y="1819870"/>
              <a:ext cx="4006183" cy="152659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 xmlns:a16="http://schemas.microsoft.com/office/drawing/2014/main" id="{17B00EA4-E748-41BC-ADC5-A68226A0967F}"/>
                </a:ext>
              </a:extLst>
            </p:cNvPr>
            <p:cNvCxnSpPr>
              <a:cxnSpLocks/>
            </p:cNvCxnSpPr>
            <p:nvPr/>
          </p:nvCxnSpPr>
          <p:spPr>
            <a:xfrm>
              <a:off x="7706139" y="3048937"/>
              <a:ext cx="3895031" cy="1435195"/>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 xmlns:a16="http://schemas.microsoft.com/office/drawing/2014/main" id="{3A9001B0-9A03-4F3B-8B22-DE4408EAC421}"/>
                </a:ext>
              </a:extLst>
            </p:cNvPr>
            <p:cNvCxnSpPr>
              <a:cxnSpLocks/>
            </p:cNvCxnSpPr>
            <p:nvPr/>
          </p:nvCxnSpPr>
          <p:spPr>
            <a:xfrm flipV="1">
              <a:off x="6993932" y="3175625"/>
              <a:ext cx="2009940" cy="6528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 xmlns:a16="http://schemas.microsoft.com/office/drawing/2014/main" id="{675267D8-FBD4-4B8F-8E08-25DC8B764CCE}"/>
              </a:ext>
            </a:extLst>
          </p:cNvPr>
          <p:cNvSpPr txBox="1"/>
          <p:nvPr/>
        </p:nvSpPr>
        <p:spPr>
          <a:xfrm>
            <a:off x="2782957" y="2721379"/>
            <a:ext cx="2782956" cy="707886"/>
          </a:xfrm>
          <a:prstGeom prst="rect">
            <a:avLst/>
          </a:prstGeom>
          <a:noFill/>
        </p:spPr>
        <p:txBody>
          <a:bodyPr wrap="square" rtlCol="0">
            <a:spAutoFit/>
          </a:bodyPr>
          <a:lstStyle/>
          <a:p>
            <a:pPr algn="ctr"/>
            <a:r>
              <a:rPr lang="en-IN" sz="2000" b="1" dirty="0">
                <a:solidFill>
                  <a:schemeClr val="bg1"/>
                </a:solidFill>
                <a:latin typeface="Times New Roman" panose="02020603050405020304" pitchFamily="18" charset="0"/>
                <a:cs typeface="Times New Roman" panose="02020603050405020304" pitchFamily="18" charset="0"/>
              </a:rPr>
              <a:t>2.135m+/-5mm inside diameter</a:t>
            </a:r>
          </a:p>
        </p:txBody>
      </p:sp>
      <p:sp>
        <p:nvSpPr>
          <p:cNvPr id="35" name="TextBox 34">
            <a:extLst>
              <a:ext uri="{FF2B5EF4-FFF2-40B4-BE49-F238E27FC236}">
                <a16:creationId xmlns="" xmlns:a16="http://schemas.microsoft.com/office/drawing/2014/main" id="{17C0C060-8158-4956-8A78-5570BB74728B}"/>
              </a:ext>
            </a:extLst>
          </p:cNvPr>
          <p:cNvSpPr txBox="1"/>
          <p:nvPr/>
        </p:nvSpPr>
        <p:spPr>
          <a:xfrm>
            <a:off x="2782958" y="1588485"/>
            <a:ext cx="1205946" cy="369332"/>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75cm Min</a:t>
            </a:r>
          </a:p>
        </p:txBody>
      </p:sp>
      <p:sp>
        <p:nvSpPr>
          <p:cNvPr id="36" name="TextBox 35">
            <a:extLst>
              <a:ext uri="{FF2B5EF4-FFF2-40B4-BE49-F238E27FC236}">
                <a16:creationId xmlns="" xmlns:a16="http://schemas.microsoft.com/office/drawing/2014/main" id="{CB4ADDE0-819F-44E5-8935-3734719CF7CE}"/>
              </a:ext>
            </a:extLst>
          </p:cNvPr>
          <p:cNvSpPr txBox="1"/>
          <p:nvPr/>
        </p:nvSpPr>
        <p:spPr>
          <a:xfrm rot="20854659">
            <a:off x="4876328" y="2002123"/>
            <a:ext cx="5786990" cy="369332"/>
          </a:xfrm>
          <a:prstGeom prst="rect">
            <a:avLst/>
          </a:prstGeom>
          <a:noFill/>
        </p:spPr>
        <p:txBody>
          <a:bodyPr wrap="square" rtlCol="0">
            <a:spAutoFit/>
          </a:bodyPr>
          <a:lstStyle/>
          <a:p>
            <a:pPr algn="ctr"/>
            <a:r>
              <a:rPr lang="en-IN" b="1" dirty="0">
                <a:solidFill>
                  <a:schemeClr val="bg1"/>
                </a:solidFill>
                <a:latin typeface="Times New Roman" panose="02020603050405020304" pitchFamily="18" charset="0"/>
                <a:cs typeface="Times New Roman" panose="02020603050405020304" pitchFamily="18" charset="0"/>
              </a:rPr>
              <a:t>20m</a:t>
            </a:r>
          </a:p>
        </p:txBody>
      </p:sp>
      <p:sp>
        <p:nvSpPr>
          <p:cNvPr id="37" name="TextBox 36">
            <a:extLst>
              <a:ext uri="{FF2B5EF4-FFF2-40B4-BE49-F238E27FC236}">
                <a16:creationId xmlns="" xmlns:a16="http://schemas.microsoft.com/office/drawing/2014/main" id="{AE8EEE2C-D635-41F7-B2F2-9832FF7F5F50}"/>
              </a:ext>
            </a:extLst>
          </p:cNvPr>
          <p:cNvSpPr txBox="1"/>
          <p:nvPr/>
        </p:nvSpPr>
        <p:spPr>
          <a:xfrm rot="11516861" flipV="1">
            <a:off x="4774631" y="4335642"/>
            <a:ext cx="5347109" cy="369332"/>
          </a:xfrm>
          <a:prstGeom prst="rect">
            <a:avLst/>
          </a:prstGeom>
          <a:noFill/>
        </p:spPr>
        <p:txBody>
          <a:bodyPr wrap="square" rtlCol="0">
            <a:spAutoFit/>
          </a:bodyPr>
          <a:lstStyle/>
          <a:p>
            <a:pPr algn="ctr"/>
            <a:r>
              <a:rPr lang="en-IN" b="1" dirty="0">
                <a:solidFill>
                  <a:schemeClr val="bg1"/>
                </a:solidFill>
                <a:latin typeface="Times New Roman" panose="02020603050405020304" pitchFamily="18" charset="0"/>
                <a:cs typeface="Times New Roman" panose="02020603050405020304" pitchFamily="18" charset="0"/>
              </a:rPr>
              <a:t>20m</a:t>
            </a:r>
          </a:p>
        </p:txBody>
      </p:sp>
      <p:cxnSp>
        <p:nvCxnSpPr>
          <p:cNvPr id="72" name="Straight Connector 71">
            <a:extLst>
              <a:ext uri="{FF2B5EF4-FFF2-40B4-BE49-F238E27FC236}">
                <a16:creationId xmlns="" xmlns:a16="http://schemas.microsoft.com/office/drawing/2014/main" id="{5A6A9A70-C279-4D0C-85E7-582C0C673250}"/>
              </a:ext>
            </a:extLst>
          </p:cNvPr>
          <p:cNvCxnSpPr>
            <a:cxnSpLocks/>
          </p:cNvCxnSpPr>
          <p:nvPr/>
        </p:nvCxnSpPr>
        <p:spPr>
          <a:xfrm flipV="1">
            <a:off x="10084083" y="1890261"/>
            <a:ext cx="0" cy="3163642"/>
          </a:xfrm>
          <a:prstGeom prst="line">
            <a:avLst/>
          </a:prstGeom>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 xmlns:a16="http://schemas.microsoft.com/office/drawing/2014/main" id="{4D614DAB-0FF8-43FC-B93F-F83244D4BFC5}"/>
              </a:ext>
            </a:extLst>
          </p:cNvPr>
          <p:cNvSpPr txBox="1"/>
          <p:nvPr/>
        </p:nvSpPr>
        <p:spPr>
          <a:xfrm rot="5400000" flipV="1">
            <a:off x="9244179" y="3267755"/>
            <a:ext cx="615853" cy="369332"/>
          </a:xfrm>
          <a:prstGeom prst="rect">
            <a:avLst/>
          </a:prstGeom>
          <a:noFill/>
        </p:spPr>
        <p:txBody>
          <a:bodyPr wrap="square" rtlCol="0">
            <a:spAutoFit/>
          </a:bodyPr>
          <a:lstStyle/>
          <a:p>
            <a:pPr algn="ctr"/>
            <a:r>
              <a:rPr lang="en-IN" b="1" dirty="0">
                <a:solidFill>
                  <a:schemeClr val="bg1"/>
                </a:solidFill>
                <a:latin typeface="Times New Roman" panose="02020603050405020304" pitchFamily="18" charset="0"/>
                <a:cs typeface="Times New Roman" panose="02020603050405020304" pitchFamily="18" charset="0"/>
              </a:rPr>
              <a:t>12m</a:t>
            </a:r>
          </a:p>
        </p:txBody>
      </p:sp>
      <p:sp>
        <p:nvSpPr>
          <p:cNvPr id="41" name="TextBox 40">
            <a:extLst>
              <a:ext uri="{FF2B5EF4-FFF2-40B4-BE49-F238E27FC236}">
                <a16:creationId xmlns="" xmlns:a16="http://schemas.microsoft.com/office/drawing/2014/main" id="{66BEF527-A8BE-4FB8-9F25-EEC49780E32A}"/>
              </a:ext>
            </a:extLst>
          </p:cNvPr>
          <p:cNvSpPr txBox="1"/>
          <p:nvPr/>
        </p:nvSpPr>
        <p:spPr>
          <a:xfrm>
            <a:off x="6863136" y="3272245"/>
            <a:ext cx="1485734" cy="369332"/>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34.92</a:t>
            </a:r>
          </a:p>
        </p:txBody>
      </p:sp>
      <p:sp>
        <p:nvSpPr>
          <p:cNvPr id="42" name="TextBox 41">
            <a:extLst>
              <a:ext uri="{FF2B5EF4-FFF2-40B4-BE49-F238E27FC236}">
                <a16:creationId xmlns="" xmlns:a16="http://schemas.microsoft.com/office/drawing/2014/main" id="{D247F13D-9935-491E-8D41-354F5423185B}"/>
              </a:ext>
            </a:extLst>
          </p:cNvPr>
          <p:cNvSpPr txBox="1"/>
          <p:nvPr/>
        </p:nvSpPr>
        <p:spPr>
          <a:xfrm flipV="1">
            <a:off x="7447722" y="3195083"/>
            <a:ext cx="142704" cy="276999"/>
          </a:xfrm>
          <a:prstGeom prst="rect">
            <a:avLst/>
          </a:prstGeom>
          <a:noFill/>
        </p:spPr>
        <p:txBody>
          <a:bodyPr wrap="square" rtlCol="0">
            <a:spAutoFit/>
          </a:bodyPr>
          <a:lstStyle/>
          <a:p>
            <a:r>
              <a:rPr lang="en-IN" sz="1200" b="1" dirty="0">
                <a:solidFill>
                  <a:schemeClr val="bg1"/>
                </a:solidFill>
              </a:rPr>
              <a:t>0</a:t>
            </a:r>
          </a:p>
        </p:txBody>
      </p:sp>
      <p:sp>
        <p:nvSpPr>
          <p:cNvPr id="43" name="TextBox 42">
            <a:extLst>
              <a:ext uri="{FF2B5EF4-FFF2-40B4-BE49-F238E27FC236}">
                <a16:creationId xmlns="" xmlns:a16="http://schemas.microsoft.com/office/drawing/2014/main" id="{91EA467E-AADB-4A2C-B0BA-30DB47DD9BE0}"/>
              </a:ext>
            </a:extLst>
          </p:cNvPr>
          <p:cNvSpPr txBox="1"/>
          <p:nvPr/>
        </p:nvSpPr>
        <p:spPr>
          <a:xfrm>
            <a:off x="1899091" y="5974378"/>
            <a:ext cx="8393817" cy="584775"/>
          </a:xfrm>
          <a:prstGeom prst="rect">
            <a:avLst/>
          </a:prstGeom>
          <a:noFill/>
        </p:spPr>
        <p:txBody>
          <a:bodyPr wrap="square" rtlCol="0">
            <a:spAutoFit/>
          </a:bodyPr>
          <a:lstStyle/>
          <a:p>
            <a:pPr algn="ctr"/>
            <a:r>
              <a:rPr lang="en-IN" sz="3200" b="1" dirty="0">
                <a:solidFill>
                  <a:srgbClr val="FFFF00"/>
                </a:solidFill>
                <a:latin typeface="Times New Roman" panose="02020603050405020304" pitchFamily="18" charset="0"/>
                <a:cs typeface="Times New Roman" panose="02020603050405020304" pitchFamily="18" charset="0"/>
              </a:rPr>
              <a:t>Hammer Sector and Landing Area</a:t>
            </a:r>
          </a:p>
        </p:txBody>
      </p:sp>
      <p:sp>
        <p:nvSpPr>
          <p:cNvPr id="45" name="TextBox 44">
            <a:extLst>
              <a:ext uri="{FF2B5EF4-FFF2-40B4-BE49-F238E27FC236}">
                <a16:creationId xmlns="" xmlns:a16="http://schemas.microsoft.com/office/drawing/2014/main" id="{DB5415A4-03BD-4590-9671-25B9D83EB27B}"/>
              </a:ext>
            </a:extLst>
          </p:cNvPr>
          <p:cNvSpPr txBox="1"/>
          <p:nvPr/>
        </p:nvSpPr>
        <p:spPr>
          <a:xfrm>
            <a:off x="3553688" y="4985960"/>
            <a:ext cx="2370033" cy="369332"/>
          </a:xfrm>
          <a:prstGeom prst="rect">
            <a:avLst/>
          </a:prstGeom>
          <a:noFill/>
        </p:spPr>
        <p:txBody>
          <a:bodyPr wrap="square" rtlCol="0">
            <a:spAutoFit/>
          </a:bodyPr>
          <a:lstStyle/>
          <a:p>
            <a:pPr algn="ctr"/>
            <a:r>
              <a:rPr lang="en-IN" b="1" dirty="0">
                <a:solidFill>
                  <a:schemeClr val="bg1"/>
                </a:solidFill>
                <a:latin typeface="Times New Roman" panose="02020603050405020304" pitchFamily="18" charset="0"/>
                <a:cs typeface="Times New Roman" panose="02020603050405020304" pitchFamily="18" charset="0"/>
              </a:rPr>
              <a:t>5cm</a:t>
            </a:r>
          </a:p>
        </p:txBody>
      </p:sp>
      <p:cxnSp>
        <p:nvCxnSpPr>
          <p:cNvPr id="7" name="Straight Arrow Connector 6">
            <a:extLst>
              <a:ext uri="{FF2B5EF4-FFF2-40B4-BE49-F238E27FC236}">
                <a16:creationId xmlns="" xmlns:a16="http://schemas.microsoft.com/office/drawing/2014/main" id="{B7E5FC32-64BD-4F53-87C0-9C562D90FE95}"/>
              </a:ext>
            </a:extLst>
          </p:cNvPr>
          <p:cNvCxnSpPr/>
          <p:nvPr/>
        </p:nvCxnSpPr>
        <p:spPr>
          <a:xfrm flipH="1">
            <a:off x="3553688" y="3533008"/>
            <a:ext cx="726764" cy="106549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AE45A281-F414-460B-8907-C0C5F8CE99D9}"/>
              </a:ext>
            </a:extLst>
          </p:cNvPr>
          <p:cNvSpPr txBox="1"/>
          <p:nvPr/>
        </p:nvSpPr>
        <p:spPr>
          <a:xfrm>
            <a:off x="3988904" y="3815554"/>
            <a:ext cx="1734761" cy="646331"/>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Inside Radius 1.067m</a:t>
            </a:r>
          </a:p>
        </p:txBody>
      </p:sp>
      <p:cxnSp>
        <p:nvCxnSpPr>
          <p:cNvPr id="10" name="Straight Connector 9">
            <a:extLst>
              <a:ext uri="{FF2B5EF4-FFF2-40B4-BE49-F238E27FC236}">
                <a16:creationId xmlns="" xmlns:a16="http://schemas.microsoft.com/office/drawing/2014/main" id="{D1089916-1E4F-4DBD-9969-0E31590651EC}"/>
              </a:ext>
            </a:extLst>
          </p:cNvPr>
          <p:cNvCxnSpPr>
            <a:cxnSpLocks/>
          </p:cNvCxnSpPr>
          <p:nvPr/>
        </p:nvCxnSpPr>
        <p:spPr>
          <a:xfrm flipH="1">
            <a:off x="4187687" y="583096"/>
            <a:ext cx="92766" cy="5711687"/>
          </a:xfrm>
          <a:prstGeom prst="line">
            <a:avLst/>
          </a:prstGeom>
          <a:ln w="19050"/>
        </p:spPr>
        <p:style>
          <a:lnRef idx="1">
            <a:schemeClr val="dk1"/>
          </a:lnRef>
          <a:fillRef idx="0">
            <a:schemeClr val="dk1"/>
          </a:fillRef>
          <a:effectRef idx="0">
            <a:schemeClr val="dk1"/>
          </a:effectRef>
          <a:fontRef idx="minor">
            <a:schemeClr val="tx1"/>
          </a:fontRef>
        </p:style>
      </p:cxnSp>
      <p:pic>
        <p:nvPicPr>
          <p:cNvPr id="21" name="Picture 4" descr="C:\Users\A\Desktop\AFI-GIF300-100-min.gif">
            <a:extLst>
              <a:ext uri="{FF2B5EF4-FFF2-40B4-BE49-F238E27FC236}">
                <a16:creationId xmlns="" xmlns:a16="http://schemas.microsoft.com/office/drawing/2014/main" id="{DC498C44-A097-44B4-BF6A-96507F556F49}"/>
              </a:ext>
            </a:extLst>
          </p:cNvPr>
          <p:cNvPicPr>
            <a:picLocks noChangeAspect="1" noChangeArrowheads="1"/>
          </p:cNvPicPr>
          <p:nvPr/>
        </p:nvPicPr>
        <p:blipFill>
          <a:blip r:embed="rId3"/>
          <a:srcRect/>
          <a:stretch>
            <a:fillRect/>
          </a:stretch>
        </p:blipFill>
        <p:spPr bwMode="auto">
          <a:xfrm>
            <a:off x="0" y="0"/>
            <a:ext cx="1441647" cy="810949"/>
          </a:xfrm>
          <a:prstGeom prst="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72553317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063" y="452718"/>
            <a:ext cx="7751771" cy="775191"/>
          </a:xfrm>
        </p:spPr>
        <p:txBody>
          <a:bodyPr/>
          <a:lstStyle/>
          <a:p>
            <a:r>
              <a:rPr lang="en-IN" b="1" i="1" dirty="0" smtClean="0"/>
              <a:t>Stop Board</a:t>
            </a:r>
            <a:endParaRPr lang="en-IN" dirty="0"/>
          </a:p>
        </p:txBody>
      </p:sp>
      <p:pic>
        <p:nvPicPr>
          <p:cNvPr id="1026" name="Picture 2"/>
          <p:cNvPicPr>
            <a:picLocks noGrp="1" noChangeAspect="1" noChangeArrowheads="1"/>
          </p:cNvPicPr>
          <p:nvPr>
            <p:ph idx="1"/>
          </p:nvPr>
        </p:nvPicPr>
        <p:blipFill>
          <a:blip r:embed="rId2">
            <a:duotone>
              <a:prstClr val="black"/>
              <a:schemeClr val="accent4">
                <a:tint val="45000"/>
                <a:satMod val="400000"/>
              </a:schemeClr>
            </a:duotone>
          </a:blip>
          <a:stretch>
            <a:fillRect/>
          </a:stretch>
        </p:blipFill>
        <p:spPr bwMode="auto">
          <a:xfrm>
            <a:off x="718456" y="1219200"/>
            <a:ext cx="10760509" cy="48006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12</a:t>
            </a:fld>
            <a:endParaRPr lang="en-US" dirty="0"/>
          </a:p>
        </p:txBody>
      </p:sp>
      <p:sp>
        <p:nvSpPr>
          <p:cNvPr id="5" name="Rectangle 4"/>
          <p:cNvSpPr/>
          <p:nvPr/>
        </p:nvSpPr>
        <p:spPr>
          <a:xfrm>
            <a:off x="5181600" y="1314272"/>
            <a:ext cx="5588000" cy="923330"/>
          </a:xfrm>
          <a:prstGeom prst="rect">
            <a:avLst/>
          </a:prstGeom>
          <a:solidFill>
            <a:schemeClr val="accent1"/>
          </a:solidFill>
        </p:spPr>
        <p:txBody>
          <a:bodyPr wrap="square">
            <a:spAutoFit/>
          </a:bodyPr>
          <a:lstStyle/>
          <a:p>
            <a:r>
              <a:rPr lang="en-IN" b="1" dirty="0" smtClean="0">
                <a:solidFill>
                  <a:srgbClr val="002060"/>
                </a:solidFill>
              </a:rPr>
              <a:t>The stop board shall be white and made of wood or other</a:t>
            </a:r>
          </a:p>
          <a:p>
            <a:r>
              <a:rPr lang="en-IN" b="1" dirty="0" smtClean="0">
                <a:solidFill>
                  <a:srgbClr val="002060"/>
                </a:solidFill>
              </a:rPr>
              <a:t>suitable material in the shape of an arc</a:t>
            </a:r>
            <a:endParaRPr lang="en-IN" b="1" dirty="0">
              <a:solidFill>
                <a:srgbClr val="002060"/>
              </a:solidFill>
            </a:endParaRPr>
          </a:p>
        </p:txBody>
      </p:sp>
      <p:pic>
        <p:nvPicPr>
          <p:cNvPr id="6" name="Picture 4" descr="C:\Users\A\Desktop\AFI-GIF300-100-min.gif"/>
          <p:cNvPicPr>
            <a:picLocks noChangeAspect="1" noChangeArrowheads="1"/>
          </p:cNvPicPr>
          <p:nvPr/>
        </p:nvPicPr>
        <p:blipFill>
          <a:blip r:embed="rId3"/>
          <a:srcRect/>
          <a:stretch>
            <a:fillRect/>
          </a:stretch>
        </p:blipFill>
        <p:spPr bwMode="auto">
          <a:xfrm>
            <a:off x="0" y="0"/>
            <a:ext cx="1727200" cy="9144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13</a:t>
            </a:fld>
            <a:endParaRPr lang="en-US" dirty="0"/>
          </a:p>
        </p:txBody>
      </p:sp>
      <p:pic>
        <p:nvPicPr>
          <p:cNvPr id="9218" name="Picture 2"/>
          <p:cNvPicPr>
            <a:picLocks noGrp="1" noChangeAspect="1" noChangeArrowheads="1"/>
          </p:cNvPicPr>
          <p:nvPr>
            <p:ph idx="4294967295"/>
          </p:nvPr>
        </p:nvPicPr>
        <p:blipFill>
          <a:blip r:embed="rId2"/>
          <a:srcRect/>
          <a:stretch>
            <a:fillRect/>
          </a:stretch>
        </p:blipFill>
        <p:spPr bwMode="auto">
          <a:xfrm>
            <a:off x="711200" y="1219200"/>
            <a:ext cx="10718800" cy="4787900"/>
          </a:xfrm>
          <a:prstGeom prst="rect">
            <a:avLst/>
          </a:prstGeom>
          <a:noFill/>
          <a:ln w="9525">
            <a:noFill/>
            <a:miter lim="800000"/>
            <a:headEnd/>
            <a:tailEnd/>
          </a:ln>
          <a:effectLst/>
        </p:spPr>
      </p:pic>
      <p:pic>
        <p:nvPicPr>
          <p:cNvPr id="5" name="Picture 4" descr="C:\Users\A\Desktop\AFI-GIF300-100-min.gif"/>
          <p:cNvPicPr>
            <a:picLocks noChangeAspect="1" noChangeArrowheads="1"/>
          </p:cNvPicPr>
          <p:nvPr/>
        </p:nvPicPr>
        <p:blipFill>
          <a:blip r:embed="rId3"/>
          <a:srcRect/>
          <a:stretch>
            <a:fillRect/>
          </a:stretch>
        </p:blipFill>
        <p:spPr bwMode="auto">
          <a:xfrm>
            <a:off x="0" y="0"/>
            <a:ext cx="1727200" cy="914400"/>
          </a:xfrm>
          <a:prstGeom prst="rect">
            <a:avLst/>
          </a:prstGeom>
          <a:noFill/>
        </p:spPr>
      </p:pic>
      <p:pic>
        <p:nvPicPr>
          <p:cNvPr id="6" name="Picture 1" descr="C:\Users\Sampurna\Desktop\PIc ath\IMG_20200601_215514.jpg"/>
          <p:cNvPicPr>
            <a:picLocks noChangeAspect="1" noChangeArrowheads="1"/>
          </p:cNvPicPr>
          <p:nvPr/>
        </p:nvPicPr>
        <p:blipFill>
          <a:blip r:embed="rId4"/>
          <a:srcRect/>
          <a:stretch>
            <a:fillRect/>
          </a:stretch>
        </p:blipFill>
        <p:spPr bwMode="auto">
          <a:xfrm>
            <a:off x="10402387" y="0"/>
            <a:ext cx="1789613" cy="1123406"/>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311" y="1033670"/>
            <a:ext cx="9299645" cy="819578"/>
          </a:xfrm>
        </p:spPr>
        <p:txBody>
          <a:bodyPr/>
          <a:lstStyle/>
          <a:p>
            <a:r>
              <a:rPr lang="en-US" sz="3200" b="1" dirty="0">
                <a:solidFill>
                  <a:srgbClr val="FFFF00"/>
                </a:solidFill>
                <a:latin typeface="Times New Roman" panose="02020603050405020304" pitchFamily="18" charset="0"/>
                <a:cs typeface="Times New Roman" panose="02020603050405020304" pitchFamily="18" charset="0"/>
              </a:rPr>
              <a:t>COMMON BASIC RULES OF CIRCLE THROWS</a:t>
            </a:r>
          </a:p>
        </p:txBody>
      </p:sp>
      <p:sp>
        <p:nvSpPr>
          <p:cNvPr id="3" name="Content Placeholder 2"/>
          <p:cNvSpPr>
            <a:spLocks noGrp="1"/>
          </p:cNvSpPr>
          <p:nvPr>
            <p:ph idx="1"/>
          </p:nvPr>
        </p:nvSpPr>
        <p:spPr>
          <a:xfrm>
            <a:off x="397566" y="2052918"/>
            <a:ext cx="6705599" cy="4195481"/>
          </a:xfrm>
        </p:spPr>
        <p:txBody>
          <a:bodyPr>
            <a:normAutofit fontScale="92500" lnSpcReduction="20000"/>
          </a:bodyPr>
          <a:lstStyle/>
          <a:p>
            <a:r>
              <a:rPr lang="en-US" sz="2400" dirty="0">
                <a:latin typeface="Times New Roman" panose="02020603050405020304" pitchFamily="18" charset="0"/>
                <a:cs typeface="Times New Roman" panose="02020603050405020304" pitchFamily="18" charset="0"/>
              </a:rPr>
              <a:t>Shot put Discus and hammer throw must start from stationary position in side the circle.</a:t>
            </a:r>
          </a:p>
          <a:p>
            <a:r>
              <a:rPr lang="en-US" sz="2400" dirty="0">
                <a:latin typeface="Times New Roman" panose="02020603050405020304" pitchFamily="18" charset="0"/>
                <a:cs typeface="Times New Roman" panose="02020603050405020304" pitchFamily="18" charset="0"/>
              </a:rPr>
              <a:t>An athlete is allowed to touch the inside of the rim.</a:t>
            </a:r>
          </a:p>
          <a:p>
            <a:r>
              <a:rPr lang="en-US" sz="2400" dirty="0">
                <a:latin typeface="Times New Roman" panose="02020603050405020304" pitchFamily="18" charset="0"/>
                <a:cs typeface="Times New Roman" panose="02020603050405020304" pitchFamily="18" charset="0"/>
              </a:rPr>
              <a:t>An athlete can enter the circle in any direction as per his </a:t>
            </a:r>
            <a:r>
              <a:rPr lang="en-US" sz="2400" dirty="0" smtClean="0">
                <a:latin typeface="Times New Roman" panose="02020603050405020304" pitchFamily="18" charset="0"/>
                <a:cs typeface="Times New Roman" panose="02020603050405020304" pitchFamily="18" charset="0"/>
              </a:rPr>
              <a:t>or her </a:t>
            </a:r>
            <a:r>
              <a:rPr lang="en-US" sz="2400" dirty="0">
                <a:latin typeface="Times New Roman" panose="02020603050405020304" pitchFamily="18" charset="0"/>
                <a:cs typeface="Times New Roman" panose="02020603050405020304" pitchFamily="18" charset="0"/>
              </a:rPr>
              <a:t>wish.</a:t>
            </a:r>
          </a:p>
          <a:p>
            <a:r>
              <a:rPr lang="en-US" sz="2400" dirty="0">
                <a:latin typeface="Times New Roman" panose="02020603050405020304" pitchFamily="18" charset="0"/>
                <a:cs typeface="Times New Roman" panose="02020603050405020304" pitchFamily="18" charset="0"/>
              </a:rPr>
              <a:t>An athlete may interrupt a trial  once started, may lay the implement down inside or outside the circle  and may leave the circle .In these circumstances an athlete may leave the circle in any direction as per their choice. </a:t>
            </a:r>
          </a:p>
          <a:p>
            <a:r>
              <a:rPr lang="en-US" sz="2400" dirty="0">
                <a:latin typeface="Times New Roman" panose="02020603050405020304" pitchFamily="18" charset="0"/>
                <a:cs typeface="Times New Roman" panose="02020603050405020304" pitchFamily="18" charset="0"/>
              </a:rPr>
              <a:t>An athlete can not leave the circle before the implement touches on the ground.</a:t>
            </a:r>
          </a:p>
          <a:p>
            <a:endParaRPr lang="en-US" b="1" dirty="0"/>
          </a:p>
        </p:txBody>
      </p:sp>
      <p:pic>
        <p:nvPicPr>
          <p:cNvPr id="6" name="Picture 2"/>
          <p:cNvPicPr>
            <a:picLocks noChangeAspect="1" noChangeArrowheads="1"/>
          </p:cNvPicPr>
          <p:nvPr/>
        </p:nvPicPr>
        <p:blipFill>
          <a:blip r:embed="rId2">
            <a:duotone>
              <a:prstClr val="black"/>
              <a:schemeClr val="accent1">
                <a:tint val="45000"/>
                <a:satMod val="400000"/>
              </a:schemeClr>
            </a:duotone>
          </a:blip>
          <a:stretch>
            <a:fillRect/>
          </a:stretch>
        </p:blipFill>
        <p:spPr bwMode="auto">
          <a:xfrm>
            <a:off x="7550331" y="2011679"/>
            <a:ext cx="4336870" cy="4441371"/>
          </a:xfrm>
          <a:prstGeom prst="rect">
            <a:avLst/>
          </a:prstGeom>
          <a:noFill/>
          <a:ln w="9525">
            <a:noFill/>
            <a:miter lim="800000"/>
            <a:headEnd/>
            <a:tailEnd/>
          </a:ln>
          <a:effectLst/>
        </p:spPr>
      </p:pic>
      <p:pic>
        <p:nvPicPr>
          <p:cNvPr id="5" name="Picture 4" descr="C:\Users\A\Desktop\AFI-GIF300-100-min.gif"/>
          <p:cNvPicPr>
            <a:picLocks noChangeAspect="1" noChangeArrowheads="1"/>
          </p:cNvPicPr>
          <p:nvPr/>
        </p:nvPicPr>
        <p:blipFill>
          <a:blip r:embed="rId3"/>
          <a:srcRect/>
          <a:stretch>
            <a:fillRect/>
          </a:stretch>
        </p:blipFill>
        <p:spPr bwMode="auto">
          <a:xfrm>
            <a:off x="0" y="0"/>
            <a:ext cx="1930400" cy="914400"/>
          </a:xfrm>
          <a:prstGeom prst="rect">
            <a:avLst/>
          </a:prstGeom>
          <a:noFill/>
        </p:spPr>
      </p:pic>
      <p:pic>
        <p:nvPicPr>
          <p:cNvPr id="7" name="Picture 1" descr="C:\Users\Sampurna\Desktop\PIc ath\IMG_20200601_215514.jpg"/>
          <p:cNvPicPr>
            <a:picLocks noChangeAspect="1" noChangeArrowheads="1"/>
          </p:cNvPicPr>
          <p:nvPr/>
        </p:nvPicPr>
        <p:blipFill>
          <a:blip r:embed="rId4"/>
          <a:srcRect/>
          <a:stretch>
            <a:fillRect/>
          </a:stretch>
        </p:blipFill>
        <p:spPr bwMode="auto">
          <a:xfrm>
            <a:off x="10402387" y="0"/>
            <a:ext cx="1789613" cy="1123406"/>
          </a:xfrm>
          <a:prstGeom prst="rect">
            <a:avLst/>
          </a:prstGeom>
          <a:noFill/>
        </p:spPr>
      </p:pic>
    </p:spTree>
    <p:extLst>
      <p:ext uri="{BB962C8B-B14F-4D97-AF65-F5344CB8AC3E}">
        <p14:creationId xmlns="" xmlns:p14="http://schemas.microsoft.com/office/powerpoint/2010/main" val="3730101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704088"/>
            <a:ext cx="8839200" cy="515112"/>
          </a:xfrm>
        </p:spPr>
        <p:txBody>
          <a:bodyPr>
            <a:normAutofit fontScale="90000"/>
          </a:bodyPr>
          <a:lstStyle/>
          <a:p>
            <a:r>
              <a:rPr lang="en-IN" b="1" i="1" dirty="0">
                <a:latin typeface="Times New Roman" pitchFamily="18" charset="0"/>
                <a:cs typeface="Times New Roman" pitchFamily="18" charset="0"/>
              </a:rPr>
              <a:t>Shot Put Competition</a:t>
            </a:r>
            <a:endParaRPr lang="en-IN" dirty="0">
              <a:latin typeface="Times New Roman" pitchFamily="18" charset="0"/>
              <a:cs typeface="Times New Roman" pitchFamily="18" charset="0"/>
            </a:endParaRPr>
          </a:p>
        </p:txBody>
      </p:sp>
      <p:sp>
        <p:nvSpPr>
          <p:cNvPr id="3" name="Content Placeholder 2"/>
          <p:cNvSpPr>
            <a:spLocks noGrp="1"/>
          </p:cNvSpPr>
          <p:nvPr>
            <p:ph sz="half" idx="1"/>
          </p:nvPr>
        </p:nvSpPr>
        <p:spPr>
          <a:xfrm>
            <a:off x="304800" y="1987827"/>
            <a:ext cx="3975652" cy="4674552"/>
          </a:xfrm>
        </p:spPr>
        <p:txBody>
          <a:bodyPr>
            <a:normAutofit fontScale="32500" lnSpcReduction="20000"/>
          </a:bodyPr>
          <a:lstStyle/>
          <a:p>
            <a:pPr>
              <a:buNone/>
            </a:pPr>
            <a:r>
              <a:rPr lang="en-IN" sz="6200" dirty="0">
                <a:latin typeface="Times New Roman" pitchFamily="18" charset="0"/>
                <a:cs typeface="Times New Roman" pitchFamily="18" charset="0"/>
              </a:rPr>
              <a:t>The shot shall be put from the shoulder with </a:t>
            </a:r>
            <a:r>
              <a:rPr lang="en-IN" sz="6200" dirty="0">
                <a:solidFill>
                  <a:srgbClr val="FFFF00"/>
                </a:solidFill>
                <a:latin typeface="Times New Roman" pitchFamily="18" charset="0"/>
                <a:cs typeface="Times New Roman" pitchFamily="18" charset="0"/>
              </a:rPr>
              <a:t>one hand only</a:t>
            </a:r>
          </a:p>
          <a:p>
            <a:pPr>
              <a:buNone/>
            </a:pPr>
            <a:endParaRPr lang="en-IN" sz="6200" dirty="0">
              <a:solidFill>
                <a:srgbClr val="FFFF00"/>
              </a:solidFill>
              <a:latin typeface="Times New Roman" pitchFamily="18" charset="0"/>
              <a:cs typeface="Times New Roman" pitchFamily="18" charset="0"/>
            </a:endParaRPr>
          </a:p>
          <a:p>
            <a:r>
              <a:rPr lang="en-IN" sz="6200" dirty="0">
                <a:latin typeface="Times New Roman" pitchFamily="18" charset="0"/>
                <a:cs typeface="Times New Roman" pitchFamily="18" charset="0"/>
              </a:rPr>
              <a:t>The shot shall not be </a:t>
            </a:r>
            <a:r>
              <a:rPr lang="en-IN" sz="6200" dirty="0">
                <a:solidFill>
                  <a:srgbClr val="FFFF00"/>
                </a:solidFill>
                <a:latin typeface="Times New Roman" pitchFamily="18" charset="0"/>
                <a:cs typeface="Times New Roman" pitchFamily="18" charset="0"/>
              </a:rPr>
              <a:t>taken behind the line of the shoulders.</a:t>
            </a:r>
          </a:p>
          <a:p>
            <a:pPr marL="0" indent="0">
              <a:buNone/>
            </a:pPr>
            <a:endParaRPr lang="en-IN" sz="6200" dirty="0">
              <a:solidFill>
                <a:srgbClr val="FFFF00"/>
              </a:solidFill>
              <a:latin typeface="Times New Roman" pitchFamily="18" charset="0"/>
              <a:cs typeface="Times New Roman" pitchFamily="18" charset="0"/>
            </a:endParaRPr>
          </a:p>
          <a:p>
            <a:pPr marL="0" indent="0">
              <a:buNone/>
            </a:pPr>
            <a:endParaRPr lang="en-IN" sz="6200" dirty="0">
              <a:solidFill>
                <a:srgbClr val="FFFF00"/>
              </a:solidFill>
              <a:latin typeface="Times New Roman" pitchFamily="18" charset="0"/>
              <a:cs typeface="Times New Roman" pitchFamily="18" charset="0"/>
            </a:endParaRPr>
          </a:p>
          <a:p>
            <a:r>
              <a:rPr lang="en-US" sz="6200" dirty="0">
                <a:latin typeface="Times New Roman" panose="02020603050405020304" pitchFamily="18" charset="0"/>
                <a:cs typeface="Times New Roman" panose="02020603050405020304" pitchFamily="18" charset="0"/>
              </a:rPr>
              <a:t>When about to commence a put, the shot shall touch or be in close proximity to the neck or  chin and the hand shall not be dropped below this position .</a:t>
            </a:r>
          </a:p>
          <a:p>
            <a:pPr marL="0" indent="0">
              <a:buNone/>
            </a:pPr>
            <a:endParaRPr lang="en-US" sz="4200" dirty="0"/>
          </a:p>
          <a:p>
            <a:pPr>
              <a:buNone/>
            </a:pPr>
            <a:r>
              <a:rPr lang="en-US" sz="4200" dirty="0"/>
              <a:t> </a:t>
            </a:r>
          </a:p>
          <a:p>
            <a:endParaRPr lang="en-IN" dirty="0">
              <a:solidFill>
                <a:srgbClr val="FF0000"/>
              </a:solidFill>
              <a:latin typeface="Times New Roman" pitchFamily="18" charset="0"/>
              <a:cs typeface="Times New Roman" pitchFamily="18" charset="0"/>
            </a:endParaRPr>
          </a:p>
          <a:p>
            <a:endParaRPr lang="en-IN" dirty="0">
              <a:latin typeface="Times New Roman" pitchFamily="18" charset="0"/>
              <a:cs typeface="Times New Roman" pitchFamily="18" charset="0"/>
            </a:endParaRPr>
          </a:p>
        </p:txBody>
      </p:sp>
      <p:pic>
        <p:nvPicPr>
          <p:cNvPr id="11266" name="Picture 2" descr="C:\Users\A\Desktop\image throw\images851JBFHJ.jpg"/>
          <p:cNvPicPr>
            <a:picLocks noGrp="1" noChangeAspect="1" noChangeArrowheads="1"/>
          </p:cNvPicPr>
          <p:nvPr>
            <p:ph sz="half" idx="2"/>
          </p:nvPr>
        </p:nvPicPr>
        <p:blipFill>
          <a:blip r:embed="rId2"/>
          <a:stretch>
            <a:fillRect/>
          </a:stretch>
        </p:blipFill>
        <p:spPr bwMode="auto">
          <a:xfrm>
            <a:off x="4560569" y="1600202"/>
            <a:ext cx="3054351" cy="2203172"/>
          </a:xfrm>
          <a:prstGeom prst="snip2DiagRect">
            <a:avLst/>
          </a:prstGeom>
          <a:noFill/>
          <a:scene3d>
            <a:camera prst="orthographicFront"/>
            <a:lightRig rig="threePt" dir="t"/>
          </a:scene3d>
          <a:sp3d>
            <a:bevelT w="165100" prst="coolSlant"/>
          </a:sp3d>
        </p:spPr>
      </p:pic>
      <p:pic>
        <p:nvPicPr>
          <p:cNvPr id="36865" name="Picture 1" descr="C:\Users\Sampurna\Desktop\PIc ath\images55.jpg"/>
          <p:cNvPicPr>
            <a:picLocks noChangeAspect="1" noChangeArrowheads="1"/>
          </p:cNvPicPr>
          <p:nvPr/>
        </p:nvPicPr>
        <p:blipFill>
          <a:blip r:embed="rId3"/>
          <a:srcRect/>
          <a:stretch>
            <a:fillRect/>
          </a:stretch>
        </p:blipFill>
        <p:spPr bwMode="auto">
          <a:xfrm>
            <a:off x="4560569" y="4184376"/>
            <a:ext cx="3086100" cy="2203172"/>
          </a:xfrm>
          <a:prstGeom prst="snip2DiagRect">
            <a:avLst/>
          </a:prstGeom>
          <a:noFill/>
          <a:scene3d>
            <a:camera prst="orthographicFront"/>
            <a:lightRig rig="threePt" dir="t"/>
          </a:scene3d>
          <a:sp3d>
            <a:bevelT w="165100" prst="coolSlant"/>
          </a:sp3d>
        </p:spPr>
      </p:pic>
      <p:pic>
        <p:nvPicPr>
          <p:cNvPr id="9" name="Picture 1">
            <a:extLst>
              <a:ext uri="{FF2B5EF4-FFF2-40B4-BE49-F238E27FC236}">
                <a16:creationId xmlns="" xmlns:a16="http://schemas.microsoft.com/office/drawing/2014/main" id="{E61B001F-2912-4676-9C6F-515F148DAB27}"/>
              </a:ext>
            </a:extLst>
          </p:cNvPr>
          <p:cNvPicPr>
            <a:picLocks noChangeAspect="1" noChangeArrowheads="1"/>
          </p:cNvPicPr>
          <p:nvPr/>
        </p:nvPicPr>
        <p:blipFill>
          <a:blip r:embed="rId4" cstate="print"/>
          <a:srcRect/>
          <a:stretch>
            <a:fillRect/>
          </a:stretch>
        </p:blipFill>
        <p:spPr bwMode="auto">
          <a:xfrm>
            <a:off x="8350690" y="1627559"/>
            <a:ext cx="3054351" cy="2203172"/>
          </a:xfrm>
          <a:prstGeom prst="snip2DiagRect">
            <a:avLst/>
          </a:prstGeom>
          <a:noFill/>
          <a:ln w="9525">
            <a:noFill/>
            <a:miter lim="800000"/>
            <a:headEnd/>
            <a:tailEnd/>
          </a:ln>
          <a:effectLst/>
          <a:scene3d>
            <a:camera prst="orthographicFront"/>
            <a:lightRig rig="threePt" dir="t"/>
          </a:scene3d>
          <a:sp3d>
            <a:bevelT w="165100" prst="coolSlant"/>
          </a:sp3d>
        </p:spPr>
      </p:pic>
      <p:pic>
        <p:nvPicPr>
          <p:cNvPr id="10" name="Picture 1" descr="C:\Users\Sampurna\Downloads\IMG-20200622-WA0054.jpg">
            <a:extLst>
              <a:ext uri="{FF2B5EF4-FFF2-40B4-BE49-F238E27FC236}">
                <a16:creationId xmlns="" xmlns:a16="http://schemas.microsoft.com/office/drawing/2014/main" id="{09A79717-9D44-456F-8BBE-D564CF16BA5A}"/>
              </a:ext>
            </a:extLst>
          </p:cNvPr>
          <p:cNvPicPr>
            <a:picLocks noChangeAspect="1" noChangeArrowheads="1"/>
          </p:cNvPicPr>
          <p:nvPr/>
        </p:nvPicPr>
        <p:blipFill>
          <a:blip r:embed="rId5"/>
          <a:srcRect/>
          <a:stretch>
            <a:fillRect/>
          </a:stretch>
        </p:blipFill>
        <p:spPr bwMode="auto">
          <a:xfrm>
            <a:off x="8318941" y="4239090"/>
            <a:ext cx="3086100" cy="2203173"/>
          </a:xfrm>
          <a:prstGeom prst="snip2DiagRect">
            <a:avLst/>
          </a:prstGeom>
          <a:noFill/>
          <a:scene3d>
            <a:camera prst="orthographicFront"/>
            <a:lightRig rig="threePt" dir="t"/>
          </a:scene3d>
          <a:sp3d>
            <a:bevelT w="165100" prst="coolSlant"/>
          </a:sp3d>
        </p:spPr>
      </p:pic>
      <p:pic>
        <p:nvPicPr>
          <p:cNvPr id="4" name="Picture 3" descr="C:\Users\A\Desktop\AFI-GIF300-100-min.gif">
            <a:extLst>
              <a:ext uri="{FF2B5EF4-FFF2-40B4-BE49-F238E27FC236}">
                <a16:creationId xmlns="" xmlns:a16="http://schemas.microsoft.com/office/drawing/2014/main" id="{AE1BF907-F664-4ABF-AB80-EEA701F0B232}"/>
              </a:ext>
            </a:extLst>
          </p:cNvPr>
          <p:cNvPicPr>
            <a:picLocks noChangeAspect="1" noChangeArrowheads="1"/>
          </p:cNvPicPr>
          <p:nvPr/>
        </p:nvPicPr>
        <p:blipFill>
          <a:blip r:embed="rId6"/>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2338450031"/>
      </p:ext>
    </p:extLst>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b="1" dirty="0">
                <a:latin typeface="Times New Roman" pitchFamily="18" charset="0"/>
                <a:cs typeface="Times New Roman" pitchFamily="18" charset="0"/>
              </a:rPr>
              <a:t>Discus Throw</a:t>
            </a:r>
            <a:endParaRPr lang="en-IN" dirty="0">
              <a:latin typeface="Times New Roman" pitchFamily="18" charset="0"/>
              <a:cs typeface="Times New Roman" pitchFamily="18" charset="0"/>
            </a:endParaRPr>
          </a:p>
        </p:txBody>
      </p:sp>
      <p:pic>
        <p:nvPicPr>
          <p:cNvPr id="124931" name="Picture 3" descr="C:\Users\Sampurna\Desktop\index.jpg"/>
          <p:cNvPicPr>
            <a:picLocks noGrp="1" noChangeAspect="1" noChangeArrowheads="1"/>
          </p:cNvPicPr>
          <p:nvPr>
            <p:ph idx="1"/>
          </p:nvPr>
        </p:nvPicPr>
        <p:blipFill>
          <a:blip r:embed="rId2"/>
          <a:srcRect/>
          <a:stretch>
            <a:fillRect/>
          </a:stretch>
        </p:blipFill>
        <p:spPr bwMode="auto">
          <a:xfrm>
            <a:off x="7193216" y="1737201"/>
            <a:ext cx="4113603" cy="2136825"/>
          </a:xfrm>
          <a:prstGeom prst="snip2DiagRect">
            <a:avLst/>
          </a:prstGeom>
          <a:noFill/>
          <a:scene3d>
            <a:camera prst="orthographicFront"/>
            <a:lightRig rig="threePt" dir="t"/>
          </a:scene3d>
          <a:sp3d>
            <a:bevelT w="165100" prst="coolSlant"/>
          </a:sp3d>
        </p:spPr>
      </p:pic>
      <p:sp>
        <p:nvSpPr>
          <p:cNvPr id="7" name="Rectangle 6"/>
          <p:cNvSpPr/>
          <p:nvPr/>
        </p:nvSpPr>
        <p:spPr>
          <a:xfrm>
            <a:off x="646112" y="1981200"/>
            <a:ext cx="5979976" cy="4154984"/>
          </a:xfrm>
          <a:prstGeom prst="rect">
            <a:avLst/>
          </a:prstGeom>
        </p:spPr>
        <p:txBody>
          <a:bodyPr wrap="square">
            <a:spAutoFit/>
          </a:bodyPr>
          <a:lstStyle/>
          <a:p>
            <a:endParaRPr lang="en-US" sz="2400" dirty="0"/>
          </a:p>
          <a:p>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discus</a:t>
            </a:r>
            <a:r>
              <a:rPr lang="en-US" sz="2400" dirty="0">
                <a:latin typeface="Times New Roman" panose="02020603050405020304" pitchFamily="18" charset="0"/>
                <a:cs typeface="Times New Roman" panose="02020603050405020304" pitchFamily="18" charset="0"/>
              </a:rPr>
              <a:t> can only be </a:t>
            </a:r>
            <a:r>
              <a:rPr lang="en-US" sz="2400" b="1" dirty="0">
                <a:latin typeface="Times New Roman" panose="02020603050405020304" pitchFamily="18" charset="0"/>
                <a:cs typeface="Times New Roman" panose="02020603050405020304" pitchFamily="18" charset="0"/>
              </a:rPr>
              <a:t>thrown</a:t>
            </a:r>
            <a:r>
              <a:rPr lang="en-US" sz="2400" dirty="0">
                <a:latin typeface="Times New Roman" panose="02020603050405020304" pitchFamily="18" charset="0"/>
                <a:cs typeface="Times New Roman" panose="02020603050405020304" pitchFamily="18" charset="0"/>
              </a:rPr>
              <a:t> by an athlete when he or she will stand inside a circle which has a diameter of 2.5m.</a:t>
            </a:r>
          </a:p>
          <a:p>
            <a:r>
              <a:rPr lang="en-US" sz="2400" dirty="0">
                <a:latin typeface="Times New Roman" panose="02020603050405020304" pitchFamily="18" charset="0"/>
                <a:cs typeface="Times New Roman" panose="02020603050405020304" pitchFamily="18" charset="0"/>
              </a:rPr>
              <a:t>Discus can be thrown in both hands but it is disadvantage. There is no such specification that how to hold and how to throw.</a:t>
            </a:r>
          </a:p>
          <a:p>
            <a:endParaRPr lang="en-US" sz="2400" dirty="0">
              <a:latin typeface="Times New Roman" panose="02020603050405020304" pitchFamily="18" charset="0"/>
              <a:cs typeface="Times New Roman" panose="02020603050405020304" pitchFamily="18" charset="0"/>
            </a:endParaRPr>
          </a:p>
          <a:p>
            <a:endParaRPr lang="en-US" sz="2400" dirty="0"/>
          </a:p>
          <a:p>
            <a:endParaRPr lang="en-US" sz="2400" dirty="0"/>
          </a:p>
          <a:p>
            <a:r>
              <a:rPr lang="en-US" sz="2400" dirty="0"/>
              <a:t> </a:t>
            </a:r>
          </a:p>
        </p:txBody>
      </p:sp>
      <p:pic>
        <p:nvPicPr>
          <p:cNvPr id="9" name="Picture 1" descr="C:\Users\Sampurna\Downloads\IMG-20200622-WA0053.jpg"/>
          <p:cNvPicPr>
            <a:picLocks noChangeAspect="1" noChangeArrowheads="1"/>
          </p:cNvPicPr>
          <p:nvPr/>
        </p:nvPicPr>
        <p:blipFill>
          <a:blip r:embed="rId3"/>
          <a:srcRect/>
          <a:stretch>
            <a:fillRect/>
          </a:stretch>
        </p:blipFill>
        <p:spPr bwMode="auto">
          <a:xfrm>
            <a:off x="7226534" y="4268457"/>
            <a:ext cx="4113604" cy="2136825"/>
          </a:xfrm>
          <a:prstGeom prst="snip2DiagRect">
            <a:avLst/>
          </a:prstGeom>
          <a:noFill/>
          <a:scene3d>
            <a:camera prst="orthographicFront"/>
            <a:lightRig rig="threePt" dir="t"/>
          </a:scene3d>
          <a:sp3d>
            <a:bevelT w="165100" prst="coolSlant"/>
          </a:sp3d>
        </p:spPr>
      </p:pic>
      <p:pic>
        <p:nvPicPr>
          <p:cNvPr id="10" name="Picture 2" descr="C:\Users\A\Desktop\image throw\13797_608x384.png"/>
          <p:cNvPicPr>
            <a:picLocks noChangeAspect="1" noChangeArrowheads="1"/>
          </p:cNvPicPr>
          <p:nvPr/>
        </p:nvPicPr>
        <p:blipFill>
          <a:blip r:embed="rId4"/>
          <a:srcRect/>
          <a:stretch>
            <a:fillRect/>
          </a:stretch>
        </p:blipFill>
        <p:spPr bwMode="auto">
          <a:xfrm>
            <a:off x="2941982" y="1239166"/>
            <a:ext cx="1709532" cy="1066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C:\Users\A\Desktop\AFI-GIF300-100-min.gif">
            <a:extLst>
              <a:ext uri="{FF2B5EF4-FFF2-40B4-BE49-F238E27FC236}">
                <a16:creationId xmlns="" xmlns:a16="http://schemas.microsoft.com/office/drawing/2014/main" id="{3EA525CC-F26A-4712-83EF-E3D545807AF6}"/>
              </a:ext>
            </a:extLst>
          </p:cNvPr>
          <p:cNvPicPr>
            <a:picLocks noChangeAspect="1" noChangeArrowheads="1"/>
          </p:cNvPicPr>
          <p:nvPr/>
        </p:nvPicPr>
        <p:blipFill>
          <a:blip r:embed="rId5"/>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2447940877"/>
      </p:ext>
    </p:extLst>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9" y="2292626"/>
            <a:ext cx="6003235" cy="2800767"/>
          </a:xfrm>
          <a:prstGeom prst="rect">
            <a:avLst/>
          </a:prstGeom>
        </p:spPr>
        <p:txBody>
          <a:bodyPr wrap="square">
            <a:spAutoFit/>
          </a:bodyPr>
          <a:lstStyle/>
          <a:p>
            <a:r>
              <a:rPr lang="en-US" sz="2400" dirty="0"/>
              <a:t>.</a:t>
            </a:r>
          </a:p>
          <a:p>
            <a:r>
              <a:rPr lang="en-IN" sz="3200" dirty="0">
                <a:solidFill>
                  <a:srgbClr val="FFFF00"/>
                </a:solidFill>
                <a:latin typeface="Times New Roman" panose="02020603050405020304" pitchFamily="18" charset="0"/>
                <a:cs typeface="Times New Roman" panose="02020603050405020304" pitchFamily="18" charset="0"/>
              </a:rPr>
              <a:t>All Discus Throws shall be made from an enclosure or cage to ensure the Safety of spectators, officials and athletes .</a:t>
            </a:r>
          </a:p>
          <a:p>
            <a:endParaRPr lang="en-US" sz="2400" dirty="0"/>
          </a:p>
        </p:txBody>
      </p:sp>
      <p:pic>
        <p:nvPicPr>
          <p:cNvPr id="63490" name="Picture 2" descr="C:\Users\Sampurna\Desktop\index000.jpg"/>
          <p:cNvPicPr>
            <a:picLocks noChangeAspect="1" noChangeArrowheads="1"/>
          </p:cNvPicPr>
          <p:nvPr/>
        </p:nvPicPr>
        <p:blipFill>
          <a:blip r:embed="rId2"/>
          <a:srcRect/>
          <a:stretch>
            <a:fillRect/>
          </a:stretch>
        </p:blipFill>
        <p:spPr bwMode="auto">
          <a:xfrm>
            <a:off x="6502400" y="1938983"/>
            <a:ext cx="5212522" cy="3878722"/>
          </a:xfrm>
          <a:prstGeom prst="roundRect">
            <a:avLst/>
          </a:prstGeom>
          <a:noFill/>
          <a:scene3d>
            <a:camera prst="orthographicFront"/>
            <a:lightRig rig="threePt" dir="t"/>
          </a:scene3d>
          <a:sp3d>
            <a:bevelT w="165100" prst="coolSlant"/>
          </a:sp3d>
        </p:spPr>
      </p:pic>
      <p:pic>
        <p:nvPicPr>
          <p:cNvPr id="4" name="Picture 3" descr="C:\Users\A\Desktop\AFI-GIF300-100-min.gif">
            <a:extLst>
              <a:ext uri="{FF2B5EF4-FFF2-40B4-BE49-F238E27FC236}">
                <a16:creationId xmlns="" xmlns:a16="http://schemas.microsoft.com/office/drawing/2014/main" id="{276B6F3E-F926-4AAB-8EC8-C7D3D1963B68}"/>
              </a:ext>
            </a:extLst>
          </p:cNvPr>
          <p:cNvPicPr>
            <a:picLocks noChangeAspect="1" noChangeArrowheads="1"/>
          </p:cNvPicPr>
          <p:nvPr/>
        </p:nvPicPr>
        <p:blipFill>
          <a:blip r:embed="rId3"/>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
        <p:nvSpPr>
          <p:cNvPr id="12" name="TextBox 11">
            <a:extLst>
              <a:ext uri="{FF2B5EF4-FFF2-40B4-BE49-F238E27FC236}">
                <a16:creationId xmlns="" xmlns:a16="http://schemas.microsoft.com/office/drawing/2014/main" id="{1BAAF6D7-AE62-460C-8329-FFC60897C169}"/>
              </a:ext>
            </a:extLst>
          </p:cNvPr>
          <p:cNvSpPr txBox="1"/>
          <p:nvPr/>
        </p:nvSpPr>
        <p:spPr>
          <a:xfrm>
            <a:off x="2443072" y="530087"/>
            <a:ext cx="7305856" cy="707886"/>
          </a:xfrm>
          <a:prstGeom prst="rect">
            <a:avLst/>
          </a:prstGeom>
          <a:noFill/>
        </p:spPr>
        <p:txBody>
          <a:bodyPr wrap="square">
            <a:spAutoFit/>
          </a:bodyPr>
          <a:lstStyle/>
          <a:p>
            <a:pPr algn="ctr"/>
            <a:r>
              <a:rPr lang="en-IN" sz="4000" dirty="0">
                <a:solidFill>
                  <a:srgbClr val="FFFF00"/>
                </a:solidFill>
                <a:latin typeface="Times New Roman" pitchFamily="18" charset="0"/>
                <a:cs typeface="Times New Roman" pitchFamily="18" charset="0"/>
              </a:rPr>
              <a:t>DISCUS CAGE</a:t>
            </a:r>
            <a:endParaRPr lang="en-IN" sz="4000" dirty="0"/>
          </a:p>
        </p:txBody>
      </p:sp>
    </p:spTree>
    <p:extLst>
      <p:ext uri="{BB962C8B-B14F-4D97-AF65-F5344CB8AC3E}">
        <p14:creationId xmlns="" xmlns:p14="http://schemas.microsoft.com/office/powerpoint/2010/main" val="3594322684"/>
      </p:ext>
    </p:extLst>
  </p:cSld>
  <p:clrMapOvr>
    <a:masterClrMapping/>
  </p:clrMapOvr>
  <p:transition>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667512"/>
          </a:xfrm>
        </p:spPr>
        <p:txBody>
          <a:bodyPr>
            <a:normAutofit fontScale="90000"/>
          </a:bodyPr>
          <a:lstStyle/>
          <a:p>
            <a:pPr algn="l"/>
            <a:r>
              <a:rPr lang="en-IN" sz="2800" b="1" i="1" dirty="0" smtClean="0">
                <a:solidFill>
                  <a:srgbClr val="FF0000"/>
                </a:solidFill>
                <a:latin typeface="Times New Roman" pitchFamily="18" charset="0"/>
                <a:cs typeface="Times New Roman" pitchFamily="18" charset="0"/>
              </a:rPr>
              <a:t/>
            </a:r>
            <a:br>
              <a:rPr lang="en-IN" sz="2800" b="1" i="1" dirty="0" smtClean="0">
                <a:solidFill>
                  <a:srgbClr val="FF0000"/>
                </a:solidFill>
                <a:latin typeface="Times New Roman" pitchFamily="18" charset="0"/>
                <a:cs typeface="Times New Roman" pitchFamily="18" charset="0"/>
              </a:rPr>
            </a:br>
            <a:r>
              <a:rPr lang="en-IN" sz="2800" i="1" dirty="0" smtClean="0">
                <a:solidFill>
                  <a:srgbClr val="FF0000"/>
                </a:solidFill>
                <a:latin typeface="Times New Roman" pitchFamily="18" charset="0"/>
                <a:cs typeface="Times New Roman" pitchFamily="18" charset="0"/>
              </a:rPr>
              <a:t/>
            </a:r>
            <a:br>
              <a:rPr lang="en-IN" sz="2800" i="1" dirty="0" smtClean="0">
                <a:solidFill>
                  <a:srgbClr val="FF0000"/>
                </a:solidFill>
                <a:latin typeface="Times New Roman" pitchFamily="18" charset="0"/>
                <a:cs typeface="Times New Roman" pitchFamily="18" charset="0"/>
              </a:rPr>
            </a:br>
            <a:r>
              <a:rPr lang="en-IN" sz="2800" b="1" i="1" dirty="0" smtClean="0">
                <a:solidFill>
                  <a:schemeClr val="tx1"/>
                </a:solidFill>
                <a:latin typeface="Times New Roman" pitchFamily="18" charset="0"/>
                <a:cs typeface="Times New Roman" pitchFamily="18" charset="0"/>
              </a:rPr>
              <a:t>PRACTICE TRIALS AT THE COMPETITION AREA</a:t>
            </a:r>
            <a:endParaRPr lang="en-IN" sz="2800" dirty="0">
              <a:solidFill>
                <a:schemeClr val="tx1"/>
              </a:solidFill>
              <a:latin typeface="Times New Roman" pitchFamily="18" charset="0"/>
              <a:cs typeface="Times New Roman" pitchFamily="18" charset="0"/>
            </a:endParaRPr>
          </a:p>
        </p:txBody>
      </p:sp>
      <p:sp>
        <p:nvSpPr>
          <p:cNvPr id="3" name="Content Placeholder 2"/>
          <p:cNvSpPr>
            <a:spLocks noGrp="1"/>
          </p:cNvSpPr>
          <p:nvPr>
            <p:ph sz="half" idx="1"/>
          </p:nvPr>
        </p:nvSpPr>
        <p:spPr>
          <a:xfrm>
            <a:off x="609600" y="2133600"/>
            <a:ext cx="6502400" cy="3873691"/>
          </a:xfrm>
        </p:spPr>
        <p:txBody>
          <a:bodyPr>
            <a:normAutofit lnSpcReduction="10000"/>
          </a:bodyPr>
          <a:lstStyle/>
          <a:p>
            <a:pPr algn="just"/>
            <a:r>
              <a:rPr lang="en-IN" dirty="0" smtClean="0">
                <a:latin typeface="Times New Roman" pitchFamily="18" charset="0"/>
                <a:cs typeface="Times New Roman" pitchFamily="18" charset="0"/>
              </a:rPr>
              <a:t>At the competition area just before  beginning of the event, each athlete may have practice trials. In the case of throwing events, the practice </a:t>
            </a:r>
            <a:r>
              <a:rPr lang="en-IN" sz="3600" dirty="0" smtClean="0">
                <a:latin typeface="Times New Roman" pitchFamily="18" charset="0"/>
                <a:cs typeface="Times New Roman" pitchFamily="18" charset="0"/>
              </a:rPr>
              <a:t>trials will be in drawn order.</a:t>
            </a:r>
          </a:p>
          <a:p>
            <a:r>
              <a:rPr lang="en-IN" dirty="0" smtClean="0">
                <a:latin typeface="Times New Roman" pitchFamily="18" charset="0"/>
                <a:cs typeface="Times New Roman" pitchFamily="18" charset="0"/>
              </a:rPr>
              <a:t>Number of practice trials that may be included in the warm-up time available Whilst for </a:t>
            </a:r>
            <a:r>
              <a:rPr lang="en-IN" sz="4000" dirty="0" smtClean="0">
                <a:latin typeface="Times New Roman" pitchFamily="18" charset="0"/>
                <a:cs typeface="Times New Roman" pitchFamily="18" charset="0"/>
              </a:rPr>
              <a:t>major events, two remains a standard practice</a:t>
            </a:r>
            <a:r>
              <a:rPr lang="en-IN" dirty="0" smtClean="0">
                <a:solidFill>
                  <a:srgbClr val="FFFF00"/>
                </a:solidFill>
                <a:latin typeface="Times New Roman" pitchFamily="18" charset="0"/>
                <a:cs typeface="Times New Roman" pitchFamily="18" charset="0"/>
              </a:rPr>
              <a:t>, </a:t>
            </a:r>
            <a:r>
              <a:rPr lang="en-IN" dirty="0" smtClean="0">
                <a:latin typeface="Times New Roman" pitchFamily="18" charset="0"/>
                <a:cs typeface="Times New Roman" pitchFamily="18" charset="0"/>
              </a:rPr>
              <a:t>this is regarded as a minimum and should time be available and some or all or the athletes</a:t>
            </a:r>
            <a:endParaRPr lang="en-IN" dirty="0">
              <a:latin typeface="Times New Roman" pitchFamily="18" charset="0"/>
              <a:cs typeface="Times New Roman" pitchFamily="18" charset="0"/>
            </a:endParaRPr>
          </a:p>
        </p:txBody>
      </p:sp>
      <p:pic>
        <p:nvPicPr>
          <p:cNvPr id="1026" name="Picture 2" descr="C:\Users\A\Desktop\image athletics\image throw\1d6fd060-069a-4be2-9df4-c75cc3cd3587[1].jpg"/>
          <p:cNvPicPr>
            <a:picLocks noGrp="1" noChangeAspect="1" noChangeArrowheads="1"/>
          </p:cNvPicPr>
          <p:nvPr>
            <p:ph sz="half" idx="2"/>
          </p:nvPr>
        </p:nvPicPr>
        <p:blipFill>
          <a:blip r:embed="rId2"/>
          <a:srcRect/>
          <a:stretch>
            <a:fillRect/>
          </a:stretch>
        </p:blipFill>
        <p:spPr bwMode="auto">
          <a:xfrm>
            <a:off x="8321040" y="1524000"/>
            <a:ext cx="3261360" cy="3581400"/>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dirty="0"/>
          </a:p>
        </p:txBody>
      </p:sp>
      <p:pic>
        <p:nvPicPr>
          <p:cNvPr id="7" name="Picture 4" descr="C:\Users\A\Desktop\AFI-GIF300-100-min.gif"/>
          <p:cNvPicPr>
            <a:picLocks noChangeAspect="1" noChangeArrowheads="1"/>
          </p:cNvPicPr>
          <p:nvPr/>
        </p:nvPicPr>
        <p:blipFill>
          <a:blip r:embed="rId3"/>
          <a:srcRect/>
          <a:stretch>
            <a:fillRect/>
          </a:stretch>
        </p:blipFill>
        <p:spPr bwMode="auto">
          <a:xfrm>
            <a:off x="203200" y="0"/>
            <a:ext cx="1524000" cy="762000"/>
          </a:xfrm>
          <a:prstGeom prst="rect">
            <a:avLst/>
          </a:prstGeom>
          <a:noFill/>
        </p:spPr>
      </p:pic>
      <p:pic>
        <p:nvPicPr>
          <p:cNvPr id="8" name="Picture 3" descr="C:\Users\Sampurna\Desktop\images shotput.jpg"/>
          <p:cNvPicPr>
            <a:picLocks noChangeAspect="1" noChangeArrowheads="1"/>
          </p:cNvPicPr>
          <p:nvPr/>
        </p:nvPicPr>
        <p:blipFill>
          <a:blip r:embed="rId4"/>
          <a:srcRect/>
          <a:stretch>
            <a:fillRect/>
          </a:stretch>
        </p:blipFill>
        <p:spPr bwMode="auto">
          <a:xfrm>
            <a:off x="8112034" y="1280160"/>
            <a:ext cx="3801292" cy="4950823"/>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990600"/>
            <a:ext cx="9245600" cy="1066800"/>
          </a:xfrm>
        </p:spPr>
        <p:txBody>
          <a:bodyPr>
            <a:normAutofit fontScale="90000"/>
          </a:bodyPr>
          <a:lstStyle/>
          <a:p>
            <a:r>
              <a:rPr lang="en-IN" sz="2700" dirty="0" smtClean="0">
                <a:solidFill>
                  <a:srgbClr val="FF0000"/>
                </a:solidFill>
                <a:latin typeface="Times New Roman" pitchFamily="18" charset="0"/>
                <a:cs typeface="Times New Roman" pitchFamily="18" charset="0"/>
              </a:rPr>
              <a:t/>
            </a:r>
            <a:br>
              <a:rPr lang="en-IN" sz="2700" dirty="0" smtClean="0">
                <a:solidFill>
                  <a:srgbClr val="FF0000"/>
                </a:solidFill>
                <a:latin typeface="Times New Roman" pitchFamily="18" charset="0"/>
                <a:cs typeface="Times New Roman" pitchFamily="18" charset="0"/>
              </a:rPr>
            </a:br>
            <a:r>
              <a:rPr lang="en-IN" sz="2700" dirty="0" smtClean="0">
                <a:solidFill>
                  <a:srgbClr val="FF0000"/>
                </a:solidFill>
                <a:latin typeface="Times New Roman" pitchFamily="18" charset="0"/>
                <a:cs typeface="Times New Roman" pitchFamily="18" charset="0"/>
              </a:rPr>
              <a:t/>
            </a:r>
            <a:br>
              <a:rPr lang="en-IN" sz="2700" dirty="0" smtClean="0">
                <a:solidFill>
                  <a:srgbClr val="FF0000"/>
                </a:solidFill>
                <a:latin typeface="Times New Roman" pitchFamily="18" charset="0"/>
                <a:cs typeface="Times New Roman" pitchFamily="18" charset="0"/>
              </a:rPr>
            </a:br>
            <a:r>
              <a:rPr lang="en-IN" dirty="0" smtClean="0">
                <a:solidFill>
                  <a:srgbClr val="FF0000"/>
                </a:solidFill>
                <a:latin typeface="Times New Roman" pitchFamily="18" charset="0"/>
                <a:cs typeface="Times New Roman" pitchFamily="18" charset="0"/>
              </a:rPr>
              <a:t/>
            </a:r>
            <a:br>
              <a:rPr lang="en-IN" dirty="0" smtClean="0">
                <a:solidFill>
                  <a:srgbClr val="FF0000"/>
                </a:solidFill>
                <a:latin typeface="Times New Roman" pitchFamily="18" charset="0"/>
                <a:cs typeface="Times New Roman" pitchFamily="18" charset="0"/>
              </a:rPr>
            </a:br>
            <a:endParaRPr lang="en-IN" dirty="0">
              <a:solidFill>
                <a:srgbClr val="FF0000"/>
              </a:solidFill>
            </a:endParaRPr>
          </a:p>
        </p:txBody>
      </p:sp>
      <p:sp>
        <p:nvSpPr>
          <p:cNvPr id="3" name="Content Placeholder 2"/>
          <p:cNvSpPr>
            <a:spLocks noGrp="1"/>
          </p:cNvSpPr>
          <p:nvPr>
            <p:ph idx="1"/>
          </p:nvPr>
        </p:nvSpPr>
        <p:spPr>
          <a:xfrm>
            <a:off x="609600" y="3017521"/>
            <a:ext cx="5190309" cy="3108644"/>
          </a:xfrm>
        </p:spPr>
        <p:txBody>
          <a:bodyPr>
            <a:noAutofit/>
          </a:bodyPr>
          <a:lstStyle/>
          <a:p>
            <a:r>
              <a:rPr lang="en-IN" sz="2400" b="1" dirty="0" smtClean="0">
                <a:solidFill>
                  <a:srgbClr val="FFFF00"/>
                </a:solidFill>
                <a:latin typeface="Times New Roman" pitchFamily="18" charset="0"/>
                <a:cs typeface="Times New Roman" pitchFamily="18" charset="0"/>
              </a:rPr>
              <a:t>The   circles or the ground within the sector with or without implements. </a:t>
            </a:r>
          </a:p>
        </p:txBody>
      </p:sp>
      <p:sp>
        <p:nvSpPr>
          <p:cNvPr id="5" name="Slide Number Placeholder 4"/>
          <p:cNvSpPr>
            <a:spLocks noGrp="1"/>
          </p:cNvSpPr>
          <p:nvPr>
            <p:ph type="sldNum" sz="quarter" idx="12"/>
          </p:nvPr>
        </p:nvSpPr>
        <p:spPr/>
        <p:txBody>
          <a:bodyPr/>
          <a:lstStyle/>
          <a:p>
            <a:fld id="{B6F15528-21DE-4FAA-801E-634DDDAF4B2B}" type="slidenum">
              <a:rPr lang="en-US" smtClean="0"/>
              <a:pPr/>
              <a:t>19</a:t>
            </a:fld>
            <a:endParaRPr lang="en-US" dirty="0"/>
          </a:p>
        </p:txBody>
      </p:sp>
      <p:sp>
        <p:nvSpPr>
          <p:cNvPr id="6" name="Rectangle 5"/>
          <p:cNvSpPr/>
          <p:nvPr/>
        </p:nvSpPr>
        <p:spPr>
          <a:xfrm>
            <a:off x="812800" y="1524000"/>
            <a:ext cx="9855200" cy="646331"/>
          </a:xfrm>
          <a:prstGeom prst="rect">
            <a:avLst/>
          </a:prstGeom>
        </p:spPr>
        <p:txBody>
          <a:bodyPr wrap="square">
            <a:spAutoFit/>
          </a:bodyPr>
          <a:lstStyle/>
          <a:p>
            <a:r>
              <a:rPr lang="en-IN" b="1" dirty="0" smtClean="0">
                <a:latin typeface="Times New Roman" pitchFamily="18" charset="0"/>
                <a:cs typeface="Times New Roman" pitchFamily="18" charset="0"/>
              </a:rPr>
              <a:t>ONCE A COMPETITION HAS BEGUN, ATHLETES ARE NOT PERMITTED TO USE, (FOR PRACTICE PURPOSES, AS APPROPRIATE</a:t>
            </a:r>
            <a:r>
              <a:rPr lang="en-IN" dirty="0" smtClean="0">
                <a:latin typeface="Times New Roman" pitchFamily="18" charset="0"/>
                <a:cs typeface="Times New Roman" pitchFamily="18" charset="0"/>
              </a:rPr>
              <a:t>)</a:t>
            </a:r>
            <a:endParaRPr lang="en-US" dirty="0"/>
          </a:p>
        </p:txBody>
      </p:sp>
      <p:pic>
        <p:nvPicPr>
          <p:cNvPr id="7" name="Picture 4" descr="C:\Users\A\Desktop\AFI-GIF300-100-min.gif"/>
          <p:cNvPicPr>
            <a:picLocks noChangeAspect="1" noChangeArrowheads="1"/>
          </p:cNvPicPr>
          <p:nvPr/>
        </p:nvPicPr>
        <p:blipFill>
          <a:blip r:embed="rId2"/>
          <a:srcRect/>
          <a:stretch>
            <a:fillRect/>
          </a:stretch>
        </p:blipFill>
        <p:spPr bwMode="auto">
          <a:xfrm>
            <a:off x="0" y="0"/>
            <a:ext cx="1727200" cy="1066800"/>
          </a:xfrm>
          <a:prstGeom prst="rect">
            <a:avLst/>
          </a:prstGeom>
          <a:noFill/>
        </p:spPr>
      </p:pic>
      <p:pic>
        <p:nvPicPr>
          <p:cNvPr id="9" name="Picture 2"/>
          <p:cNvPicPr>
            <a:picLocks noChangeAspect="1" noChangeArrowheads="1"/>
          </p:cNvPicPr>
          <p:nvPr/>
        </p:nvPicPr>
        <p:blipFill>
          <a:blip r:embed="rId3"/>
          <a:srcRect/>
          <a:stretch>
            <a:fillRect/>
          </a:stretch>
        </p:blipFill>
        <p:spPr bwMode="auto">
          <a:xfrm>
            <a:off x="6455229" y="2364378"/>
            <a:ext cx="4948645" cy="3765776"/>
          </a:xfrm>
          <a:prstGeom prst="rect">
            <a:avLst/>
          </a:prstGeom>
          <a:noFill/>
          <a:ln w="9525">
            <a:noFill/>
            <a:miter lim="800000"/>
            <a:headEnd/>
            <a:tailEnd/>
          </a:ln>
          <a:effectLst/>
        </p:spPr>
      </p:pic>
      <p:pic>
        <p:nvPicPr>
          <p:cNvPr id="10" name="Picture 1" descr="C:\Users\Sampurna\Desktop\PIc ath\IMG_20200601_215514.jpg">
            <a:extLst>
              <a:ext uri="{FF2B5EF4-FFF2-40B4-BE49-F238E27FC236}">
                <a16:creationId xmlns="" xmlns:a16="http://schemas.microsoft.com/office/drawing/2014/main" id="{6D48601E-7A95-430C-B74C-02AA698BA4CC}"/>
              </a:ext>
            </a:extLst>
          </p:cNvPr>
          <p:cNvPicPr>
            <a:picLocks noChangeAspect="1" noChangeArrowheads="1"/>
          </p:cNvPicPr>
          <p:nvPr/>
        </p:nvPicPr>
        <p:blipFill>
          <a:blip r:embed="rId4"/>
          <a:srcRect/>
          <a:stretch>
            <a:fillRect/>
          </a:stretch>
        </p:blipFill>
        <p:spPr bwMode="auto">
          <a:xfrm>
            <a:off x="9748928" y="0"/>
            <a:ext cx="2138272" cy="1274458"/>
          </a:xfrm>
          <a:prstGeom prst="rect">
            <a:avLst/>
          </a:prstGeom>
          <a:noFill/>
          <a:scene3d>
            <a:camera prst="perspectiveBelow"/>
            <a:lightRig rig="threePt" dir="t"/>
          </a:scene3d>
          <a:sp3d>
            <a:bevelT w="165100" prst="coolSlant"/>
          </a:sp3d>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031966"/>
            <a:ext cx="8946541" cy="5512525"/>
          </a:xfrm>
        </p:spPr>
        <p:txBody>
          <a:bodyPr>
            <a:normAutofit/>
          </a:bodyPr>
          <a:lstStyle/>
          <a:p>
            <a:pPr>
              <a:buNone/>
            </a:pPr>
            <a:r>
              <a:rPr lang="en-US" sz="3200" dirty="0" smtClean="0">
                <a:solidFill>
                  <a:srgbClr val="FFC000"/>
                </a:solidFill>
              </a:rPr>
              <a:t>                 </a:t>
            </a:r>
            <a:r>
              <a:rPr lang="en-US" sz="3200" dirty="0" smtClean="0">
                <a:solidFill>
                  <a:srgbClr val="FFC000"/>
                </a:solidFill>
              </a:rPr>
              <a:t> </a:t>
            </a:r>
            <a:r>
              <a:rPr lang="en-US" sz="3200" b="1" dirty="0" smtClean="0">
                <a:solidFill>
                  <a:srgbClr val="FFC000"/>
                </a:solidFill>
              </a:rPr>
              <a:t>SYLLABUS </a:t>
            </a:r>
            <a:r>
              <a:rPr lang="en-US" sz="3200" b="1" dirty="0" smtClean="0">
                <a:solidFill>
                  <a:srgbClr val="FFC000"/>
                </a:solidFill>
              </a:rPr>
              <a:t>OF CIRCLE </a:t>
            </a:r>
            <a:r>
              <a:rPr lang="en-US" sz="3200" b="1" dirty="0" smtClean="0">
                <a:solidFill>
                  <a:srgbClr val="FFC000"/>
                </a:solidFill>
              </a:rPr>
              <a:t>THROWS</a:t>
            </a:r>
            <a:endParaRPr lang="en-US" sz="3200" b="1" dirty="0" smtClean="0">
              <a:solidFill>
                <a:srgbClr val="FFC000"/>
              </a:solidFill>
            </a:endParaRPr>
          </a:p>
          <a:p>
            <a:pPr>
              <a:buNone/>
            </a:pPr>
            <a:r>
              <a:rPr lang="en-US" b="1" dirty="0" smtClean="0"/>
              <a:t>1.Specifications of </a:t>
            </a:r>
            <a:r>
              <a:rPr lang="en-US" sz="2400" b="1" dirty="0" smtClean="0"/>
              <a:t>implements for different age groups in India</a:t>
            </a:r>
          </a:p>
          <a:p>
            <a:pPr>
              <a:buNone/>
            </a:pPr>
            <a:r>
              <a:rPr lang="en-US" sz="2400" b="1" dirty="0" smtClean="0"/>
              <a:t>2.Throwing circle and sector.</a:t>
            </a:r>
          </a:p>
          <a:p>
            <a:pPr>
              <a:buNone/>
            </a:pPr>
            <a:r>
              <a:rPr lang="en-US" sz="2400" b="1" dirty="0" smtClean="0"/>
              <a:t>3.Basic Rules.</a:t>
            </a:r>
          </a:p>
          <a:p>
            <a:pPr>
              <a:buNone/>
            </a:pPr>
            <a:r>
              <a:rPr lang="en-US" sz="2400" b="1" dirty="0" smtClean="0"/>
              <a:t>4.Failure</a:t>
            </a:r>
          </a:p>
          <a:p>
            <a:pPr>
              <a:buNone/>
            </a:pPr>
            <a:r>
              <a:rPr lang="en-US" sz="2400" b="1" dirty="0" smtClean="0"/>
              <a:t>5.Rules about assistance like use of  gloves and taping</a:t>
            </a:r>
            <a:r>
              <a:rPr lang="en-US" sz="2400" b="1" dirty="0" smtClean="0"/>
              <a:t>.</a:t>
            </a:r>
          </a:p>
          <a:p>
            <a:pPr>
              <a:buNone/>
            </a:pPr>
            <a:r>
              <a:rPr lang="en-US" sz="2400" b="1" dirty="0" smtClean="0"/>
              <a:t>6.Competing order ,Number of Trials and Ties.</a:t>
            </a:r>
          </a:p>
          <a:p>
            <a:pPr>
              <a:buNone/>
            </a:pPr>
            <a:r>
              <a:rPr lang="en-US" sz="2400" b="1" dirty="0" smtClean="0"/>
              <a:t>7.Time allowed for trials</a:t>
            </a:r>
          </a:p>
          <a:p>
            <a:pPr>
              <a:buNone/>
            </a:pPr>
            <a:r>
              <a:rPr lang="en-US" sz="2400" b="1" dirty="0" smtClean="0"/>
              <a:t>8.Measurement and recording.</a:t>
            </a:r>
            <a:endParaRPr lang="en-US" sz="2400" b="1" dirty="0" smtClean="0"/>
          </a:p>
          <a:p>
            <a:pPr>
              <a:buNone/>
            </a:pPr>
            <a:endParaRPr lang="en-US" dirty="0"/>
          </a:p>
        </p:txBody>
      </p:sp>
      <p:pic>
        <p:nvPicPr>
          <p:cNvPr id="5" name="Picture 4" descr="C:\Users\A\Desktop\AFI-GIF300-100-min.gif"/>
          <p:cNvPicPr>
            <a:picLocks noChangeAspect="1" noChangeArrowheads="1"/>
          </p:cNvPicPr>
          <p:nvPr/>
        </p:nvPicPr>
        <p:blipFill>
          <a:blip r:embed="rId2"/>
          <a:srcRect/>
          <a:stretch>
            <a:fillRect/>
          </a:stretch>
        </p:blipFill>
        <p:spPr bwMode="auto">
          <a:xfrm>
            <a:off x="161907" y="174089"/>
            <a:ext cx="2138271" cy="810949"/>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533400"/>
            <a:ext cx="8534400" cy="1295400"/>
          </a:xfrm>
        </p:spPr>
        <p:txBody>
          <a:bodyPr>
            <a:normAutofit/>
          </a:bodyPr>
          <a:lstStyle/>
          <a:p>
            <a:r>
              <a:rPr lang="en-IN" sz="2400" b="1" dirty="0">
                <a:latin typeface="Times New Roman" pitchFamily="18" charset="0"/>
                <a:cs typeface="Times New Roman" pitchFamily="18" charset="0"/>
              </a:rPr>
              <a:t>HAMMER THROW COMPETITION</a:t>
            </a:r>
            <a:r>
              <a:rPr lang="en-IN" b="1" dirty="0">
                <a:latin typeface="Times New Roman" pitchFamily="18" charset="0"/>
                <a:cs typeface="Times New Roman" pitchFamily="18" charset="0"/>
              </a:rPr>
              <a:t/>
            </a:r>
            <a:br>
              <a:rPr lang="en-IN" b="1" dirty="0">
                <a:latin typeface="Times New Roman" pitchFamily="18" charset="0"/>
                <a:cs typeface="Times New Roman" pitchFamily="18" charset="0"/>
              </a:rPr>
            </a:br>
            <a:endParaRPr lang="en-IN" dirty="0">
              <a:latin typeface="Times New Roman" pitchFamily="18" charset="0"/>
              <a:cs typeface="Times New Roman" pitchFamily="18" charset="0"/>
            </a:endParaRPr>
          </a:p>
        </p:txBody>
      </p:sp>
      <p:sp>
        <p:nvSpPr>
          <p:cNvPr id="3" name="Content Placeholder 2"/>
          <p:cNvSpPr>
            <a:spLocks noGrp="1"/>
          </p:cNvSpPr>
          <p:nvPr>
            <p:ph idx="1"/>
          </p:nvPr>
        </p:nvSpPr>
        <p:spPr>
          <a:xfrm>
            <a:off x="609600" y="1371600"/>
            <a:ext cx="5844209" cy="5105400"/>
          </a:xfrm>
        </p:spPr>
        <p:txBody>
          <a:bodyPr>
            <a:normAutofit/>
          </a:bodyPr>
          <a:lstStyle/>
          <a:p>
            <a:r>
              <a:rPr lang="en-IN" dirty="0">
                <a:latin typeface="Times New Roman" pitchFamily="18" charset="0"/>
                <a:cs typeface="Times New Roman" pitchFamily="18" charset="0"/>
              </a:rPr>
              <a:t> </a:t>
            </a:r>
            <a:r>
              <a:rPr lang="en-IN" sz="2400" dirty="0">
                <a:latin typeface="Times New Roman" pitchFamily="18" charset="0"/>
                <a:cs typeface="Times New Roman" pitchFamily="18" charset="0"/>
              </a:rPr>
              <a:t>An athlete, in their starting position prior to the preliminary swings or turns, is allowed to put the </a:t>
            </a:r>
            <a:r>
              <a:rPr lang="en-IN" sz="2400" dirty="0">
                <a:solidFill>
                  <a:srgbClr val="FFFF00"/>
                </a:solidFill>
                <a:latin typeface="Times New Roman" pitchFamily="18" charset="0"/>
                <a:cs typeface="Times New Roman" pitchFamily="18" charset="0"/>
              </a:rPr>
              <a:t>head of the hammer on the ground inside or outside the circle</a:t>
            </a:r>
          </a:p>
          <a:p>
            <a:r>
              <a:rPr lang="en-IN" sz="2400" dirty="0">
                <a:latin typeface="Times New Roman" pitchFamily="18" charset="0"/>
                <a:cs typeface="Times New Roman" pitchFamily="18" charset="0"/>
              </a:rPr>
              <a:t>It </a:t>
            </a:r>
            <a:r>
              <a:rPr lang="en-IN" sz="2400" dirty="0">
                <a:solidFill>
                  <a:srgbClr val="FFFF00"/>
                </a:solidFill>
                <a:latin typeface="Times New Roman" pitchFamily="18" charset="0"/>
                <a:cs typeface="Times New Roman" pitchFamily="18" charset="0"/>
              </a:rPr>
              <a:t>shall not be considered a failure </a:t>
            </a:r>
            <a:r>
              <a:rPr lang="en-IN" sz="2400" dirty="0">
                <a:latin typeface="Times New Roman" pitchFamily="18" charset="0"/>
                <a:cs typeface="Times New Roman" pitchFamily="18" charset="0"/>
              </a:rPr>
              <a:t>if </a:t>
            </a:r>
            <a:r>
              <a:rPr lang="en-IN" sz="2400" dirty="0">
                <a:solidFill>
                  <a:srgbClr val="FFFF00"/>
                </a:solidFill>
                <a:latin typeface="Times New Roman" pitchFamily="18" charset="0"/>
                <a:cs typeface="Times New Roman" pitchFamily="18" charset="0"/>
              </a:rPr>
              <a:t>the head </a:t>
            </a:r>
            <a:r>
              <a:rPr lang="en-IN" sz="2400" dirty="0">
                <a:latin typeface="Times New Roman" pitchFamily="18" charset="0"/>
                <a:cs typeface="Times New Roman" pitchFamily="18" charset="0"/>
              </a:rPr>
              <a:t>of the hammer </a:t>
            </a:r>
            <a:r>
              <a:rPr lang="en-IN" sz="2400" dirty="0">
                <a:solidFill>
                  <a:srgbClr val="FFFF00"/>
                </a:solidFill>
                <a:latin typeface="Times New Roman" pitchFamily="18" charset="0"/>
                <a:cs typeface="Times New Roman" pitchFamily="18" charset="0"/>
              </a:rPr>
              <a:t>touches the ground </a:t>
            </a:r>
            <a:r>
              <a:rPr lang="en-IN" sz="2400" dirty="0">
                <a:latin typeface="Times New Roman" pitchFamily="18" charset="0"/>
                <a:cs typeface="Times New Roman" pitchFamily="18" charset="0"/>
              </a:rPr>
              <a:t>inside or outside the circle, or the top of the rim.</a:t>
            </a:r>
          </a:p>
          <a:p>
            <a:r>
              <a:rPr lang="en-IN" sz="2400" dirty="0">
                <a:latin typeface="Times New Roman" pitchFamily="18" charset="0"/>
                <a:cs typeface="Times New Roman" pitchFamily="18" charset="0"/>
              </a:rPr>
              <a:t>If the hammer </a:t>
            </a:r>
            <a:r>
              <a:rPr lang="en-IN" sz="2400" dirty="0">
                <a:solidFill>
                  <a:srgbClr val="FFFF00"/>
                </a:solidFill>
                <a:latin typeface="Times New Roman" pitchFamily="18" charset="0"/>
                <a:cs typeface="Times New Roman" pitchFamily="18" charset="0"/>
              </a:rPr>
              <a:t>breaks during a throw or while in the air</a:t>
            </a:r>
            <a:r>
              <a:rPr lang="en-IN" sz="2400" dirty="0">
                <a:latin typeface="Times New Roman" pitchFamily="18" charset="0"/>
                <a:cs typeface="Times New Roman" pitchFamily="18" charset="0"/>
              </a:rPr>
              <a:t>, it shall not count as a failure.</a:t>
            </a:r>
          </a:p>
        </p:txBody>
      </p:sp>
      <p:pic>
        <p:nvPicPr>
          <p:cNvPr id="25602" name="Picture 2" descr="E:\PIc ath\images0120.jpg"/>
          <p:cNvPicPr>
            <a:picLocks noChangeAspect="1" noChangeArrowheads="1"/>
          </p:cNvPicPr>
          <p:nvPr/>
        </p:nvPicPr>
        <p:blipFill>
          <a:blip r:embed="rId2"/>
          <a:srcRect/>
          <a:stretch>
            <a:fillRect/>
          </a:stretch>
        </p:blipFill>
        <p:spPr bwMode="auto">
          <a:xfrm>
            <a:off x="6599584" y="1184414"/>
            <a:ext cx="4890052" cy="2512944"/>
          </a:xfrm>
          <a:prstGeom prst="snip1Rect">
            <a:avLst/>
          </a:prstGeom>
          <a:noFill/>
          <a:scene3d>
            <a:camera prst="orthographicFront"/>
            <a:lightRig rig="threePt" dir="t"/>
          </a:scene3d>
          <a:sp3d>
            <a:bevelT w="165100" prst="coolSlant"/>
          </a:sp3d>
        </p:spPr>
      </p:pic>
      <p:pic>
        <p:nvPicPr>
          <p:cNvPr id="4" name="Picture 3" descr="C:\Users\A\Desktop\AFI-GIF300-100-min.gif">
            <a:extLst>
              <a:ext uri="{FF2B5EF4-FFF2-40B4-BE49-F238E27FC236}">
                <a16:creationId xmlns="" xmlns:a16="http://schemas.microsoft.com/office/drawing/2014/main" id="{5D8FC31C-8A84-40E4-9CEE-1C349F4FA0CA}"/>
              </a:ext>
            </a:extLst>
          </p:cNvPr>
          <p:cNvPicPr>
            <a:picLocks noChangeAspect="1" noChangeArrowheads="1"/>
          </p:cNvPicPr>
          <p:nvPr/>
        </p:nvPicPr>
        <p:blipFill>
          <a:blip r:embed="rId3"/>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pic>
        <p:nvPicPr>
          <p:cNvPr id="8" name="Picture 1" descr="C:\Users\Sampurna\Desktop\PIc ath\IMG_20200601_215514.jpg">
            <a:extLst>
              <a:ext uri="{FF2B5EF4-FFF2-40B4-BE49-F238E27FC236}">
                <a16:creationId xmlns="" xmlns:a16="http://schemas.microsoft.com/office/drawing/2014/main" id="{07DB84F5-2151-41C7-BC11-E5AD3317643B}"/>
              </a:ext>
            </a:extLst>
          </p:cNvPr>
          <p:cNvPicPr>
            <a:picLocks noChangeAspect="1" noChangeArrowheads="1"/>
          </p:cNvPicPr>
          <p:nvPr/>
        </p:nvPicPr>
        <p:blipFill>
          <a:blip r:embed="rId4"/>
          <a:srcRect/>
          <a:stretch>
            <a:fillRect/>
          </a:stretch>
        </p:blipFill>
        <p:spPr bwMode="auto">
          <a:xfrm>
            <a:off x="9748928" y="215314"/>
            <a:ext cx="2138272" cy="928516"/>
          </a:xfrm>
          <a:prstGeom prst="rect">
            <a:avLst/>
          </a:prstGeom>
          <a:noFill/>
          <a:scene3d>
            <a:camera prst="perspectiveBelow"/>
            <a:lightRig rig="threePt" dir="t"/>
          </a:scene3d>
          <a:sp3d>
            <a:bevelT w="165100" prst="coolSlant"/>
          </a:sp3d>
        </p:spPr>
      </p:pic>
      <p:pic>
        <p:nvPicPr>
          <p:cNvPr id="11" name="Picture 3" descr="C:\Users\A\Desktop\image throw\hamer.jpg">
            <a:extLst>
              <a:ext uri="{FF2B5EF4-FFF2-40B4-BE49-F238E27FC236}">
                <a16:creationId xmlns="" xmlns:a16="http://schemas.microsoft.com/office/drawing/2014/main" id="{13D3EF40-F7F0-411A-A282-1D2D64DA5181}"/>
              </a:ext>
            </a:extLst>
          </p:cNvPr>
          <p:cNvPicPr>
            <a:picLocks noChangeAspect="1" noChangeArrowheads="1"/>
          </p:cNvPicPr>
          <p:nvPr/>
        </p:nvPicPr>
        <p:blipFill>
          <a:blip r:embed="rId5"/>
          <a:srcRect/>
          <a:stretch>
            <a:fillRect/>
          </a:stretch>
        </p:blipFill>
        <p:spPr bwMode="auto">
          <a:xfrm>
            <a:off x="6599585" y="3903280"/>
            <a:ext cx="4890052" cy="2739406"/>
          </a:xfrm>
          <a:prstGeom prst="snip1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120849442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2313" y="452718"/>
            <a:ext cx="5009322" cy="971133"/>
          </a:xfrm>
        </p:spPr>
        <p:txBody>
          <a:bodyPr/>
          <a:lstStyle/>
          <a:p>
            <a:r>
              <a:rPr lang="en-IN" dirty="0">
                <a:solidFill>
                  <a:srgbClr val="FFFF00"/>
                </a:solidFill>
                <a:latin typeface="Times New Roman" pitchFamily="18" charset="0"/>
                <a:cs typeface="Times New Roman" pitchFamily="18" charset="0"/>
              </a:rPr>
              <a:t>HAMMER CAGE</a:t>
            </a:r>
            <a:endParaRPr lang="en-IN" dirty="0">
              <a:solidFill>
                <a:srgbClr val="FFFF00"/>
              </a:solidFill>
            </a:endParaRPr>
          </a:p>
        </p:txBody>
      </p:sp>
      <p:pic>
        <p:nvPicPr>
          <p:cNvPr id="2050" name="Picture 2"/>
          <p:cNvPicPr>
            <a:picLocks noGrp="1" noChangeAspect="1" noChangeArrowheads="1"/>
          </p:cNvPicPr>
          <p:nvPr>
            <p:ph idx="1"/>
          </p:nvPr>
        </p:nvPicPr>
        <p:blipFill>
          <a:blip r:embed="rId2"/>
          <a:stretch>
            <a:fillRect/>
          </a:stretch>
        </p:blipFill>
        <p:spPr bwMode="auto">
          <a:xfrm>
            <a:off x="4810539" y="1670121"/>
            <a:ext cx="6530519" cy="4389437"/>
          </a:xfrm>
          <a:prstGeom prst="roundRect">
            <a:avLst/>
          </a:prstGeom>
          <a:noFill/>
          <a:ln w="57150">
            <a:solidFill>
              <a:schemeClr val="tx1"/>
            </a:solidFill>
            <a:miter lim="800000"/>
            <a:headEnd/>
            <a:tailEnd/>
          </a:ln>
          <a:effectLst/>
          <a:scene3d>
            <a:camera prst="orthographicFront"/>
            <a:lightRig rig="threePt" dir="t"/>
          </a:scene3d>
          <a:sp3d>
            <a:bevelT prst="angle"/>
          </a:sp3d>
        </p:spPr>
      </p:pic>
      <p:pic>
        <p:nvPicPr>
          <p:cNvPr id="3" name="Picture 2" descr="C:\Users\A\Desktop\AFI-GIF300-100-min.gif">
            <a:extLst>
              <a:ext uri="{FF2B5EF4-FFF2-40B4-BE49-F238E27FC236}">
                <a16:creationId xmlns="" xmlns:a16="http://schemas.microsoft.com/office/drawing/2014/main" id="{F1FC70CE-D6DE-46A3-BB01-586159C7FCB9}"/>
              </a:ext>
            </a:extLst>
          </p:cNvPr>
          <p:cNvPicPr>
            <a:picLocks noChangeAspect="1" noChangeArrowheads="1"/>
          </p:cNvPicPr>
          <p:nvPr/>
        </p:nvPicPr>
        <p:blipFill>
          <a:blip r:embed="rId3"/>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pic>
        <p:nvPicPr>
          <p:cNvPr id="4" name="Picture 1" descr="C:\Users\Sampurna\Desktop\PIc ath\IMG_20200601_215514.jpg">
            <a:extLst>
              <a:ext uri="{FF2B5EF4-FFF2-40B4-BE49-F238E27FC236}">
                <a16:creationId xmlns="" xmlns:a16="http://schemas.microsoft.com/office/drawing/2014/main" id="{6D48601E-7A95-430C-B74C-02AA698BA4CC}"/>
              </a:ext>
            </a:extLst>
          </p:cNvPr>
          <p:cNvPicPr>
            <a:picLocks noChangeAspect="1" noChangeArrowheads="1"/>
          </p:cNvPicPr>
          <p:nvPr/>
        </p:nvPicPr>
        <p:blipFill>
          <a:blip r:embed="rId4"/>
          <a:srcRect/>
          <a:stretch>
            <a:fillRect/>
          </a:stretch>
        </p:blipFill>
        <p:spPr bwMode="auto">
          <a:xfrm>
            <a:off x="9748928" y="0"/>
            <a:ext cx="2138272" cy="1274458"/>
          </a:xfrm>
          <a:prstGeom prst="rect">
            <a:avLst/>
          </a:prstGeom>
          <a:noFill/>
          <a:scene3d>
            <a:camera prst="perspectiveBelow"/>
            <a:lightRig rig="threePt" dir="t"/>
          </a:scene3d>
          <a:sp3d>
            <a:bevelT w="165100" prst="coolSlant"/>
          </a:sp3d>
        </p:spPr>
      </p:pic>
      <p:sp>
        <p:nvSpPr>
          <p:cNvPr id="9" name="TextBox 8">
            <a:extLst>
              <a:ext uri="{FF2B5EF4-FFF2-40B4-BE49-F238E27FC236}">
                <a16:creationId xmlns="" xmlns:a16="http://schemas.microsoft.com/office/drawing/2014/main" id="{A12709AA-B565-4237-BBD4-996F9D289823}"/>
              </a:ext>
            </a:extLst>
          </p:cNvPr>
          <p:cNvSpPr txBox="1"/>
          <p:nvPr/>
        </p:nvSpPr>
        <p:spPr>
          <a:xfrm>
            <a:off x="609599" y="2186609"/>
            <a:ext cx="3578087" cy="1938992"/>
          </a:xfrm>
          <a:prstGeom prst="rect">
            <a:avLst/>
          </a:prstGeom>
          <a:noFill/>
        </p:spPr>
        <p:txBody>
          <a:bodyPr wrap="square" rtlCol="0">
            <a:spAutoFit/>
          </a:bodyPr>
          <a:lstStyle/>
          <a:p>
            <a:r>
              <a:rPr lang="en-IN" sz="2400" dirty="0">
                <a:solidFill>
                  <a:srgbClr val="FFFF00"/>
                </a:solidFill>
                <a:latin typeface="Times New Roman" panose="02020603050405020304" pitchFamily="18" charset="0"/>
                <a:cs typeface="Times New Roman" panose="02020603050405020304" pitchFamily="18" charset="0"/>
              </a:rPr>
              <a:t>All Hammer Throws shall be made from an enclosure or cage to ensure the Safety of spectators, officials and athletes .</a:t>
            </a:r>
          </a:p>
        </p:txBody>
      </p:sp>
    </p:spTree>
    <p:extLst>
      <p:ext uri="{BB962C8B-B14F-4D97-AF65-F5344CB8AC3E}">
        <p14:creationId xmlns="" xmlns:p14="http://schemas.microsoft.com/office/powerpoint/2010/main" val="239684593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234" y="1066800"/>
            <a:ext cx="10151165" cy="1371600"/>
          </a:xfrm>
        </p:spPr>
        <p:txBody>
          <a:bodyPr>
            <a:normAutofit/>
          </a:bodyPr>
          <a:lstStyle/>
          <a:p>
            <a:r>
              <a:rPr lang="en-IN" b="1" dirty="0">
                <a:solidFill>
                  <a:srgbClr val="FFFF00"/>
                </a:solidFill>
                <a:latin typeface="Times New Roman" pitchFamily="18" charset="0"/>
                <a:cs typeface="Times New Roman" pitchFamily="18" charset="0"/>
              </a:rPr>
              <a:t>Completion of Trials and indication</a:t>
            </a:r>
            <a:r>
              <a:rPr lang="en-IN" b="1" dirty="0">
                <a:latin typeface="Times New Roman" pitchFamily="18" charset="0"/>
                <a:cs typeface="Times New Roman" pitchFamily="18" charset="0"/>
              </a:rPr>
              <a:t/>
            </a:r>
            <a:br>
              <a:rPr lang="en-IN" b="1" dirty="0">
                <a:latin typeface="Times New Roman" pitchFamily="18" charset="0"/>
                <a:cs typeface="Times New Roman" pitchFamily="18" charset="0"/>
              </a:rPr>
            </a:br>
            <a:endParaRPr lang="en-IN" dirty="0">
              <a:latin typeface="Times New Roman" pitchFamily="18" charset="0"/>
              <a:cs typeface="Times New Roman" pitchFamily="18" charset="0"/>
            </a:endParaRPr>
          </a:p>
        </p:txBody>
      </p:sp>
      <p:sp>
        <p:nvSpPr>
          <p:cNvPr id="3" name="Content Placeholder 2"/>
          <p:cNvSpPr>
            <a:spLocks noGrp="1"/>
          </p:cNvSpPr>
          <p:nvPr>
            <p:ph idx="1"/>
          </p:nvPr>
        </p:nvSpPr>
        <p:spPr>
          <a:xfrm>
            <a:off x="609600" y="2438400"/>
            <a:ext cx="4093029" cy="3886200"/>
          </a:xfrm>
        </p:spPr>
        <p:txBody>
          <a:bodyPr>
            <a:normAutofit/>
          </a:bodyPr>
          <a:lstStyle/>
          <a:p>
            <a:pPr algn="just"/>
            <a:r>
              <a:rPr lang="en-IN" dirty="0">
                <a:latin typeface="Times New Roman" pitchFamily="18" charset="0"/>
                <a:cs typeface="Times New Roman" pitchFamily="18" charset="0"/>
              </a:rPr>
              <a:t>The completion of a valid trial shall be determined as follows</a:t>
            </a:r>
          </a:p>
          <a:p>
            <a:pPr algn="just"/>
            <a:r>
              <a:rPr lang="en-IN" dirty="0">
                <a:latin typeface="Times New Roman" pitchFamily="18" charset="0"/>
                <a:cs typeface="Times New Roman" pitchFamily="18" charset="0"/>
              </a:rPr>
              <a:t> Once the athlete leaves the circle  in accordance with Rule 32.17 of the Technical Rules.</a:t>
            </a:r>
          </a:p>
          <a:p>
            <a:pPr algn="just"/>
            <a:r>
              <a:rPr lang="en-IN" dirty="0">
                <a:latin typeface="Times New Roman" pitchFamily="18" charset="0"/>
                <a:cs typeface="Times New Roman" pitchFamily="18" charset="0"/>
              </a:rPr>
              <a:t>The Judge shall raise white flag to indicate a valid trial and raise red flag to indicate failure.</a:t>
            </a:r>
          </a:p>
          <a:p>
            <a:pPr algn="just"/>
            <a:r>
              <a:rPr lang="en-IN" dirty="0">
                <a:latin typeface="Times New Roman" pitchFamily="18" charset="0"/>
                <a:cs typeface="Times New Roman" pitchFamily="18" charset="0"/>
              </a:rPr>
              <a:t>The Judge may reconsider  a decision if they believe the incorrect flag. </a:t>
            </a:r>
          </a:p>
          <a:p>
            <a:pPr algn="just">
              <a:buNone/>
            </a:pPr>
            <a:endParaRPr lang="en-IN"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dirty="0"/>
          </a:p>
        </p:txBody>
      </p:sp>
      <p:pic>
        <p:nvPicPr>
          <p:cNvPr id="37890" name="Picture 2" descr="E:\PIc ath\IMG-20200229-WA0058.jpg"/>
          <p:cNvPicPr>
            <a:picLocks noChangeAspect="1" noChangeArrowheads="1"/>
          </p:cNvPicPr>
          <p:nvPr/>
        </p:nvPicPr>
        <p:blipFill>
          <a:blip r:embed="rId2"/>
          <a:srcRect/>
          <a:stretch>
            <a:fillRect/>
          </a:stretch>
        </p:blipFill>
        <p:spPr bwMode="auto">
          <a:xfrm>
            <a:off x="4990011" y="2269761"/>
            <a:ext cx="2975258" cy="4049205"/>
          </a:xfrm>
          <a:prstGeom prst="snip1Rect">
            <a:avLst/>
          </a:prstGeom>
          <a:noFill/>
          <a:scene3d>
            <a:camera prst="orthographicFront"/>
            <a:lightRig rig="threePt" dir="t"/>
          </a:scene3d>
          <a:sp3d>
            <a:bevelT w="165100" prst="coolSlant"/>
          </a:sp3d>
        </p:spPr>
      </p:pic>
      <p:grpSp>
        <p:nvGrpSpPr>
          <p:cNvPr id="9" name="Group 8">
            <a:extLst>
              <a:ext uri="{FF2B5EF4-FFF2-40B4-BE49-F238E27FC236}">
                <a16:creationId xmlns="" xmlns:a16="http://schemas.microsoft.com/office/drawing/2014/main" id="{F96A25E9-28FC-4C14-8F66-2D55D95FD730}"/>
              </a:ext>
            </a:extLst>
          </p:cNvPr>
          <p:cNvGrpSpPr/>
          <p:nvPr/>
        </p:nvGrpSpPr>
        <p:grpSpPr>
          <a:xfrm>
            <a:off x="8316685" y="2087636"/>
            <a:ext cx="3596640" cy="4247850"/>
            <a:chOff x="8316685" y="2087636"/>
            <a:chExt cx="3596640" cy="4247850"/>
          </a:xfrm>
        </p:grpSpPr>
        <p:pic>
          <p:nvPicPr>
            <p:cNvPr id="7" name="Picture 2" descr="C:\Users\A\Desktop\image throw\images9CCYMVZG.jpg"/>
            <p:cNvPicPr>
              <a:picLocks noChangeAspect="1" noChangeArrowheads="1"/>
            </p:cNvPicPr>
            <p:nvPr/>
          </p:nvPicPr>
          <p:blipFill>
            <a:blip r:embed="rId3"/>
            <a:stretch>
              <a:fillRect/>
            </a:stretch>
          </p:blipFill>
          <p:spPr bwMode="auto">
            <a:xfrm>
              <a:off x="8316685" y="2087636"/>
              <a:ext cx="3553097" cy="2092234"/>
            </a:xfrm>
            <a:prstGeom prst="snip1Rect">
              <a:avLst/>
            </a:prstGeom>
            <a:noFill/>
            <a:scene3d>
              <a:camera prst="orthographicFront"/>
              <a:lightRig rig="threePt" dir="t"/>
            </a:scene3d>
            <a:sp3d>
              <a:bevelT w="165100" prst="coolSlant"/>
            </a:sp3d>
          </p:spPr>
        </p:pic>
        <p:pic>
          <p:nvPicPr>
            <p:cNvPr id="37891" name="Picture 3" descr="E:\PIc ath\index58.jpg"/>
            <p:cNvPicPr>
              <a:picLocks noChangeAspect="1" noChangeArrowheads="1"/>
            </p:cNvPicPr>
            <p:nvPr/>
          </p:nvPicPr>
          <p:blipFill>
            <a:blip r:embed="rId4"/>
            <a:srcRect/>
            <a:stretch>
              <a:fillRect/>
            </a:stretch>
          </p:blipFill>
          <p:spPr bwMode="auto">
            <a:xfrm>
              <a:off x="8330700" y="3814665"/>
              <a:ext cx="3582625" cy="2520821"/>
            </a:xfrm>
            <a:prstGeom prst="rect">
              <a:avLst/>
            </a:prstGeom>
            <a:noFill/>
            <a:scene3d>
              <a:camera prst="orthographicFront"/>
              <a:lightRig rig="threePt" dir="t"/>
            </a:scene3d>
            <a:sp3d>
              <a:bevelT w="165100" prst="coolSlant"/>
            </a:sp3d>
          </p:spPr>
        </p:pic>
      </p:grpSp>
      <p:pic>
        <p:nvPicPr>
          <p:cNvPr id="4" name="Picture 3" descr="C:\Users\A\Desktop\AFI-GIF300-100-min.gif">
            <a:extLst>
              <a:ext uri="{FF2B5EF4-FFF2-40B4-BE49-F238E27FC236}">
                <a16:creationId xmlns="" xmlns:a16="http://schemas.microsoft.com/office/drawing/2014/main" id="{FC468D98-2805-4681-B5B2-4893C947C2F9}"/>
              </a:ext>
            </a:extLst>
          </p:cNvPr>
          <p:cNvPicPr>
            <a:picLocks noChangeAspect="1" noChangeArrowheads="1"/>
          </p:cNvPicPr>
          <p:nvPr/>
        </p:nvPicPr>
        <p:blipFill>
          <a:blip r:embed="rId5"/>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pic>
        <p:nvPicPr>
          <p:cNvPr id="8" name="Picture 1" descr="C:\Users\Sampurna\Desktop\PIc ath\IMG_20200601_215514.jpg">
            <a:extLst>
              <a:ext uri="{FF2B5EF4-FFF2-40B4-BE49-F238E27FC236}">
                <a16:creationId xmlns="" xmlns:a16="http://schemas.microsoft.com/office/drawing/2014/main" id="{9F01BA9D-CBE1-4CF2-85B1-B60FF80D101E}"/>
              </a:ext>
            </a:extLst>
          </p:cNvPr>
          <p:cNvPicPr>
            <a:picLocks noChangeAspect="1" noChangeArrowheads="1"/>
          </p:cNvPicPr>
          <p:nvPr/>
        </p:nvPicPr>
        <p:blipFill>
          <a:blip r:embed="rId6"/>
          <a:srcRect/>
          <a:stretch>
            <a:fillRect/>
          </a:stretch>
        </p:blipFill>
        <p:spPr bwMode="auto">
          <a:xfrm>
            <a:off x="9748928" y="215314"/>
            <a:ext cx="2138272" cy="928516"/>
          </a:xfrm>
          <a:prstGeom prst="rect">
            <a:avLst/>
          </a:prstGeom>
          <a:noFill/>
          <a:scene3d>
            <a:camera prst="perspectiveBelow"/>
            <a:lightRig rig="threePt" dir="t"/>
          </a:scene3d>
          <a:sp3d>
            <a:bevelT w="165100" prst="coolSlant"/>
          </a:sp3d>
        </p:spPr>
      </p:pic>
    </p:spTree>
    <p:extLst>
      <p:ext uri="{BB962C8B-B14F-4D97-AF65-F5344CB8AC3E}">
        <p14:creationId xmlns="" xmlns:p14="http://schemas.microsoft.com/office/powerpoint/2010/main" val="210140255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235" y="1143830"/>
            <a:ext cx="8026275" cy="709418"/>
          </a:xfrm>
        </p:spPr>
        <p:txBody>
          <a:bodyPr/>
          <a:lstStyle/>
          <a:p>
            <a:r>
              <a:rPr lang="en-IN" b="1" dirty="0">
                <a:solidFill>
                  <a:srgbClr val="FFFF00"/>
                </a:solidFill>
                <a:latin typeface="Times New Roman" pitchFamily="18" charset="0"/>
                <a:cs typeface="Times New Roman" pitchFamily="18" charset="0"/>
              </a:rPr>
              <a:t>Absence during Competition</a:t>
            </a:r>
            <a:endParaRPr lang="en-IN"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a:xfrm>
            <a:off x="1103312" y="1990507"/>
            <a:ext cx="8946541" cy="1771596"/>
          </a:xfrm>
        </p:spPr>
        <p:txBody>
          <a:bodyPr>
            <a:normAutofit fontScale="92500" lnSpcReduction="20000"/>
          </a:bodyPr>
          <a:lstStyle/>
          <a:p>
            <a:pPr algn="just"/>
            <a:r>
              <a:rPr lang="en-IN" sz="2800" dirty="0">
                <a:latin typeface="Times New Roman" pitchFamily="18" charset="0"/>
                <a:cs typeface="Times New Roman" pitchFamily="18" charset="0"/>
              </a:rPr>
              <a:t>An athlete may </a:t>
            </a:r>
            <a:r>
              <a:rPr lang="en-IN" sz="2800" dirty="0">
                <a:solidFill>
                  <a:srgbClr val="FF0000"/>
                </a:solidFill>
                <a:latin typeface="Times New Roman" pitchFamily="18" charset="0"/>
                <a:cs typeface="Times New Roman" pitchFamily="18" charset="0"/>
              </a:rPr>
              <a:t>not leave </a:t>
            </a:r>
            <a:r>
              <a:rPr lang="en-IN" sz="2800" dirty="0">
                <a:latin typeface="Times New Roman" pitchFamily="18" charset="0"/>
                <a:cs typeface="Times New Roman" pitchFamily="18" charset="0"/>
              </a:rPr>
              <a:t>the immediate </a:t>
            </a:r>
            <a:r>
              <a:rPr lang="en-IN" sz="2800" dirty="0">
                <a:solidFill>
                  <a:srgbClr val="FF0000"/>
                </a:solidFill>
                <a:latin typeface="Times New Roman" pitchFamily="18" charset="0"/>
                <a:cs typeface="Times New Roman" pitchFamily="18" charset="0"/>
              </a:rPr>
              <a:t>area of the event</a:t>
            </a:r>
            <a:r>
              <a:rPr lang="en-IN" sz="2800" dirty="0">
                <a:latin typeface="Times New Roman" pitchFamily="18" charset="0"/>
                <a:cs typeface="Times New Roman" pitchFamily="18" charset="0"/>
              </a:rPr>
              <a:t> during the progress of the competition, unless they have the permission of, and is accompanied by, an official. If possible, </a:t>
            </a:r>
            <a:r>
              <a:rPr lang="en-IN" sz="2800" dirty="0">
                <a:solidFill>
                  <a:srgbClr val="FF0000"/>
                </a:solidFill>
                <a:latin typeface="Times New Roman" pitchFamily="18" charset="0"/>
                <a:cs typeface="Times New Roman" pitchFamily="18" charset="0"/>
              </a:rPr>
              <a:t>a warning </a:t>
            </a:r>
            <a:r>
              <a:rPr lang="en-IN" sz="2800" dirty="0">
                <a:latin typeface="Times New Roman" pitchFamily="18" charset="0"/>
                <a:cs typeface="Times New Roman" pitchFamily="18" charset="0"/>
              </a:rPr>
              <a:t>should be given first, but for subsequent instances or in serious cases the athlete shall </a:t>
            </a:r>
            <a:r>
              <a:rPr lang="en-IN" sz="2800" dirty="0">
                <a:solidFill>
                  <a:srgbClr val="FF0000"/>
                </a:solidFill>
                <a:latin typeface="Times New Roman" pitchFamily="18" charset="0"/>
                <a:cs typeface="Times New Roman" pitchFamily="18" charset="0"/>
              </a:rPr>
              <a:t>be disqualified</a:t>
            </a:r>
          </a:p>
          <a:p>
            <a:pPr algn="just"/>
            <a:endParaRPr lang="en-IN" dirty="0">
              <a:solidFill>
                <a:srgbClr val="FF0000"/>
              </a:solidFill>
              <a:latin typeface="Times New Roman" pitchFamily="18" charset="0"/>
              <a:cs typeface="Times New Roman" pitchFamily="18" charset="0"/>
            </a:endParaRPr>
          </a:p>
          <a:p>
            <a:pPr algn="just">
              <a:buNone/>
            </a:pPr>
            <a:endParaRPr lang="en-IN" dirty="0">
              <a:solidFill>
                <a:srgbClr val="FF0000"/>
              </a:solidFill>
              <a:latin typeface="Times New Roman" pitchFamily="18" charset="0"/>
              <a:cs typeface="Times New Roman" pitchFamily="18" charset="0"/>
            </a:endParaRPr>
          </a:p>
        </p:txBody>
      </p:sp>
      <p:sp>
        <p:nvSpPr>
          <p:cNvPr id="7" name="Rectangle 6"/>
          <p:cNvSpPr/>
          <p:nvPr/>
        </p:nvSpPr>
        <p:spPr>
          <a:xfrm>
            <a:off x="1103312" y="4147930"/>
            <a:ext cx="6039385" cy="2308324"/>
          </a:xfrm>
          <a:prstGeom prst="rect">
            <a:avLst/>
          </a:prstGeom>
        </p:spPr>
        <p:txBody>
          <a:bodyPr wrap="square">
            <a:spAutoFit/>
          </a:bodyPr>
          <a:lstStyle/>
          <a:p>
            <a:r>
              <a:rPr lang="en-IN" sz="3600" b="1" dirty="0">
                <a:solidFill>
                  <a:srgbClr val="FFFF00"/>
                </a:solidFill>
                <a:latin typeface="Times New Roman" pitchFamily="18" charset="0"/>
                <a:cs typeface="Times New Roman" pitchFamily="18" charset="0"/>
              </a:rPr>
              <a:t>Replacement Trials</a:t>
            </a:r>
          </a:p>
          <a:p>
            <a:endParaRPr lang="en-IN" sz="3600" b="1" dirty="0">
              <a:latin typeface="Times New Roman" pitchFamily="18" charset="0"/>
              <a:cs typeface="Times New Roman" pitchFamily="18" charset="0"/>
            </a:endParaRPr>
          </a:p>
          <a:p>
            <a:endParaRPr lang="en-IN" sz="3600" b="1" dirty="0">
              <a:latin typeface="Times New Roman" pitchFamily="18" charset="0"/>
              <a:cs typeface="Times New Roman" pitchFamily="18" charset="0"/>
            </a:endParaRPr>
          </a:p>
          <a:p>
            <a:endParaRPr lang="en-US" sz="3600" dirty="0"/>
          </a:p>
        </p:txBody>
      </p:sp>
      <p:sp>
        <p:nvSpPr>
          <p:cNvPr id="9" name="Rectangle 8"/>
          <p:cNvSpPr/>
          <p:nvPr/>
        </p:nvSpPr>
        <p:spPr>
          <a:xfrm>
            <a:off x="1058091" y="4833257"/>
            <a:ext cx="9366069" cy="1938992"/>
          </a:xfrm>
          <a:prstGeom prst="rect">
            <a:avLst/>
          </a:prstGeom>
        </p:spPr>
        <p:txBody>
          <a:bodyPr wrap="square">
            <a:spAutoFit/>
          </a:bodyPr>
          <a:lstStyle/>
          <a:p>
            <a:pPr algn="just">
              <a:buFont typeface="Wingdings" pitchFamily="2" charset="2"/>
              <a:buChar char="Ø"/>
            </a:pPr>
            <a:r>
              <a:rPr lang="en-IN" sz="2400" dirty="0">
                <a:latin typeface="Times New Roman" pitchFamily="18" charset="0"/>
                <a:cs typeface="Times New Roman" pitchFamily="18" charset="0"/>
              </a:rPr>
              <a:t>If, for any reason </a:t>
            </a:r>
            <a:r>
              <a:rPr lang="en-IN" sz="2400" dirty="0">
                <a:solidFill>
                  <a:srgbClr val="FF0000"/>
                </a:solidFill>
                <a:latin typeface="Times New Roman" pitchFamily="18" charset="0"/>
                <a:cs typeface="Times New Roman" pitchFamily="18" charset="0"/>
              </a:rPr>
              <a:t>beyond their control, an athlete is hampered in a trial </a:t>
            </a:r>
            <a:r>
              <a:rPr lang="en-IN" sz="2400" dirty="0">
                <a:latin typeface="Times New Roman" pitchFamily="18" charset="0"/>
                <a:cs typeface="Times New Roman" pitchFamily="18" charset="0"/>
              </a:rPr>
              <a:t>and is unable to take it, or the trial cannot be correctly recorded, the Referee shall have the authority to award them a replacement trial or to re-set the time either partially or in full.</a:t>
            </a:r>
          </a:p>
          <a:p>
            <a:pPr algn="just"/>
            <a:r>
              <a:rPr lang="en-IN" sz="2400" dirty="0">
                <a:latin typeface="Times New Roman" pitchFamily="18" charset="0"/>
                <a:cs typeface="Times New Roman" pitchFamily="18" charset="0"/>
              </a:rPr>
              <a:t>No change in </a:t>
            </a:r>
            <a:r>
              <a:rPr lang="en-IN" sz="2400" dirty="0">
                <a:solidFill>
                  <a:srgbClr val="FF0000"/>
                </a:solidFill>
                <a:latin typeface="Times New Roman" pitchFamily="18" charset="0"/>
                <a:cs typeface="Times New Roman" pitchFamily="18" charset="0"/>
              </a:rPr>
              <a:t>the order shall be permitted.</a:t>
            </a:r>
          </a:p>
        </p:txBody>
      </p:sp>
      <p:pic>
        <p:nvPicPr>
          <p:cNvPr id="4" name="Picture 3" descr="C:\Users\A\Desktop\AFI-GIF300-100-min.gif">
            <a:extLst>
              <a:ext uri="{FF2B5EF4-FFF2-40B4-BE49-F238E27FC236}">
                <a16:creationId xmlns="" xmlns:a16="http://schemas.microsoft.com/office/drawing/2014/main" id="{EFF392ED-B671-4586-9670-6CC8EFD58B79}"/>
              </a:ext>
            </a:extLst>
          </p:cNvPr>
          <p:cNvPicPr>
            <a:picLocks noChangeAspect="1" noChangeArrowheads="1"/>
          </p:cNvPicPr>
          <p:nvPr/>
        </p:nvPicPr>
        <p:blipFill>
          <a:blip r:embed="rId2"/>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pic>
        <p:nvPicPr>
          <p:cNvPr id="5" name="Picture 1" descr="C:\Users\Sampurna\Desktop\PIc ath\IMG_20200601_215514.jpg">
            <a:extLst>
              <a:ext uri="{FF2B5EF4-FFF2-40B4-BE49-F238E27FC236}">
                <a16:creationId xmlns="" xmlns:a16="http://schemas.microsoft.com/office/drawing/2014/main" id="{F274F519-E627-4632-921B-A515D978E8B1}"/>
              </a:ext>
            </a:extLst>
          </p:cNvPr>
          <p:cNvPicPr>
            <a:picLocks noChangeAspect="1" noChangeArrowheads="1"/>
          </p:cNvPicPr>
          <p:nvPr/>
        </p:nvPicPr>
        <p:blipFill>
          <a:blip r:embed="rId3"/>
          <a:srcRect/>
          <a:stretch>
            <a:fillRect/>
          </a:stretch>
        </p:blipFill>
        <p:spPr bwMode="auto">
          <a:xfrm>
            <a:off x="9748928" y="215314"/>
            <a:ext cx="2138272" cy="928516"/>
          </a:xfrm>
          <a:prstGeom prst="rect">
            <a:avLst/>
          </a:prstGeom>
          <a:noFill/>
          <a:scene3d>
            <a:camera prst="perspectiveBelow"/>
            <a:lightRig rig="threePt" dir="t"/>
          </a:scene3d>
          <a:sp3d>
            <a:bevelT w="165100" prst="coolSlant"/>
          </a:sp3d>
        </p:spPr>
      </p:pic>
    </p:spTree>
    <p:extLst>
      <p:ext uri="{BB962C8B-B14F-4D97-AF65-F5344CB8AC3E}">
        <p14:creationId xmlns="" xmlns:p14="http://schemas.microsoft.com/office/powerpoint/2010/main" val="392884415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3070" y="452718"/>
            <a:ext cx="7305857" cy="840505"/>
          </a:xfrm>
        </p:spPr>
        <p:txBody>
          <a:bodyPr>
            <a:normAutofit fontScale="90000"/>
          </a:bodyPr>
          <a:lstStyle/>
          <a:p>
            <a:pPr algn="ctr"/>
            <a:r>
              <a:rPr lang="en-IN" sz="4800" b="1" dirty="0">
                <a:solidFill>
                  <a:srgbClr val="FFFF00"/>
                </a:solidFill>
                <a:latin typeface="Times New Roman" panose="02020603050405020304" pitchFamily="18" charset="0"/>
                <a:cs typeface="Times New Roman" panose="02020603050405020304" pitchFamily="18" charset="0"/>
              </a:rPr>
              <a:t>IT SHALL BE A FAILURE</a:t>
            </a:r>
          </a:p>
        </p:txBody>
      </p:sp>
      <p:sp>
        <p:nvSpPr>
          <p:cNvPr id="3" name="Content Placeholder 2"/>
          <p:cNvSpPr>
            <a:spLocks noGrp="1"/>
          </p:cNvSpPr>
          <p:nvPr>
            <p:ph idx="1"/>
          </p:nvPr>
        </p:nvSpPr>
        <p:spPr>
          <a:xfrm>
            <a:off x="0" y="1775792"/>
            <a:ext cx="6546385" cy="4472608"/>
          </a:xfrm>
        </p:spPr>
        <p:txBody>
          <a:bodyPr>
            <a:noAutofit/>
          </a:bodyPr>
          <a:lstStyle/>
          <a:p>
            <a:pPr algn="just"/>
            <a:r>
              <a:rPr lang="en-IN" sz="2200" dirty="0">
                <a:latin typeface="Times New Roman" pitchFamily="18" charset="0"/>
                <a:cs typeface="Times New Roman" pitchFamily="18" charset="0"/>
              </a:rPr>
              <a:t>Releases </a:t>
            </a:r>
            <a:r>
              <a:rPr lang="en-IN" sz="2200" b="1" dirty="0">
                <a:solidFill>
                  <a:srgbClr val="FFFF00"/>
                </a:solidFill>
                <a:latin typeface="Times New Roman" pitchFamily="18" charset="0"/>
                <a:cs typeface="Times New Roman" pitchFamily="18" charset="0"/>
              </a:rPr>
              <a:t>the shot  </a:t>
            </a:r>
            <a:r>
              <a:rPr lang="en-IN" sz="2200" dirty="0">
                <a:latin typeface="Times New Roman" pitchFamily="18" charset="0"/>
                <a:cs typeface="Times New Roman" pitchFamily="18" charset="0"/>
              </a:rPr>
              <a:t>other than as permitted under rules </a:t>
            </a:r>
            <a:r>
              <a:rPr lang="en-IN" sz="2200" dirty="0">
                <a:solidFill>
                  <a:srgbClr val="FFFF00"/>
                </a:solidFill>
                <a:latin typeface="Times New Roman" pitchFamily="18" charset="0"/>
                <a:cs typeface="Times New Roman" pitchFamily="18" charset="0"/>
              </a:rPr>
              <a:t>33.1 and 38.1 </a:t>
            </a:r>
            <a:r>
              <a:rPr lang="en-IN" sz="2200" dirty="0">
                <a:latin typeface="Times New Roman" pitchFamily="18" charset="0"/>
                <a:cs typeface="Times New Roman" pitchFamily="18" charset="0"/>
              </a:rPr>
              <a:t>of the   Technical Rules</a:t>
            </a:r>
          </a:p>
          <a:p>
            <a:pPr algn="just"/>
            <a:r>
              <a:rPr lang="en-IN" sz="2200" dirty="0">
                <a:latin typeface="Times New Roman" pitchFamily="18" charset="0"/>
                <a:cs typeface="Times New Roman" pitchFamily="18" charset="0"/>
              </a:rPr>
              <a:t>After they have stepped into the circle and </a:t>
            </a:r>
            <a:r>
              <a:rPr lang="en-IN" sz="2200" dirty="0">
                <a:solidFill>
                  <a:srgbClr val="FFFF00"/>
                </a:solidFill>
                <a:latin typeface="Times New Roman" pitchFamily="18" charset="0"/>
                <a:cs typeface="Times New Roman" pitchFamily="18" charset="0"/>
              </a:rPr>
              <a:t>begun to make</a:t>
            </a:r>
            <a:r>
              <a:rPr lang="en-IN" sz="2200" dirty="0">
                <a:solidFill>
                  <a:srgbClr val="FF0000"/>
                </a:solidFill>
                <a:latin typeface="Times New Roman" pitchFamily="18" charset="0"/>
                <a:cs typeface="Times New Roman" pitchFamily="18" charset="0"/>
              </a:rPr>
              <a:t> </a:t>
            </a:r>
            <a:r>
              <a:rPr lang="en-IN" sz="2200" dirty="0">
                <a:latin typeface="Times New Roman" pitchFamily="18" charset="0"/>
                <a:cs typeface="Times New Roman" pitchFamily="18" charset="0"/>
              </a:rPr>
              <a:t>a throw, touches with any part of their body the </a:t>
            </a:r>
            <a:r>
              <a:rPr lang="en-IN" sz="2200" dirty="0">
                <a:solidFill>
                  <a:srgbClr val="FFFF00"/>
                </a:solidFill>
                <a:latin typeface="Times New Roman" pitchFamily="18" charset="0"/>
                <a:cs typeface="Times New Roman" pitchFamily="18" charset="0"/>
              </a:rPr>
              <a:t>top (or the top inside edge) of the rim or the ground outside </a:t>
            </a:r>
            <a:r>
              <a:rPr lang="en-IN" sz="2200" dirty="0">
                <a:latin typeface="Times New Roman" pitchFamily="18" charset="0"/>
                <a:cs typeface="Times New Roman" pitchFamily="18" charset="0"/>
              </a:rPr>
              <a:t>the circle.</a:t>
            </a:r>
          </a:p>
          <a:p>
            <a:r>
              <a:rPr lang="en-IN" sz="2200" dirty="0">
                <a:latin typeface="Times New Roman" pitchFamily="18" charset="0"/>
                <a:cs typeface="Times New Roman" pitchFamily="18" charset="0"/>
              </a:rPr>
              <a:t>In the </a:t>
            </a:r>
            <a:r>
              <a:rPr lang="en-IN" sz="2200" dirty="0">
                <a:solidFill>
                  <a:srgbClr val="FFFF00"/>
                </a:solidFill>
                <a:latin typeface="Times New Roman" pitchFamily="18" charset="0"/>
                <a:cs typeface="Times New Roman" pitchFamily="18" charset="0"/>
              </a:rPr>
              <a:t>shot Put</a:t>
            </a:r>
            <a:r>
              <a:rPr lang="en-IN" sz="2200" dirty="0">
                <a:latin typeface="Times New Roman" pitchFamily="18" charset="0"/>
                <a:cs typeface="Times New Roman" pitchFamily="18" charset="0"/>
              </a:rPr>
              <a:t>, touches with any part of their body any part of the </a:t>
            </a:r>
            <a:r>
              <a:rPr lang="en-IN" sz="2200" dirty="0">
                <a:solidFill>
                  <a:srgbClr val="FFFF00"/>
                </a:solidFill>
                <a:latin typeface="Times New Roman" pitchFamily="18" charset="0"/>
                <a:cs typeface="Times New Roman" pitchFamily="18" charset="0"/>
              </a:rPr>
              <a:t>stop board </a:t>
            </a:r>
            <a:r>
              <a:rPr lang="en-IN" sz="2200" dirty="0">
                <a:latin typeface="Times New Roman" pitchFamily="18" charset="0"/>
                <a:cs typeface="Times New Roman" pitchFamily="18" charset="0"/>
              </a:rPr>
              <a:t>other than its inner side. Inside edge of the stop board is considered top of the stop board.</a:t>
            </a:r>
          </a:p>
          <a:p>
            <a:r>
              <a:rPr lang="en-IN" sz="2200" dirty="0">
                <a:latin typeface="Times New Roman" pitchFamily="18" charset="0"/>
                <a:cs typeface="Times New Roman" pitchFamily="18" charset="0"/>
              </a:rPr>
              <a:t>It shall be a failure if an athlete does not commence his throwing procedure in side the circle within his time limit.</a:t>
            </a:r>
          </a:p>
        </p:txBody>
      </p:sp>
      <p:pic>
        <p:nvPicPr>
          <p:cNvPr id="7" name="Picture 4"/>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6692348" y="2155656"/>
            <a:ext cx="5300869" cy="3688553"/>
          </a:xfrm>
          <a:prstGeom prst="roundRect">
            <a:avLst/>
          </a:prstGeom>
          <a:noFill/>
          <a:ln w="9525">
            <a:noFill/>
            <a:miter lim="800000"/>
            <a:headEnd/>
            <a:tailEnd/>
          </a:ln>
          <a:effectLst/>
          <a:scene3d>
            <a:camera prst="orthographicFront"/>
            <a:lightRig rig="threePt" dir="t"/>
          </a:scene3d>
          <a:sp3d>
            <a:bevelT w="165100" prst="coolSlant"/>
          </a:sp3d>
        </p:spPr>
      </p:pic>
      <p:pic>
        <p:nvPicPr>
          <p:cNvPr id="4" name="Picture 3" descr="C:\Users\A\Desktop\AFI-GIF300-100-min.gif">
            <a:extLst>
              <a:ext uri="{FF2B5EF4-FFF2-40B4-BE49-F238E27FC236}">
                <a16:creationId xmlns="" xmlns:a16="http://schemas.microsoft.com/office/drawing/2014/main" id="{2B4C1AD0-CC3D-45EA-A0A9-D56A7E067730}"/>
              </a:ext>
            </a:extLst>
          </p:cNvPr>
          <p:cNvPicPr>
            <a:picLocks noChangeAspect="1" noChangeArrowheads="1"/>
          </p:cNvPicPr>
          <p:nvPr/>
        </p:nvPicPr>
        <p:blipFill>
          <a:blip r:embed="rId3"/>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400716454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5429" y="1143001"/>
            <a:ext cx="5806345" cy="4983163"/>
          </a:xfrm>
        </p:spPr>
        <p:txBody>
          <a:bodyPr>
            <a:normAutofit fontScale="92500" lnSpcReduction="20000"/>
          </a:bodyPr>
          <a:lstStyle/>
          <a:p>
            <a:pPr algn="just">
              <a:buNone/>
            </a:pPr>
            <a:endParaRPr lang="en-IN" dirty="0">
              <a:latin typeface="Times New Roman" pitchFamily="18" charset="0"/>
              <a:cs typeface="Times New Roman" pitchFamily="18" charset="0"/>
            </a:endParaRPr>
          </a:p>
          <a:p>
            <a:pPr algn="just"/>
            <a:r>
              <a:rPr lang="en-IN" sz="2800" dirty="0">
                <a:latin typeface="Times New Roman" pitchFamily="18" charset="0"/>
                <a:cs typeface="Times New Roman" pitchFamily="18" charset="0"/>
              </a:rPr>
              <a:t>It shall be a failure if the athlete </a:t>
            </a:r>
            <a:r>
              <a:rPr lang="en-IN" sz="2800" dirty="0">
                <a:solidFill>
                  <a:srgbClr val="FFFF00"/>
                </a:solidFill>
                <a:latin typeface="Times New Roman" pitchFamily="18" charset="0"/>
                <a:cs typeface="Times New Roman" pitchFamily="18" charset="0"/>
              </a:rPr>
              <a:t>leaves the circle or runway before the implement has touched the ground</a:t>
            </a:r>
            <a:r>
              <a:rPr lang="en-IN" sz="2800" dirty="0">
                <a:latin typeface="Times New Roman" pitchFamily="18" charset="0"/>
                <a:cs typeface="Times New Roman" pitchFamily="18" charset="0"/>
              </a:rPr>
              <a:t>, or</a:t>
            </a:r>
          </a:p>
          <a:p>
            <a:pPr algn="just"/>
            <a:r>
              <a:rPr lang="en-IN" sz="2800" dirty="0">
                <a:latin typeface="Times New Roman" pitchFamily="18" charset="0"/>
                <a:cs typeface="Times New Roman" pitchFamily="18" charset="0"/>
              </a:rPr>
              <a:t>For throws made from a circle, if when leaving the circle, the athlete’s first contact with the top of the rim or the ground outside the circle is not completely behind the white line which is drawn outside the circle running.</a:t>
            </a:r>
          </a:p>
          <a:p>
            <a:pPr algn="just"/>
            <a:r>
              <a:rPr lang="en-IN" sz="2800" dirty="0">
                <a:latin typeface="Times New Roman" pitchFamily="18" charset="0"/>
                <a:cs typeface="Times New Roman" pitchFamily="18" charset="0"/>
              </a:rPr>
              <a:t>It shall be a failure if the shot, the discus, the hammer head first land touches the sector line or the ground outside the sector line.</a:t>
            </a:r>
          </a:p>
        </p:txBody>
      </p:sp>
      <p:pic>
        <p:nvPicPr>
          <p:cNvPr id="6" name="Picture 4"/>
          <p:cNvPicPr>
            <a:picLocks noChangeAspect="1" noChangeArrowheads="1"/>
          </p:cNvPicPr>
          <p:nvPr/>
        </p:nvPicPr>
        <p:blipFill>
          <a:blip r:embed="rId2"/>
          <a:srcRect/>
          <a:stretch>
            <a:fillRect/>
          </a:stretch>
        </p:blipFill>
        <p:spPr bwMode="auto">
          <a:xfrm>
            <a:off x="7013807" y="3972787"/>
            <a:ext cx="4598125" cy="2587597"/>
          </a:xfrm>
          <a:prstGeom prst="round2DiagRect">
            <a:avLst/>
          </a:prstGeom>
          <a:noFill/>
          <a:ln w="9525">
            <a:noFill/>
            <a:miter lim="800000"/>
            <a:headEnd/>
            <a:tailEnd/>
          </a:ln>
          <a:scene3d>
            <a:camera prst="orthographicFront"/>
            <a:lightRig rig="threePt" dir="t"/>
          </a:scene3d>
          <a:sp3d>
            <a:bevelT w="165100" prst="coolSlant"/>
          </a:sp3d>
        </p:spPr>
      </p:pic>
      <p:pic>
        <p:nvPicPr>
          <p:cNvPr id="7" name="Picture 4"/>
          <p:cNvPicPr>
            <a:picLocks noChangeAspect="1" noChangeArrowheads="1"/>
          </p:cNvPicPr>
          <p:nvPr/>
        </p:nvPicPr>
        <p:blipFill>
          <a:blip r:embed="rId3"/>
          <a:srcRect/>
          <a:stretch>
            <a:fillRect/>
          </a:stretch>
        </p:blipFill>
        <p:spPr bwMode="auto">
          <a:xfrm>
            <a:off x="7013806" y="1224303"/>
            <a:ext cx="4598125" cy="2587596"/>
          </a:xfrm>
          <a:prstGeom prst="round2DiagRect">
            <a:avLst/>
          </a:prstGeom>
          <a:noFill/>
          <a:ln w="9525">
            <a:noFill/>
            <a:miter lim="800000"/>
            <a:headEnd/>
            <a:tailEnd/>
          </a:ln>
          <a:effectLst/>
          <a:scene3d>
            <a:camera prst="orthographicFront"/>
            <a:lightRig rig="threePt" dir="t"/>
          </a:scene3d>
          <a:sp3d>
            <a:bevelT w="165100" prst="coolSlant"/>
          </a:sp3d>
        </p:spPr>
      </p:pic>
      <p:pic>
        <p:nvPicPr>
          <p:cNvPr id="10" name="Picture 9" descr="C:\Users\A\Desktop\AFI-GIF300-100-min.gif">
            <a:extLst>
              <a:ext uri="{FF2B5EF4-FFF2-40B4-BE49-F238E27FC236}">
                <a16:creationId xmlns="" xmlns:a16="http://schemas.microsoft.com/office/drawing/2014/main" id="{65C2B2BF-E45F-4C3B-85BE-3678BB5329BA}"/>
              </a:ext>
            </a:extLst>
          </p:cNvPr>
          <p:cNvPicPr>
            <a:picLocks noChangeAspect="1" noChangeArrowheads="1"/>
          </p:cNvPicPr>
          <p:nvPr/>
        </p:nvPicPr>
        <p:blipFill>
          <a:blip r:embed="rId4"/>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58035666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6591F6BC-53BC-4AE1-A802-0D8043DBAAE3}"/>
              </a:ext>
            </a:extLst>
          </p:cNvPr>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18053" y="1314126"/>
            <a:ext cx="3432312" cy="2717848"/>
          </a:xfrm>
          <a:prstGeom prst="round2DiagRect">
            <a:avLst/>
          </a:prstGeom>
          <a:ln w="76200">
            <a:solidFill>
              <a:srgbClr val="FFFF00"/>
            </a:solidFill>
          </a:ln>
          <a:scene3d>
            <a:camera prst="orthographicFront"/>
            <a:lightRig rig="threePt" dir="t"/>
          </a:scene3d>
          <a:sp3d>
            <a:bevelT w="165100" prst="coolSlant"/>
          </a:sp3d>
        </p:spPr>
      </p:pic>
      <p:sp>
        <p:nvSpPr>
          <p:cNvPr id="6" name="Rectangle 5">
            <a:extLst>
              <a:ext uri="{FF2B5EF4-FFF2-40B4-BE49-F238E27FC236}">
                <a16:creationId xmlns="" xmlns:a16="http://schemas.microsoft.com/office/drawing/2014/main" id="{2EA344A1-6359-48F7-901E-3D1C47063FA9}"/>
              </a:ext>
            </a:extLst>
          </p:cNvPr>
          <p:cNvSpPr/>
          <p:nvPr/>
        </p:nvSpPr>
        <p:spPr>
          <a:xfrm>
            <a:off x="1656522" y="331304"/>
            <a:ext cx="8687950" cy="923330"/>
          </a:xfrm>
          <a:prstGeom prst="rect">
            <a:avLst/>
          </a:prstGeom>
          <a:noFill/>
        </p:spPr>
        <p:txBody>
          <a:bodyPr wrap="square" lIns="91440" tIns="45720" rIns="91440" bIns="45720">
            <a:spAutoFit/>
          </a:bodyPr>
          <a:lstStyle/>
          <a:p>
            <a:pPr algn="ctr"/>
            <a:r>
              <a:rPr lang="en-US" sz="5400" b="1" dirty="0">
                <a:ln w="0"/>
                <a:solidFill>
                  <a:srgbClr val="FFFF00"/>
                </a:solidFill>
                <a:latin typeface="Times New Roman" panose="02020603050405020304" pitchFamily="18" charset="0"/>
                <a:cs typeface="Times New Roman" panose="02020603050405020304" pitchFamily="18" charset="0"/>
              </a:rPr>
              <a:t>DISQUALIFICATION</a:t>
            </a:r>
          </a:p>
        </p:txBody>
      </p:sp>
      <p:pic>
        <p:nvPicPr>
          <p:cNvPr id="7" name="Content Placeholder 4">
            <a:extLst>
              <a:ext uri="{FF2B5EF4-FFF2-40B4-BE49-F238E27FC236}">
                <a16:creationId xmlns="" xmlns:a16="http://schemas.microsoft.com/office/drawing/2014/main" id="{70C58F3F-2465-487E-926E-700F2DFFBC22}"/>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988905" y="1314127"/>
            <a:ext cx="3935895" cy="2717848"/>
          </a:xfrm>
          <a:prstGeom prst="round2DiagRect">
            <a:avLst/>
          </a:prstGeom>
          <a:ln w="57150">
            <a:solidFill>
              <a:srgbClr val="FFFF00"/>
            </a:solidFill>
          </a:ln>
          <a:scene3d>
            <a:camera prst="orthographicFront"/>
            <a:lightRig rig="threePt" dir="t"/>
          </a:scene3d>
          <a:sp3d>
            <a:bevelT w="165100" prst="coolSlant"/>
          </a:sp3d>
        </p:spPr>
      </p:pic>
      <p:pic>
        <p:nvPicPr>
          <p:cNvPr id="8" name="Content Placeholder 6">
            <a:extLst>
              <a:ext uri="{FF2B5EF4-FFF2-40B4-BE49-F238E27FC236}">
                <a16:creationId xmlns="" xmlns:a16="http://schemas.microsoft.com/office/drawing/2014/main" id="{38183B83-B5A4-46C6-8D25-B9AF491E3E0B}"/>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8163340" y="1314126"/>
            <a:ext cx="3710607" cy="2717848"/>
          </a:xfrm>
          <a:prstGeom prst="round2DiagRect">
            <a:avLst/>
          </a:prstGeom>
          <a:ln w="57150">
            <a:solidFill>
              <a:srgbClr val="FFFF00"/>
            </a:solidFill>
          </a:ln>
          <a:scene3d>
            <a:camera prst="orthographicFront"/>
            <a:lightRig rig="threePt" dir="t"/>
          </a:scene3d>
          <a:sp3d>
            <a:bevelT w="165100" prst="coolSlant"/>
          </a:sp3d>
        </p:spPr>
      </p:pic>
      <p:pic>
        <p:nvPicPr>
          <p:cNvPr id="9" name="Content Placeholder 4">
            <a:extLst>
              <a:ext uri="{FF2B5EF4-FFF2-40B4-BE49-F238E27FC236}">
                <a16:creationId xmlns="" xmlns:a16="http://schemas.microsoft.com/office/drawing/2014/main" id="{E919AB64-1F4E-4DF0-A6D8-2D3B2ACBFA1F}"/>
              </a:ext>
            </a:extLst>
          </p:cNvPr>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2955236" y="4227444"/>
            <a:ext cx="5658678" cy="2398501"/>
          </a:xfrm>
          <a:prstGeom prst="round2DiagRect">
            <a:avLst/>
          </a:prstGeom>
          <a:ln w="76200">
            <a:solidFill>
              <a:srgbClr val="FFFF00"/>
            </a:solidFill>
          </a:ln>
          <a:scene3d>
            <a:camera prst="orthographicFront"/>
            <a:lightRig rig="threePt" dir="t"/>
          </a:scene3d>
          <a:sp3d>
            <a:bevelT w="165100" prst="coolSlant"/>
          </a:sp3d>
        </p:spPr>
      </p:pic>
      <p:pic>
        <p:nvPicPr>
          <p:cNvPr id="3" name="Picture 2" descr="C:\Users\A\Desktop\AFI-GIF300-100-min.gif">
            <a:extLst>
              <a:ext uri="{FF2B5EF4-FFF2-40B4-BE49-F238E27FC236}">
                <a16:creationId xmlns="" xmlns:a16="http://schemas.microsoft.com/office/drawing/2014/main" id="{A41548FD-5E88-47BA-8B0A-51B81D2D33E0}"/>
              </a:ext>
            </a:extLst>
          </p:cNvPr>
          <p:cNvPicPr>
            <a:picLocks noChangeAspect="1" noChangeArrowheads="1"/>
          </p:cNvPicPr>
          <p:nvPr/>
        </p:nvPicPr>
        <p:blipFill>
          <a:blip r:embed="rId6"/>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1396314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13" y="875210"/>
            <a:ext cx="7919121" cy="978037"/>
          </a:xfrm>
        </p:spPr>
        <p:txBody>
          <a:bodyPr/>
          <a:lstStyle/>
          <a:p>
            <a:r>
              <a:rPr lang="en-US" b="1" dirty="0">
                <a:solidFill>
                  <a:srgbClr val="FFFF00"/>
                </a:solidFill>
                <a:latin typeface="Times New Roman" panose="02020603050405020304" pitchFamily="18" charset="0"/>
                <a:cs typeface="Times New Roman" panose="02020603050405020304" pitchFamily="18" charset="0"/>
              </a:rPr>
              <a:t>IT SHALL NOT BE A FAILURE</a:t>
            </a:r>
          </a:p>
        </p:txBody>
      </p:sp>
      <p:sp>
        <p:nvSpPr>
          <p:cNvPr id="3" name="Content Placeholder 2"/>
          <p:cNvSpPr>
            <a:spLocks noGrp="1"/>
          </p:cNvSpPr>
          <p:nvPr>
            <p:ph idx="1"/>
          </p:nvPr>
        </p:nvSpPr>
        <p:spPr>
          <a:xfrm>
            <a:off x="106018" y="1685110"/>
            <a:ext cx="7209182" cy="4563290"/>
          </a:xfrm>
        </p:spPr>
        <p:txBody>
          <a:bodyPr>
            <a:noAutofit/>
          </a:bodyPr>
          <a:lstStyle/>
          <a:p>
            <a:r>
              <a:rPr lang="en-US" sz="2400" dirty="0">
                <a:latin typeface="Times New Roman" panose="02020603050405020304" pitchFamily="18" charset="0"/>
                <a:cs typeface="Times New Roman" panose="02020603050405020304" pitchFamily="18" charset="0"/>
              </a:rPr>
              <a:t>Discus and Hammer strikes near side of the the cage and lands inside the landing area.</a:t>
            </a:r>
          </a:p>
          <a:p>
            <a:r>
              <a:rPr lang="en-US" sz="2400" dirty="0">
                <a:latin typeface="Times New Roman" panose="02020603050405020304" pitchFamily="18" charset="0"/>
                <a:cs typeface="Times New Roman" panose="02020603050405020304" pitchFamily="18" charset="0"/>
              </a:rPr>
              <a:t>The head of the hammer touches during rotation inside or outside the circle or on the rim.</a:t>
            </a:r>
          </a:p>
          <a:p>
            <a:r>
              <a:rPr lang="en-US" sz="2400" dirty="0">
                <a:latin typeface="Times New Roman" panose="02020603050405020304" pitchFamily="18" charset="0"/>
                <a:cs typeface="Times New Roman" panose="02020603050405020304" pitchFamily="18" charset="0"/>
              </a:rPr>
              <a:t>The hammer breaks during a throw or while in the air.</a:t>
            </a:r>
          </a:p>
          <a:p>
            <a:r>
              <a:rPr lang="en-US" sz="2400" dirty="0">
                <a:latin typeface="Times New Roman" panose="02020603050405020304" pitchFamily="18" charset="0"/>
                <a:cs typeface="Times New Roman" panose="02020603050405020304" pitchFamily="18" charset="0"/>
              </a:rPr>
              <a:t>The hammer head lands inside the landing area but wire and handle touches outside the landing area.</a:t>
            </a:r>
          </a:p>
          <a:p>
            <a:r>
              <a:rPr lang="en-US" sz="2400" dirty="0">
                <a:latin typeface="Times New Roman" panose="02020603050405020304" pitchFamily="18" charset="0"/>
                <a:cs typeface="Times New Roman" panose="02020603050405020304" pitchFamily="18" charset="0"/>
              </a:rPr>
              <a:t>After landing the implement inside the landing area touches on the rim at the rear half of the circle then leaves the circle through front half.</a:t>
            </a:r>
          </a:p>
          <a:p>
            <a:r>
              <a:rPr lang="en-US" sz="2400" dirty="0">
                <a:latin typeface="Times New Roman" panose="02020603050405020304" pitchFamily="18" charset="0"/>
                <a:cs typeface="Times New Roman" panose="02020603050405020304" pitchFamily="18" charset="0"/>
              </a:rPr>
              <a:t>In the air discus is outside the landing area but lands inside . </a:t>
            </a:r>
          </a:p>
        </p:txBody>
      </p:sp>
      <p:pic>
        <p:nvPicPr>
          <p:cNvPr id="5" name="Picture 2"/>
          <p:cNvPicPr>
            <a:picLocks noChangeAspect="1" noChangeArrowheads="1"/>
          </p:cNvPicPr>
          <p:nvPr/>
        </p:nvPicPr>
        <p:blipFill>
          <a:blip r:embed="rId2"/>
          <a:srcRect/>
          <a:stretch>
            <a:fillRect/>
          </a:stretch>
        </p:blipFill>
        <p:spPr bwMode="auto">
          <a:xfrm>
            <a:off x="7721438" y="1803726"/>
            <a:ext cx="4054980" cy="4820195"/>
          </a:xfrm>
          <a:prstGeom prst="snip2DiagRect">
            <a:avLst/>
          </a:prstGeom>
          <a:noFill/>
          <a:ln w="9525">
            <a:noFill/>
            <a:miter lim="800000"/>
            <a:headEnd/>
            <a:tailEnd/>
          </a:ln>
          <a:effectLst/>
          <a:scene3d>
            <a:camera prst="orthographicFront"/>
            <a:lightRig rig="threePt" dir="t"/>
          </a:scene3d>
          <a:sp3d>
            <a:bevelT w="165100" prst="coolSlant"/>
          </a:sp3d>
        </p:spPr>
      </p:pic>
      <p:pic>
        <p:nvPicPr>
          <p:cNvPr id="8" name="Picture 7" descr="C:\Users\A\Desktop\AFI-GIF300-100-min.gif">
            <a:extLst>
              <a:ext uri="{FF2B5EF4-FFF2-40B4-BE49-F238E27FC236}">
                <a16:creationId xmlns="" xmlns:a16="http://schemas.microsoft.com/office/drawing/2014/main" id="{B696242C-173E-4F09-B3E0-5700B80B8FD7}"/>
              </a:ext>
            </a:extLst>
          </p:cNvPr>
          <p:cNvPicPr>
            <a:picLocks noChangeAspect="1" noChangeArrowheads="1"/>
          </p:cNvPicPr>
          <p:nvPr/>
        </p:nvPicPr>
        <p:blipFill>
          <a:blip r:embed="rId3"/>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756650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EA344A1-6359-48F7-901E-3D1C47063FA9}"/>
              </a:ext>
            </a:extLst>
          </p:cNvPr>
          <p:cNvSpPr/>
          <p:nvPr/>
        </p:nvSpPr>
        <p:spPr>
          <a:xfrm>
            <a:off x="1656522" y="331304"/>
            <a:ext cx="8687950" cy="769441"/>
          </a:xfrm>
          <a:prstGeom prst="rect">
            <a:avLst/>
          </a:prstGeom>
          <a:noFill/>
        </p:spPr>
        <p:txBody>
          <a:bodyPr wrap="square" lIns="91440" tIns="45720" rIns="91440" bIns="45720">
            <a:spAutoFit/>
          </a:bodyPr>
          <a:lstStyle/>
          <a:p>
            <a:pPr algn="ctr"/>
            <a:r>
              <a:rPr lang="en-US" sz="4400" b="1" dirty="0">
                <a:ln w="0"/>
                <a:solidFill>
                  <a:srgbClr val="FFFF00"/>
                </a:solidFill>
                <a:latin typeface="Times New Roman" panose="02020603050405020304" pitchFamily="18" charset="0"/>
                <a:cs typeface="Times New Roman" panose="02020603050405020304" pitchFamily="18" charset="0"/>
              </a:rPr>
              <a:t>NO DISQUALIFICATION</a:t>
            </a:r>
          </a:p>
        </p:txBody>
      </p:sp>
      <p:pic>
        <p:nvPicPr>
          <p:cNvPr id="10" name="Content Placeholder 4">
            <a:extLst>
              <a:ext uri="{FF2B5EF4-FFF2-40B4-BE49-F238E27FC236}">
                <a16:creationId xmlns="" xmlns:a16="http://schemas.microsoft.com/office/drawing/2014/main" id="{7E297827-4D45-45C5-8BBA-7AD9ED4217B3}"/>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25284" y="1780184"/>
            <a:ext cx="3988909" cy="3297631"/>
          </a:xfrm>
          <a:prstGeom prst="round2DiagRect">
            <a:avLst/>
          </a:prstGeom>
          <a:ln w="76200">
            <a:solidFill>
              <a:srgbClr val="FFFF00"/>
            </a:solidFill>
          </a:ln>
          <a:scene3d>
            <a:camera prst="orthographicFront"/>
            <a:lightRig rig="threePt" dir="t"/>
          </a:scene3d>
          <a:sp3d>
            <a:bevelT w="165100" prst="coolSlant"/>
          </a:sp3d>
        </p:spPr>
      </p:pic>
      <p:pic>
        <p:nvPicPr>
          <p:cNvPr id="12" name="Content Placeholder 4">
            <a:extLst>
              <a:ext uri="{FF2B5EF4-FFF2-40B4-BE49-F238E27FC236}">
                <a16:creationId xmlns="" xmlns:a16="http://schemas.microsoft.com/office/drawing/2014/main" id="{F58EF051-28C2-4E7C-959C-4CB575660678}"/>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8428380" y="1790123"/>
            <a:ext cx="3538335" cy="3299792"/>
          </a:xfrm>
          <a:prstGeom prst="round2DiagRect">
            <a:avLst/>
          </a:prstGeom>
          <a:ln w="76200">
            <a:solidFill>
              <a:srgbClr val="FFFF00"/>
            </a:solidFill>
          </a:ln>
          <a:scene3d>
            <a:camera prst="orthographicFront"/>
            <a:lightRig rig="threePt" dir="t"/>
          </a:scene3d>
          <a:sp3d>
            <a:bevelT w="165100" prst="coolSlant"/>
          </a:sp3d>
        </p:spPr>
      </p:pic>
      <p:pic>
        <p:nvPicPr>
          <p:cNvPr id="4" name="Picture 2">
            <a:extLst>
              <a:ext uri="{FF2B5EF4-FFF2-40B4-BE49-F238E27FC236}">
                <a16:creationId xmlns="" xmlns:a16="http://schemas.microsoft.com/office/drawing/2014/main" id="{DAD9DE0C-4A12-494A-8ED1-7B24685F82E0}"/>
              </a:ext>
            </a:extLst>
          </p:cNvPr>
          <p:cNvPicPr>
            <a:picLocks noChangeAspect="1" noChangeArrowheads="1"/>
          </p:cNvPicPr>
          <p:nvPr/>
        </p:nvPicPr>
        <p:blipFill>
          <a:blip r:embed="rId4"/>
          <a:srcRect/>
          <a:stretch>
            <a:fillRect/>
          </a:stretch>
        </p:blipFill>
        <p:spPr bwMode="auto">
          <a:xfrm>
            <a:off x="4326832" y="1780183"/>
            <a:ext cx="3988909" cy="3297631"/>
          </a:xfrm>
          <a:prstGeom prst="round2DiagRect">
            <a:avLst/>
          </a:prstGeom>
          <a:noFill/>
          <a:ln w="76200">
            <a:solidFill>
              <a:srgbClr val="FFFF00"/>
            </a:solidFill>
            <a:miter lim="800000"/>
            <a:headEnd/>
            <a:tailEnd/>
          </a:ln>
          <a:effectLst/>
          <a:scene3d>
            <a:camera prst="orthographicFront"/>
            <a:lightRig rig="threePt" dir="t"/>
          </a:scene3d>
          <a:sp3d>
            <a:bevelT w="165100" prst="coolSlant"/>
          </a:sp3d>
        </p:spPr>
      </p:pic>
      <p:pic>
        <p:nvPicPr>
          <p:cNvPr id="3" name="Picture 2" descr="C:\Users\A\Desktop\AFI-GIF300-100-min.gif">
            <a:extLst>
              <a:ext uri="{FF2B5EF4-FFF2-40B4-BE49-F238E27FC236}">
                <a16:creationId xmlns="" xmlns:a16="http://schemas.microsoft.com/office/drawing/2014/main" id="{4A5207C5-91C2-49F3-88D3-9C25B396C61A}"/>
              </a:ext>
            </a:extLst>
          </p:cNvPr>
          <p:cNvPicPr>
            <a:picLocks noChangeAspect="1" noChangeArrowheads="1"/>
          </p:cNvPicPr>
          <p:nvPr/>
        </p:nvPicPr>
        <p:blipFill>
          <a:blip r:embed="rId5"/>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28408862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6F31665B-0621-49F6-8299-BED25997CCD8}"/>
              </a:ext>
            </a:extLst>
          </p:cNvPr>
          <p:cNvGrpSpPr/>
          <p:nvPr/>
        </p:nvGrpSpPr>
        <p:grpSpPr>
          <a:xfrm>
            <a:off x="3564836" y="450573"/>
            <a:ext cx="4916556" cy="2299889"/>
            <a:chOff x="1343471" y="1700809"/>
            <a:chExt cx="9433048" cy="4896544"/>
          </a:xfrm>
        </p:grpSpPr>
        <p:sp>
          <p:nvSpPr>
            <p:cNvPr id="20" name="Rectangle: Diagonal Corners Rounded 19">
              <a:extLst>
                <a:ext uri="{FF2B5EF4-FFF2-40B4-BE49-F238E27FC236}">
                  <a16:creationId xmlns="" xmlns:a16="http://schemas.microsoft.com/office/drawing/2014/main" id="{19B38ED8-7348-446D-985D-8E1462CF5ECD}"/>
                </a:ext>
              </a:extLst>
            </p:cNvPr>
            <p:cNvSpPr/>
            <p:nvPr/>
          </p:nvSpPr>
          <p:spPr>
            <a:xfrm rot="5400000">
              <a:off x="3611723" y="-567443"/>
              <a:ext cx="4896544" cy="9433048"/>
            </a:xfrm>
            <a:prstGeom prst="round2DiagRect">
              <a:avLst/>
            </a:prstGeom>
            <a:solidFill>
              <a:schemeClr val="bg1"/>
            </a:solidFill>
            <a:ln>
              <a:solidFill>
                <a:schemeClr val="tx1"/>
              </a:solidFill>
            </a:ln>
            <a:scene3d>
              <a:camera prst="orthographicFront"/>
              <a:lightRig rig="threePt" dir="t"/>
            </a:scene3d>
            <a:sp3d extrusionH="76200" contourW="38100">
              <a:bevelT w="558800" h="565150" prst="riblet"/>
              <a:bevelB w="101600" prst="riblet"/>
              <a:extrusionClr>
                <a:srgbClr val="FF0000"/>
              </a:extrusionClr>
              <a:contourClr>
                <a:srgbClr val="FF0000"/>
              </a:contourClr>
            </a:sp3d>
          </p:spPr>
          <p:txBody>
            <a:bodyPr wrap="square" lIns="0" tIns="0" rIns="0" bIns="0" rtlCol="0" anchor="ctr"/>
            <a:lstStyle/>
            <a:p>
              <a:pPr algn="l"/>
              <a:endParaRPr lang="en-IN" dirty="0"/>
            </a:p>
          </p:txBody>
        </p:sp>
        <p:pic>
          <p:nvPicPr>
            <p:cNvPr id="21" name="Picture 20">
              <a:extLst>
                <a:ext uri="{FF2B5EF4-FFF2-40B4-BE49-F238E27FC236}">
                  <a16:creationId xmlns="" xmlns:a16="http://schemas.microsoft.com/office/drawing/2014/main" id="{0EB3440B-7329-462B-987D-9CF2B6FB4471}"/>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847527" y="2204863"/>
              <a:ext cx="8421887" cy="3888433"/>
            </a:xfrm>
            <a:prstGeom prst="rect">
              <a:avLst/>
            </a:prstGeom>
          </p:spPr>
        </p:pic>
      </p:grpSp>
      <p:sp>
        <p:nvSpPr>
          <p:cNvPr id="13314" name="Rectangle 4"/>
          <p:cNvSpPr>
            <a:spLocks noGrp="1" noChangeArrowheads="1"/>
          </p:cNvSpPr>
          <p:nvPr>
            <p:ph type="title"/>
          </p:nvPr>
        </p:nvSpPr>
        <p:spPr>
          <a:xfrm>
            <a:off x="583096" y="1357538"/>
            <a:ext cx="11100904" cy="1392924"/>
          </a:xfrm>
        </p:spPr>
        <p:txBody>
          <a:bodyPr>
            <a:normAutofit/>
          </a:bodyPr>
          <a:lstStyle/>
          <a:p>
            <a:pPr algn="ctr"/>
            <a:r>
              <a:rPr lang="en-US" sz="3600" b="1" dirty="0">
                <a:solidFill>
                  <a:srgbClr val="FFFF00"/>
                </a:solidFill>
                <a:latin typeface="Times New Roman" panose="02020603050405020304" pitchFamily="18" charset="0"/>
                <a:cs typeface="Times New Roman" panose="02020603050405020304" pitchFamily="18" charset="0"/>
              </a:rPr>
              <a:t>TIME ALLOWED FOR TRIALS</a:t>
            </a:r>
          </a:p>
        </p:txBody>
      </p:sp>
      <p:pic>
        <p:nvPicPr>
          <p:cNvPr id="2" name="Picture 4" descr="C:\Users\A\Desktop\AFI-GIF300-100-min.gif">
            <a:extLst>
              <a:ext uri="{FF2B5EF4-FFF2-40B4-BE49-F238E27FC236}">
                <a16:creationId xmlns="" xmlns:a16="http://schemas.microsoft.com/office/drawing/2014/main" id="{DC498C44-A097-44B4-BF6A-96507F556F49}"/>
              </a:ext>
            </a:extLst>
          </p:cNvPr>
          <p:cNvPicPr>
            <a:picLocks noChangeAspect="1" noChangeArrowheads="1"/>
          </p:cNvPicPr>
          <p:nvPr/>
        </p:nvPicPr>
        <p:blipFill>
          <a:blip r:embed="rId3"/>
          <a:srcRect/>
          <a:stretch>
            <a:fillRect/>
          </a:stretch>
        </p:blipFill>
        <p:spPr bwMode="auto">
          <a:xfrm>
            <a:off x="583096" y="328144"/>
            <a:ext cx="2138271" cy="810949"/>
          </a:xfrm>
          <a:prstGeom prst="rect">
            <a:avLst/>
          </a:prstGeom>
          <a:noFill/>
          <a:scene3d>
            <a:camera prst="orthographicFront"/>
            <a:lightRig rig="threePt" dir="t"/>
          </a:scene3d>
          <a:sp3d>
            <a:bevelT w="165100" prst="coolSlant"/>
          </a:sp3d>
        </p:spPr>
      </p:pic>
      <p:graphicFrame>
        <p:nvGraphicFramePr>
          <p:cNvPr id="4" name="Table 4">
            <a:extLst>
              <a:ext uri="{FF2B5EF4-FFF2-40B4-BE49-F238E27FC236}">
                <a16:creationId xmlns="" xmlns:a16="http://schemas.microsoft.com/office/drawing/2014/main" id="{F23008B7-8F81-46F1-A8F4-D2EA58D42228}"/>
              </a:ext>
            </a:extLst>
          </p:cNvPr>
          <p:cNvGraphicFramePr>
            <a:graphicFrameLocks noGrp="1"/>
          </p:cNvGraphicFramePr>
          <p:nvPr>
            <p:extLst>
              <p:ext uri="{D42A27DB-BD31-4B8C-83A1-F6EECF244321}">
                <p14:modId xmlns="" xmlns:p14="http://schemas.microsoft.com/office/powerpoint/2010/main" val="1454661361"/>
              </p:ext>
            </p:extLst>
          </p:nvPr>
        </p:nvGraphicFramePr>
        <p:xfrm>
          <a:off x="410817" y="2902226"/>
          <a:ext cx="7806268" cy="3735396"/>
        </p:xfrm>
        <a:graphic>
          <a:graphicData uri="http://schemas.openxmlformats.org/drawingml/2006/table">
            <a:tbl>
              <a:tblPr firstRow="1" bandRow="1">
                <a:noFill/>
                <a:tableStyleId>{F5AB1C69-6EDB-4FF4-983F-18BD219EF322}</a:tableStyleId>
              </a:tblPr>
              <a:tblGrid>
                <a:gridCol w="1951567">
                  <a:extLst>
                    <a:ext uri="{9D8B030D-6E8A-4147-A177-3AD203B41FA5}">
                      <a16:colId xmlns="" xmlns:a16="http://schemas.microsoft.com/office/drawing/2014/main" val="2499769066"/>
                    </a:ext>
                  </a:extLst>
                </a:gridCol>
                <a:gridCol w="1951567">
                  <a:extLst>
                    <a:ext uri="{9D8B030D-6E8A-4147-A177-3AD203B41FA5}">
                      <a16:colId xmlns="" xmlns:a16="http://schemas.microsoft.com/office/drawing/2014/main" val="2653255642"/>
                    </a:ext>
                  </a:extLst>
                </a:gridCol>
                <a:gridCol w="1951567">
                  <a:extLst>
                    <a:ext uri="{9D8B030D-6E8A-4147-A177-3AD203B41FA5}">
                      <a16:colId xmlns="" xmlns:a16="http://schemas.microsoft.com/office/drawing/2014/main" val="98133882"/>
                    </a:ext>
                  </a:extLst>
                </a:gridCol>
                <a:gridCol w="1951567">
                  <a:extLst>
                    <a:ext uri="{9D8B030D-6E8A-4147-A177-3AD203B41FA5}">
                      <a16:colId xmlns="" xmlns:a16="http://schemas.microsoft.com/office/drawing/2014/main" val="1791471766"/>
                    </a:ext>
                  </a:extLst>
                </a:gridCol>
              </a:tblGrid>
              <a:tr h="1139737">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Events</a:t>
                      </a: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More Than 3 Athletes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 or 3 Athletes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Consecutive Trials by Any Athlete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extLst>
                  <a:ext uri="{0D108BD9-81ED-4DB2-BD59-A6C34878D82A}">
                    <a16:rowId xmlns="" xmlns:a16="http://schemas.microsoft.com/office/drawing/2014/main" val="1349321546"/>
                  </a:ext>
                </a:extLst>
              </a:tr>
              <a:tr h="848892">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 min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extLst>
                  <a:ext uri="{0D108BD9-81ED-4DB2-BD59-A6C34878D82A}">
                    <a16:rowId xmlns="" xmlns:a16="http://schemas.microsoft.com/office/drawing/2014/main" val="2357008529"/>
                  </a:ext>
                </a:extLst>
              </a:tr>
              <a:tr h="848892">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 min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extLst>
                  <a:ext uri="{0D108BD9-81ED-4DB2-BD59-A6C34878D82A}">
                    <a16:rowId xmlns="" xmlns:a16="http://schemas.microsoft.com/office/drawing/2014/main" val="2522269664"/>
                  </a:ext>
                </a:extLst>
              </a:tr>
              <a:tr h="848892">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 min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 min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extLst>
                  <a:ext uri="{0D108BD9-81ED-4DB2-BD59-A6C34878D82A}">
                    <a16:rowId xmlns="" xmlns:a16="http://schemas.microsoft.com/office/drawing/2014/main" val="2521783810"/>
                  </a:ext>
                </a:extLst>
              </a:tr>
            </a:tbl>
          </a:graphicData>
        </a:graphic>
      </p:graphicFrame>
      <p:sp>
        <p:nvSpPr>
          <p:cNvPr id="10" name="TextBox 9">
            <a:extLst>
              <a:ext uri="{FF2B5EF4-FFF2-40B4-BE49-F238E27FC236}">
                <a16:creationId xmlns="" xmlns:a16="http://schemas.microsoft.com/office/drawing/2014/main" id="{D12068F8-0B5D-4B03-8943-E8C61896D467}"/>
              </a:ext>
            </a:extLst>
          </p:cNvPr>
          <p:cNvSpPr txBox="1"/>
          <p:nvPr/>
        </p:nvSpPr>
        <p:spPr>
          <a:xfrm>
            <a:off x="145774" y="5153242"/>
            <a:ext cx="2385391" cy="461665"/>
          </a:xfrm>
          <a:prstGeom prst="rect">
            <a:avLst/>
          </a:prstGeom>
          <a:noFill/>
        </p:spPr>
        <p:txBody>
          <a:bodyPr wrap="square" rtlCol="0" anchor="ctr">
            <a:spAutoFit/>
          </a:bodyPr>
          <a:lstStyle/>
          <a:p>
            <a:pPr algn="ctr"/>
            <a:r>
              <a:rPr lang="en-IN" sz="2400" b="1" dirty="0">
                <a:solidFill>
                  <a:schemeClr val="bg1"/>
                </a:solidFill>
                <a:latin typeface="Times New Roman" panose="02020603050405020304" pitchFamily="18" charset="0"/>
                <a:cs typeface="Times New Roman" panose="02020603050405020304" pitchFamily="18" charset="0"/>
              </a:rPr>
              <a:t>Hammer</a:t>
            </a:r>
          </a:p>
        </p:txBody>
      </p:sp>
      <p:sp>
        <p:nvSpPr>
          <p:cNvPr id="11" name="TextBox 10">
            <a:extLst>
              <a:ext uri="{FF2B5EF4-FFF2-40B4-BE49-F238E27FC236}">
                <a16:creationId xmlns="" xmlns:a16="http://schemas.microsoft.com/office/drawing/2014/main" id="{D22E2682-B60B-491B-9C21-B572C2A75279}"/>
              </a:ext>
            </a:extLst>
          </p:cNvPr>
          <p:cNvSpPr txBox="1"/>
          <p:nvPr/>
        </p:nvSpPr>
        <p:spPr>
          <a:xfrm>
            <a:off x="291548" y="5944264"/>
            <a:ext cx="1974576" cy="461665"/>
          </a:xfrm>
          <a:prstGeom prst="rect">
            <a:avLst/>
          </a:prstGeom>
          <a:noFill/>
        </p:spPr>
        <p:txBody>
          <a:bodyPr wrap="square" rtlCol="0" anchor="ctr">
            <a:spAutoFit/>
          </a:bodyPr>
          <a:lstStyle/>
          <a:p>
            <a:pPr algn="ctr"/>
            <a:r>
              <a:rPr lang="en-IN" sz="2400" b="1" dirty="0">
                <a:solidFill>
                  <a:srgbClr val="FFFF00"/>
                </a:solidFill>
                <a:latin typeface="Times New Roman" panose="02020603050405020304" pitchFamily="18" charset="0"/>
                <a:cs typeface="Times New Roman" panose="02020603050405020304" pitchFamily="18" charset="0"/>
              </a:rPr>
              <a:t>  </a:t>
            </a:r>
            <a:r>
              <a:rPr lang="en-IN" sz="2400" b="1" dirty="0">
                <a:solidFill>
                  <a:schemeClr val="bg1"/>
                </a:solidFill>
                <a:latin typeface="Times New Roman" panose="02020603050405020304" pitchFamily="18" charset="0"/>
                <a:cs typeface="Times New Roman" panose="02020603050405020304" pitchFamily="18" charset="0"/>
              </a:rPr>
              <a:t>Discus</a:t>
            </a:r>
          </a:p>
        </p:txBody>
      </p:sp>
      <p:sp>
        <p:nvSpPr>
          <p:cNvPr id="13" name="TextBox 12">
            <a:extLst>
              <a:ext uri="{FF2B5EF4-FFF2-40B4-BE49-F238E27FC236}">
                <a16:creationId xmlns="" xmlns:a16="http://schemas.microsoft.com/office/drawing/2014/main" id="{18D2B1A1-779B-44AC-9E89-7DFCB56D7B1A}"/>
              </a:ext>
            </a:extLst>
          </p:cNvPr>
          <p:cNvSpPr txBox="1"/>
          <p:nvPr/>
        </p:nvSpPr>
        <p:spPr>
          <a:xfrm>
            <a:off x="583096" y="4320209"/>
            <a:ext cx="1683027"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Shot Put</a:t>
            </a:r>
          </a:p>
        </p:txBody>
      </p:sp>
      <p:sp>
        <p:nvSpPr>
          <p:cNvPr id="22" name="TextBox 21">
            <a:extLst>
              <a:ext uri="{FF2B5EF4-FFF2-40B4-BE49-F238E27FC236}">
                <a16:creationId xmlns="" xmlns:a16="http://schemas.microsoft.com/office/drawing/2014/main" id="{34A4465A-9584-4DCC-83EA-E7B801AFE00E}"/>
              </a:ext>
            </a:extLst>
          </p:cNvPr>
          <p:cNvSpPr txBox="1"/>
          <p:nvPr/>
        </p:nvSpPr>
        <p:spPr>
          <a:xfrm>
            <a:off x="8336355" y="3935896"/>
            <a:ext cx="3749628" cy="2031325"/>
          </a:xfrm>
          <a:prstGeom prst="rect">
            <a:avLst/>
          </a:prstGeom>
          <a:noFill/>
        </p:spPr>
        <p:txBody>
          <a:bodyPr wrap="square">
            <a:spAutoFit/>
          </a:bodyPr>
          <a:lstStyle/>
          <a:p>
            <a:pPr algn="just"/>
            <a:r>
              <a:rPr lang="en-IN" sz="1800" dirty="0">
                <a:latin typeface="Times New Roman" pitchFamily="18" charset="0"/>
                <a:cs typeface="Times New Roman" pitchFamily="18" charset="0"/>
              </a:rPr>
              <a:t>A clock which shows the remaining time allowed for a trial should be visible to an athlete. In addition, an official shall raise and keep raised, a </a:t>
            </a:r>
            <a:r>
              <a:rPr lang="en-IN" sz="1800" dirty="0">
                <a:solidFill>
                  <a:srgbClr val="FFFF00"/>
                </a:solidFill>
                <a:latin typeface="Times New Roman" pitchFamily="18" charset="0"/>
                <a:cs typeface="Times New Roman" pitchFamily="18" charset="0"/>
              </a:rPr>
              <a:t>yellow flag</a:t>
            </a:r>
            <a:r>
              <a:rPr lang="en-IN" sz="1800" dirty="0">
                <a:latin typeface="Times New Roman" pitchFamily="18" charset="0"/>
                <a:cs typeface="Times New Roman" pitchFamily="18" charset="0"/>
              </a:rPr>
              <a:t>, or otherwise indicate</a:t>
            </a:r>
            <a:r>
              <a:rPr lang="en-IN" sz="1800" dirty="0">
                <a:solidFill>
                  <a:srgbClr val="FF0000"/>
                </a:solidFill>
                <a:latin typeface="Times New Roman" pitchFamily="18" charset="0"/>
                <a:cs typeface="Times New Roman" pitchFamily="18" charset="0"/>
              </a:rPr>
              <a:t>, </a:t>
            </a:r>
            <a:r>
              <a:rPr lang="en-IN" sz="1800" dirty="0">
                <a:solidFill>
                  <a:srgbClr val="FFFF00"/>
                </a:solidFill>
                <a:latin typeface="Times New Roman" pitchFamily="18" charset="0"/>
                <a:cs typeface="Times New Roman" pitchFamily="18" charset="0"/>
              </a:rPr>
              <a:t>during the final 15 seconds </a:t>
            </a:r>
            <a:r>
              <a:rPr lang="en-IN" sz="1800" dirty="0">
                <a:latin typeface="Times New Roman" pitchFamily="18" charset="0"/>
                <a:cs typeface="Times New Roman" pitchFamily="18" charset="0"/>
              </a:rPr>
              <a:t>of the time allowed. </a:t>
            </a:r>
          </a:p>
        </p:txBody>
      </p:sp>
      <p:pic>
        <p:nvPicPr>
          <p:cNvPr id="8" name="Picture 2">
            <a:extLst>
              <a:ext uri="{FF2B5EF4-FFF2-40B4-BE49-F238E27FC236}">
                <a16:creationId xmlns="" xmlns:a16="http://schemas.microsoft.com/office/drawing/2014/main" id="{115F682D-87FC-4CB3-9E84-D5C162300332}"/>
              </a:ext>
            </a:extLst>
          </p:cNvPr>
          <p:cNvPicPr>
            <a:picLocks noChangeAspect="1" noChangeArrowheads="1"/>
          </p:cNvPicPr>
          <p:nvPr/>
        </p:nvPicPr>
        <p:blipFill>
          <a:blip r:embed="rId4"/>
          <a:stretch>
            <a:fillRect/>
          </a:stretch>
        </p:blipFill>
        <p:spPr bwMode="auto">
          <a:xfrm>
            <a:off x="8802648" y="1973169"/>
            <a:ext cx="2881352" cy="1897869"/>
          </a:xfrm>
          <a:prstGeom prst="round2DiagRect">
            <a:avLst/>
          </a:prstGeom>
          <a:noFill/>
          <a:ln w="57150">
            <a:solidFill>
              <a:srgbClr val="FFFF00"/>
            </a:solidFill>
            <a:miter lim="800000"/>
            <a:headEnd/>
            <a:tailEnd/>
          </a:ln>
          <a:effectLst/>
          <a:scene3d>
            <a:camera prst="orthographicFront"/>
            <a:lightRig rig="threePt" dir="t"/>
          </a:scene3d>
          <a:sp3d>
            <a:bevelT w="165100" prst="coolSlant"/>
          </a:sp3d>
        </p:spPr>
      </p:pic>
    </p:spTree>
    <p:extLst>
      <p:ext uri="{BB962C8B-B14F-4D97-AF65-F5344CB8AC3E}">
        <p14:creationId xmlns="" xmlns:p14="http://schemas.microsoft.com/office/powerpoint/2010/main" val="3933351022"/>
      </p:ext>
    </p:extLst>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9995" y="134900"/>
            <a:ext cx="6899291" cy="928515"/>
          </a:xfrm>
        </p:spPr>
        <p:txBody>
          <a:bodyPr>
            <a:noAutofit/>
          </a:bodyPr>
          <a:lstStyle/>
          <a:p>
            <a:pPr algn="ctr"/>
            <a:r>
              <a:rPr lang="en-IN" sz="4400" dirty="0">
                <a:solidFill>
                  <a:srgbClr val="FFC000"/>
                </a:solidFill>
                <a:latin typeface="Showcard Gothic" pitchFamily="82" charset="0"/>
                <a:cs typeface="Times New Roman" pitchFamily="18" charset="0"/>
              </a:rPr>
              <a:t>THROWS FROM CIRCLE</a:t>
            </a:r>
          </a:p>
        </p:txBody>
      </p:sp>
      <p:pic>
        <p:nvPicPr>
          <p:cNvPr id="38913" name="Picture 1" descr="C:\Users\Sampurna\Desktop\discus.jpg"/>
          <p:cNvPicPr>
            <a:picLocks noGrp="1" noChangeAspect="1" noChangeArrowheads="1"/>
          </p:cNvPicPr>
          <p:nvPr>
            <p:ph sz="half" idx="1"/>
          </p:nvPr>
        </p:nvPicPr>
        <p:blipFill>
          <a:blip r:embed="rId2"/>
          <a:srcRect/>
          <a:stretch>
            <a:fillRect/>
          </a:stretch>
        </p:blipFill>
        <p:spPr bwMode="auto">
          <a:xfrm>
            <a:off x="260624" y="1222632"/>
            <a:ext cx="3560749" cy="4686849"/>
          </a:xfrm>
          <a:prstGeom prst="rect">
            <a:avLst/>
          </a:prstGeom>
          <a:noFill/>
          <a:ln w="57150">
            <a:solidFill>
              <a:srgbClr val="FFC000"/>
            </a:solidFill>
          </a:ln>
          <a:scene3d>
            <a:camera prst="orthographicFront"/>
            <a:lightRig rig="threePt" dir="t"/>
          </a:scene3d>
          <a:sp3d>
            <a:bevelT w="165100" prst="coolSlant"/>
          </a:sp3d>
        </p:spPr>
      </p:pic>
      <p:sp>
        <p:nvSpPr>
          <p:cNvPr id="10" name="Slide Number Placeholder 9"/>
          <p:cNvSpPr>
            <a:spLocks noGrp="1"/>
          </p:cNvSpPr>
          <p:nvPr>
            <p:ph type="sldNum" sz="quarter" idx="12"/>
          </p:nvPr>
        </p:nvSpPr>
        <p:spPr/>
        <p:txBody>
          <a:bodyPr>
            <a:normAutofit/>
          </a:bodyPr>
          <a:lstStyle/>
          <a:p>
            <a:fld id="{B6F15528-21DE-4FAA-801E-634DDDAF4B2B}" type="slidenum">
              <a:rPr lang="en-US" smtClean="0"/>
              <a:pPr/>
              <a:t>3</a:t>
            </a:fld>
            <a:endParaRPr lang="en-US" dirty="0"/>
          </a:p>
        </p:txBody>
      </p:sp>
      <p:pic>
        <p:nvPicPr>
          <p:cNvPr id="11" name="Picture 4" descr="C:\Users\A\Desktop\AFI-GIF300-100-min.gif"/>
          <p:cNvPicPr>
            <a:picLocks noChangeAspect="1" noChangeArrowheads="1"/>
          </p:cNvPicPr>
          <p:nvPr/>
        </p:nvPicPr>
        <p:blipFill>
          <a:blip r:embed="rId3"/>
          <a:srcRect/>
          <a:stretch>
            <a:fillRect/>
          </a:stretch>
        </p:blipFill>
        <p:spPr bwMode="auto">
          <a:xfrm>
            <a:off x="331724" y="134901"/>
            <a:ext cx="2138271" cy="810949"/>
          </a:xfrm>
          <a:prstGeom prst="rect">
            <a:avLst/>
          </a:prstGeom>
          <a:noFill/>
          <a:scene3d>
            <a:camera prst="orthographicFront"/>
            <a:lightRig rig="threePt" dir="t"/>
          </a:scene3d>
          <a:sp3d>
            <a:bevelT w="165100" prst="coolSlant"/>
          </a:sp3d>
        </p:spPr>
      </p:pic>
      <p:pic>
        <p:nvPicPr>
          <p:cNvPr id="1027" name="Picture 3" descr="C:\Users\Sampurna\Desktop\images shotput.jpg"/>
          <p:cNvPicPr>
            <a:picLocks noChangeAspect="1" noChangeArrowheads="1"/>
          </p:cNvPicPr>
          <p:nvPr/>
        </p:nvPicPr>
        <p:blipFill>
          <a:blip r:embed="rId4"/>
          <a:srcRect/>
          <a:stretch>
            <a:fillRect/>
          </a:stretch>
        </p:blipFill>
        <p:spPr bwMode="auto">
          <a:xfrm>
            <a:off x="4366309" y="1222632"/>
            <a:ext cx="3180903" cy="4686849"/>
          </a:xfrm>
          <a:prstGeom prst="rect">
            <a:avLst/>
          </a:prstGeom>
          <a:ln w="88900" cap="sq" cmpd="thickThin">
            <a:solidFill>
              <a:srgbClr val="FFC000"/>
            </a:solidFill>
            <a:prstDash val="solid"/>
            <a:miter lim="800000"/>
          </a:ln>
          <a:effectLst>
            <a:innerShdw blurRad="76200">
              <a:srgbClr val="000000"/>
            </a:innerShdw>
          </a:effectLst>
          <a:scene3d>
            <a:camera prst="orthographicFront"/>
            <a:lightRig rig="threePt" dir="t"/>
          </a:scene3d>
          <a:sp3d>
            <a:bevelT w="165100" prst="coolSlant"/>
          </a:sp3d>
        </p:spPr>
      </p:pic>
      <p:pic>
        <p:nvPicPr>
          <p:cNvPr id="133121" name="Picture 1" descr="C:\Users\Sampurna\Desktop\01012.jpg"/>
          <p:cNvPicPr>
            <a:picLocks noChangeAspect="1" noChangeArrowheads="1"/>
          </p:cNvPicPr>
          <p:nvPr/>
        </p:nvPicPr>
        <p:blipFill>
          <a:blip r:embed="rId5"/>
          <a:srcRect/>
          <a:stretch>
            <a:fillRect/>
          </a:stretch>
        </p:blipFill>
        <p:spPr bwMode="auto">
          <a:xfrm>
            <a:off x="8092148" y="1228923"/>
            <a:ext cx="3748627" cy="4680558"/>
          </a:xfrm>
          <a:prstGeom prst="rect">
            <a:avLst/>
          </a:prstGeom>
          <a:noFill/>
          <a:ln w="57150">
            <a:solidFill>
              <a:srgbClr val="FFC000"/>
            </a:solidFill>
          </a:ln>
          <a:scene3d>
            <a:camera prst="orthographicFront"/>
            <a:lightRig rig="threePt" dir="t"/>
          </a:scene3d>
          <a:sp3d>
            <a:bevelT w="165100" prst="coolSlant"/>
          </a:sp3d>
        </p:spPr>
      </p:pic>
      <p:sp>
        <p:nvSpPr>
          <p:cNvPr id="4" name="TextBox 3">
            <a:extLst>
              <a:ext uri="{FF2B5EF4-FFF2-40B4-BE49-F238E27FC236}">
                <a16:creationId xmlns="" xmlns:a16="http://schemas.microsoft.com/office/drawing/2014/main" id="{E2E7E3DA-0D98-4862-A346-50C2AAFAC626}"/>
              </a:ext>
            </a:extLst>
          </p:cNvPr>
          <p:cNvSpPr txBox="1"/>
          <p:nvPr/>
        </p:nvSpPr>
        <p:spPr>
          <a:xfrm>
            <a:off x="260624" y="6059606"/>
            <a:ext cx="3615340" cy="646331"/>
          </a:xfrm>
          <a:prstGeom prst="rect">
            <a:avLst/>
          </a:prstGeom>
          <a:noFill/>
        </p:spPr>
        <p:txBody>
          <a:bodyPr wrap="square" rtlCol="0">
            <a:spAutoFit/>
          </a:bodyPr>
          <a:lstStyle/>
          <a:p>
            <a:r>
              <a:rPr lang="en-IN" sz="3600" dirty="0">
                <a:latin typeface="Times New Roman" panose="02020603050405020304" pitchFamily="18" charset="0"/>
                <a:cs typeface="Times New Roman" panose="02020603050405020304" pitchFamily="18" charset="0"/>
              </a:rPr>
              <a:t>DISCUS THROW</a:t>
            </a:r>
          </a:p>
        </p:txBody>
      </p:sp>
      <p:sp>
        <p:nvSpPr>
          <p:cNvPr id="6" name="TextBox 5">
            <a:extLst>
              <a:ext uri="{FF2B5EF4-FFF2-40B4-BE49-F238E27FC236}">
                <a16:creationId xmlns="" xmlns:a16="http://schemas.microsoft.com/office/drawing/2014/main" id="{9B2DDF2D-8AE0-4162-9B1D-8038B333A705}"/>
              </a:ext>
            </a:extLst>
          </p:cNvPr>
          <p:cNvSpPr txBox="1"/>
          <p:nvPr/>
        </p:nvSpPr>
        <p:spPr>
          <a:xfrm>
            <a:off x="4455625" y="6059606"/>
            <a:ext cx="3330791" cy="646331"/>
          </a:xfrm>
          <a:prstGeom prst="rect">
            <a:avLst/>
          </a:prstGeom>
          <a:noFill/>
        </p:spPr>
        <p:txBody>
          <a:bodyPr wrap="square" rtlCol="0">
            <a:spAutoFit/>
          </a:bodyPr>
          <a:lstStyle/>
          <a:p>
            <a:pPr algn="ctr"/>
            <a:r>
              <a:rPr lang="en-IN" sz="3600" dirty="0">
                <a:latin typeface="Times New Roman" panose="02020603050405020304" pitchFamily="18" charset="0"/>
                <a:cs typeface="Times New Roman" panose="02020603050405020304" pitchFamily="18" charset="0"/>
              </a:rPr>
              <a:t>SHOT PUT</a:t>
            </a:r>
          </a:p>
        </p:txBody>
      </p:sp>
      <p:sp>
        <p:nvSpPr>
          <p:cNvPr id="7" name="TextBox 6">
            <a:extLst>
              <a:ext uri="{FF2B5EF4-FFF2-40B4-BE49-F238E27FC236}">
                <a16:creationId xmlns="" xmlns:a16="http://schemas.microsoft.com/office/drawing/2014/main" id="{E0786E21-CC7A-4254-856B-76C55EC29F76}"/>
              </a:ext>
            </a:extLst>
          </p:cNvPr>
          <p:cNvSpPr txBox="1"/>
          <p:nvPr/>
        </p:nvSpPr>
        <p:spPr>
          <a:xfrm>
            <a:off x="7983940" y="6059606"/>
            <a:ext cx="4052068" cy="646331"/>
          </a:xfrm>
          <a:prstGeom prst="rect">
            <a:avLst/>
          </a:prstGeom>
          <a:noFill/>
        </p:spPr>
        <p:txBody>
          <a:bodyPr wrap="square" rtlCol="0">
            <a:spAutoFit/>
          </a:bodyPr>
          <a:lstStyle/>
          <a:p>
            <a:r>
              <a:rPr lang="en-IN" sz="3600" dirty="0">
                <a:latin typeface="Times New Roman" panose="02020603050405020304" pitchFamily="18" charset="0"/>
                <a:cs typeface="Times New Roman" panose="02020603050405020304" pitchFamily="18" charset="0"/>
              </a:rPr>
              <a:t>HAMMER THROW</a:t>
            </a:r>
          </a:p>
        </p:txBody>
      </p: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8974" y="291548"/>
            <a:ext cx="6718852" cy="1245704"/>
          </a:xfrm>
        </p:spPr>
        <p:txBody>
          <a:bodyPr>
            <a:normAutofit/>
          </a:bodyPr>
          <a:lstStyle/>
          <a:p>
            <a:r>
              <a:rPr lang="en-IN" sz="3200" b="1" dirty="0">
                <a:solidFill>
                  <a:srgbClr val="FFFF00"/>
                </a:solidFill>
                <a:latin typeface="Times New Roman" pitchFamily="18" charset="0"/>
                <a:cs typeface="Times New Roman" pitchFamily="18" charset="0"/>
              </a:rPr>
              <a:t>Competing Order and Trials</a:t>
            </a:r>
            <a:endParaRPr lang="en-IN" sz="3200" dirty="0">
              <a:solidFill>
                <a:srgbClr val="FFFF00"/>
              </a:solidFill>
              <a:latin typeface="Times New Roman" pitchFamily="18" charset="0"/>
              <a:cs typeface="Times New Roman" pitchFamily="18" charset="0"/>
            </a:endParaRPr>
          </a:p>
        </p:txBody>
      </p:sp>
      <p:graphicFrame>
        <p:nvGraphicFramePr>
          <p:cNvPr id="7" name="Table 7">
            <a:extLst>
              <a:ext uri="{FF2B5EF4-FFF2-40B4-BE49-F238E27FC236}">
                <a16:creationId xmlns="" xmlns:a16="http://schemas.microsoft.com/office/drawing/2014/main" id="{C72C17FC-29F8-4E85-BB2A-341FD4912477}"/>
              </a:ext>
            </a:extLst>
          </p:cNvPr>
          <p:cNvGraphicFramePr>
            <a:graphicFrameLocks noGrp="1"/>
          </p:cNvGraphicFramePr>
          <p:nvPr>
            <p:extLst>
              <p:ext uri="{D42A27DB-BD31-4B8C-83A1-F6EECF244321}">
                <p14:modId xmlns="" xmlns:p14="http://schemas.microsoft.com/office/powerpoint/2010/main" val="995971124"/>
              </p:ext>
            </p:extLst>
          </p:nvPr>
        </p:nvGraphicFramePr>
        <p:xfrm>
          <a:off x="159026" y="1152941"/>
          <a:ext cx="11661913" cy="5669280"/>
        </p:xfrm>
        <a:graphic>
          <a:graphicData uri="http://schemas.openxmlformats.org/drawingml/2006/table">
            <a:tbl>
              <a:tblPr firstRow="1" bandRow="1">
                <a:tableStyleId>{8799B23B-EC83-4686-B30A-512413B5E67A}</a:tableStyleId>
              </a:tblPr>
              <a:tblGrid>
                <a:gridCol w="1304735">
                  <a:extLst>
                    <a:ext uri="{9D8B030D-6E8A-4147-A177-3AD203B41FA5}">
                      <a16:colId xmlns="" xmlns:a16="http://schemas.microsoft.com/office/drawing/2014/main" val="2276370575"/>
                    </a:ext>
                  </a:extLst>
                </a:gridCol>
                <a:gridCol w="1479597">
                  <a:extLst>
                    <a:ext uri="{9D8B030D-6E8A-4147-A177-3AD203B41FA5}">
                      <a16:colId xmlns="" xmlns:a16="http://schemas.microsoft.com/office/drawing/2014/main" val="4090775756"/>
                    </a:ext>
                  </a:extLst>
                </a:gridCol>
                <a:gridCol w="3793148">
                  <a:extLst>
                    <a:ext uri="{9D8B030D-6E8A-4147-A177-3AD203B41FA5}">
                      <a16:colId xmlns="" xmlns:a16="http://schemas.microsoft.com/office/drawing/2014/main" val="3736892896"/>
                    </a:ext>
                  </a:extLst>
                </a:gridCol>
                <a:gridCol w="2273199">
                  <a:extLst>
                    <a:ext uri="{9D8B030D-6E8A-4147-A177-3AD203B41FA5}">
                      <a16:colId xmlns="" xmlns:a16="http://schemas.microsoft.com/office/drawing/2014/main" val="2802010557"/>
                    </a:ext>
                  </a:extLst>
                </a:gridCol>
                <a:gridCol w="1654458">
                  <a:extLst>
                    <a:ext uri="{9D8B030D-6E8A-4147-A177-3AD203B41FA5}">
                      <a16:colId xmlns="" xmlns:a16="http://schemas.microsoft.com/office/drawing/2014/main" val="4270388609"/>
                    </a:ext>
                  </a:extLst>
                </a:gridCol>
                <a:gridCol w="1156776">
                  <a:extLst>
                    <a:ext uri="{9D8B030D-6E8A-4147-A177-3AD203B41FA5}">
                      <a16:colId xmlns="" xmlns:a16="http://schemas.microsoft.com/office/drawing/2014/main" val="2016000387"/>
                    </a:ext>
                  </a:extLst>
                </a:gridCol>
              </a:tblGrid>
              <a:tr h="960462">
                <a:tc>
                  <a:txBody>
                    <a:bodyPr/>
                    <a:lstStyle/>
                    <a:p>
                      <a:pPr algn="ctr"/>
                      <a:r>
                        <a:rPr lang="en-IN" sz="2000" dirty="0">
                          <a:solidFill>
                            <a:schemeClr val="bg1"/>
                          </a:solidFill>
                          <a:latin typeface="Times New Roman" panose="02020603050405020304" pitchFamily="18" charset="0"/>
                          <a:cs typeface="Times New Roman" panose="02020603050405020304" pitchFamily="18" charset="0"/>
                        </a:rPr>
                        <a:t>No of Athletes</a:t>
                      </a:r>
                    </a:p>
                  </a:txBody>
                  <a:tcPr anchor="ctr">
                    <a:solidFill>
                      <a:schemeClr val="tx1">
                        <a:lumMod val="85000"/>
                      </a:schemeClr>
                    </a:solidFill>
                  </a:tcPr>
                </a:tc>
                <a:tc>
                  <a:txBody>
                    <a:bodyPr/>
                    <a:lstStyle/>
                    <a:p>
                      <a:pPr algn="ctr"/>
                      <a:r>
                        <a:rPr lang="en-IN" sz="2000" dirty="0">
                          <a:solidFill>
                            <a:schemeClr val="bg1"/>
                          </a:solidFill>
                          <a:latin typeface="Times New Roman" panose="02020603050405020304" pitchFamily="18" charset="0"/>
                          <a:cs typeface="Times New Roman" panose="02020603050405020304" pitchFamily="18" charset="0"/>
                        </a:rPr>
                        <a:t>1</a:t>
                      </a:r>
                      <a:r>
                        <a:rPr lang="en-IN" sz="2000" baseline="30000" dirty="0">
                          <a:solidFill>
                            <a:schemeClr val="bg1"/>
                          </a:solidFill>
                          <a:latin typeface="Times New Roman" panose="02020603050405020304" pitchFamily="18" charset="0"/>
                          <a:cs typeface="Times New Roman" panose="02020603050405020304" pitchFamily="18" charset="0"/>
                        </a:rPr>
                        <a:t>st</a:t>
                      </a:r>
                      <a:r>
                        <a:rPr lang="en-IN" sz="2000" dirty="0">
                          <a:solidFill>
                            <a:schemeClr val="bg1"/>
                          </a:solidFill>
                          <a:latin typeface="Times New Roman" panose="02020603050405020304" pitchFamily="18" charset="0"/>
                          <a:cs typeface="Times New Roman" panose="02020603050405020304" pitchFamily="18" charset="0"/>
                        </a:rPr>
                        <a:t> Three Round of Trials</a:t>
                      </a:r>
                    </a:p>
                  </a:txBody>
                  <a:tcPr anchor="ctr">
                    <a:solidFill>
                      <a:schemeClr val="tx1">
                        <a:lumMod val="85000"/>
                      </a:schemeClr>
                    </a:solidFill>
                  </a:tcPr>
                </a:tc>
                <a:tc>
                  <a:txBody>
                    <a:bodyPr/>
                    <a:lstStyle/>
                    <a:p>
                      <a:pPr algn="ctr"/>
                      <a:r>
                        <a:rPr lang="en-IN" sz="2000" dirty="0">
                          <a:solidFill>
                            <a:schemeClr val="bg1"/>
                          </a:solidFill>
                          <a:latin typeface="Times New Roman" panose="02020603050405020304" pitchFamily="18" charset="0"/>
                          <a:cs typeface="Times New Roman" panose="02020603050405020304" pitchFamily="18" charset="0"/>
                        </a:rPr>
                        <a:t>Number of Trials</a:t>
                      </a:r>
                    </a:p>
                  </a:txBody>
                  <a:tcPr anchor="ctr">
                    <a:solidFill>
                      <a:schemeClr val="tx1">
                        <a:lumMod val="85000"/>
                      </a:schemeClr>
                    </a:solidFill>
                  </a:tcPr>
                </a:tc>
                <a:tc>
                  <a:txBody>
                    <a:bodyPr/>
                    <a:lstStyle/>
                    <a:p>
                      <a:pPr algn="ctr"/>
                      <a:r>
                        <a:rPr lang="en-IN" sz="2000" dirty="0">
                          <a:solidFill>
                            <a:schemeClr val="bg1"/>
                          </a:solidFill>
                          <a:latin typeface="Times New Roman" panose="02020603050405020304" pitchFamily="18" charset="0"/>
                          <a:cs typeface="Times New Roman" panose="02020603050405020304" pitchFamily="18" charset="0"/>
                        </a:rPr>
                        <a:t>After 3 Rounds of Trial</a:t>
                      </a:r>
                    </a:p>
                  </a:txBody>
                  <a:tcPr anchor="ctr">
                    <a:solidFill>
                      <a:schemeClr val="tx1">
                        <a:lumMod val="85000"/>
                      </a:schemeClr>
                    </a:solidFill>
                  </a:tcPr>
                </a:tc>
                <a:tc>
                  <a:txBody>
                    <a:bodyPr/>
                    <a:lstStyle/>
                    <a:p>
                      <a:pPr algn="ctr"/>
                      <a:r>
                        <a:rPr lang="en-IN" sz="2000" dirty="0">
                          <a:solidFill>
                            <a:schemeClr val="bg1"/>
                          </a:solidFill>
                          <a:latin typeface="Times New Roman" panose="02020603050405020304" pitchFamily="18" charset="0"/>
                          <a:cs typeface="Times New Roman" panose="02020603050405020304" pitchFamily="18" charset="0"/>
                        </a:rPr>
                        <a:t>Position after Three Trials</a:t>
                      </a:r>
                    </a:p>
                  </a:txBody>
                  <a:tcPr anchor="ctr">
                    <a:solidFill>
                      <a:schemeClr val="tx1">
                        <a:lumMod val="85000"/>
                      </a:schemeClr>
                    </a:solidFill>
                  </a:tcPr>
                </a:tc>
                <a:tc>
                  <a:txBody>
                    <a:bodyPr/>
                    <a:lstStyle/>
                    <a:p>
                      <a:pPr algn="ctr"/>
                      <a:r>
                        <a:rPr lang="en-IN" sz="2000" dirty="0">
                          <a:solidFill>
                            <a:schemeClr val="bg1"/>
                          </a:solidFill>
                          <a:latin typeface="Times New Roman" panose="02020603050405020304" pitchFamily="18" charset="0"/>
                          <a:cs typeface="Times New Roman" panose="02020603050405020304" pitchFamily="18" charset="0"/>
                        </a:rPr>
                        <a:t>Order of Throws</a:t>
                      </a:r>
                    </a:p>
                  </a:txBody>
                  <a:tcPr anchor="ctr">
                    <a:solidFill>
                      <a:schemeClr val="tx1">
                        <a:lumMod val="85000"/>
                      </a:schemeClr>
                    </a:solidFill>
                  </a:tcPr>
                </a:tc>
                <a:extLst>
                  <a:ext uri="{0D108BD9-81ED-4DB2-BD59-A6C34878D82A}">
                    <a16:rowId xmlns="" xmlns:a16="http://schemas.microsoft.com/office/drawing/2014/main" val="548800230"/>
                  </a:ext>
                </a:extLst>
              </a:tr>
              <a:tr h="1484350">
                <a:tc>
                  <a:txBody>
                    <a:bodyPr/>
                    <a:lstStyle/>
                    <a:p>
                      <a:pPr algn="ctr"/>
                      <a:r>
                        <a:rPr lang="en-IN" sz="2400" b="1" dirty="0">
                          <a:solidFill>
                            <a:srgbClr val="FFFF00"/>
                          </a:solidFill>
                          <a:latin typeface="Times New Roman" panose="02020603050405020304" pitchFamily="18" charset="0"/>
                          <a:cs typeface="Times New Roman" panose="02020603050405020304" pitchFamily="18" charset="0"/>
                        </a:rPr>
                        <a:t>8 or Less</a:t>
                      </a:r>
                    </a:p>
                  </a:txBody>
                  <a:tcPr anchor="ctr"/>
                </a:tc>
                <a:tc>
                  <a:txBody>
                    <a:bodyPr/>
                    <a:lstStyle/>
                    <a:p>
                      <a:pPr algn="ctr"/>
                      <a:r>
                        <a:rPr lang="en-IN" sz="2400" b="1" dirty="0">
                          <a:solidFill>
                            <a:srgbClr val="FFFF00"/>
                          </a:solidFill>
                          <a:latin typeface="Times New Roman" panose="02020603050405020304" pitchFamily="18" charset="0"/>
                          <a:cs typeface="Times New Roman" panose="02020603050405020304" pitchFamily="18" charset="0"/>
                        </a:rPr>
                        <a:t>Drawn by lot</a:t>
                      </a:r>
                    </a:p>
                  </a:txBody>
                  <a:tcPr anchor="ctr"/>
                </a:tc>
                <a:tc>
                  <a:txBody>
                    <a:bodyPr/>
                    <a:lstStyle/>
                    <a:p>
                      <a:pPr algn="ctr"/>
                      <a:r>
                        <a:rPr lang="en-IN" sz="2400" b="1" dirty="0">
                          <a:solidFill>
                            <a:srgbClr val="FFFF00"/>
                          </a:solidFill>
                          <a:latin typeface="Times New Roman" panose="02020603050405020304" pitchFamily="18" charset="0"/>
                          <a:cs typeface="Times New Roman" panose="02020603050405020304" pitchFamily="18" charset="0"/>
                        </a:rPr>
                        <a:t>6 Trials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rgbClr val="FFFF00"/>
                          </a:solidFill>
                          <a:latin typeface="Times New Roman" panose="02020603050405020304" pitchFamily="18" charset="0"/>
                          <a:cs typeface="Times New Roman" panose="02020603050405020304" pitchFamily="18" charset="0"/>
                        </a:rPr>
                        <a:t>Reverse ranking, 1</a:t>
                      </a:r>
                      <a:r>
                        <a:rPr lang="en-US" sz="2400" baseline="30000" dirty="0">
                          <a:solidFill>
                            <a:srgbClr val="FFFF00"/>
                          </a:solidFill>
                          <a:latin typeface="Times New Roman" panose="02020603050405020304" pitchFamily="18" charset="0"/>
                          <a:cs typeface="Times New Roman" panose="02020603050405020304" pitchFamily="18" charset="0"/>
                        </a:rPr>
                        <a:t>st</a:t>
                      </a:r>
                      <a:r>
                        <a:rPr lang="en-US" sz="2400" dirty="0">
                          <a:solidFill>
                            <a:srgbClr val="FFFF00"/>
                          </a:solidFill>
                          <a:latin typeface="Times New Roman" panose="02020603050405020304" pitchFamily="18" charset="0"/>
                          <a:cs typeface="Times New Roman" panose="02020603050405020304" pitchFamily="18" charset="0"/>
                        </a:rPr>
                        <a:t> will</a:t>
                      </a:r>
                      <a:r>
                        <a:rPr lang="en-US" sz="2400" baseline="0" dirty="0">
                          <a:solidFill>
                            <a:srgbClr val="FFFF00"/>
                          </a:solidFill>
                          <a:latin typeface="Times New Roman" panose="02020603050405020304" pitchFamily="18" charset="0"/>
                          <a:cs typeface="Times New Roman" panose="02020603050405020304" pitchFamily="18" charset="0"/>
                        </a:rPr>
                        <a:t> throw last.</a:t>
                      </a:r>
                      <a:endParaRPr lang="en-US" sz="2400" dirty="0">
                        <a:solidFill>
                          <a:srgbClr val="FFFF00"/>
                        </a:solidFill>
                        <a:latin typeface="Times New Roman" panose="02020603050405020304" pitchFamily="18" charset="0"/>
                        <a:cs typeface="Times New Roman" panose="02020603050405020304" pitchFamily="18" charset="0"/>
                      </a:endParaRPr>
                    </a:p>
                    <a:p>
                      <a:pPr algn="ctr"/>
                      <a:endParaRPr lang="en-IN" sz="2400" b="1" dirty="0">
                        <a:solidFill>
                          <a:srgbClr val="FFFF00"/>
                        </a:solidFill>
                        <a:latin typeface="Times New Roman" panose="02020603050405020304" pitchFamily="18" charset="0"/>
                        <a:cs typeface="Times New Roman" panose="02020603050405020304" pitchFamily="18" charset="0"/>
                      </a:endParaRPr>
                    </a:p>
                  </a:txBody>
                  <a:tcPr anchor="ctr"/>
                </a:tc>
                <a:tc rowSpan="2">
                  <a:txBody>
                    <a:bodyPr/>
                    <a:lstStyle/>
                    <a:p>
                      <a:pPr algn="ctr"/>
                      <a:r>
                        <a:rPr lang="en-IN" sz="2400" b="1" dirty="0">
                          <a:solidFill>
                            <a:srgbClr val="FFFF00"/>
                          </a:solidFill>
                          <a:latin typeface="Times New Roman" panose="02020603050405020304" pitchFamily="18" charset="0"/>
                          <a:cs typeface="Times New Roman" panose="02020603050405020304" pitchFamily="18" charset="0"/>
                        </a:rPr>
                        <a:t>A-1</a:t>
                      </a:r>
                    </a:p>
                    <a:p>
                      <a:pPr algn="ctr"/>
                      <a:r>
                        <a:rPr lang="en-IN" sz="2400" b="1" dirty="0">
                          <a:solidFill>
                            <a:srgbClr val="FFFF00"/>
                          </a:solidFill>
                          <a:latin typeface="Times New Roman" panose="02020603050405020304" pitchFamily="18" charset="0"/>
                          <a:cs typeface="Times New Roman" panose="02020603050405020304" pitchFamily="18" charset="0"/>
                        </a:rPr>
                        <a:t>B-2</a:t>
                      </a:r>
                    </a:p>
                    <a:p>
                      <a:pPr algn="ctr"/>
                      <a:r>
                        <a:rPr lang="en-IN" sz="2400" b="1" dirty="0">
                          <a:solidFill>
                            <a:srgbClr val="FFFF00"/>
                          </a:solidFill>
                          <a:latin typeface="Times New Roman" panose="02020603050405020304" pitchFamily="18" charset="0"/>
                          <a:cs typeface="Times New Roman" panose="02020603050405020304" pitchFamily="18" charset="0"/>
                        </a:rPr>
                        <a:t>C-3</a:t>
                      </a:r>
                    </a:p>
                    <a:p>
                      <a:pPr algn="ctr"/>
                      <a:r>
                        <a:rPr lang="en-IN" sz="2400" b="1" dirty="0">
                          <a:solidFill>
                            <a:srgbClr val="FFFF00"/>
                          </a:solidFill>
                          <a:latin typeface="Times New Roman" panose="02020603050405020304" pitchFamily="18" charset="0"/>
                          <a:cs typeface="Times New Roman" panose="02020603050405020304" pitchFamily="18" charset="0"/>
                        </a:rPr>
                        <a:t>D-4</a:t>
                      </a:r>
                    </a:p>
                    <a:p>
                      <a:pPr algn="ctr"/>
                      <a:r>
                        <a:rPr lang="en-IN" sz="2400" b="1" dirty="0">
                          <a:solidFill>
                            <a:srgbClr val="FFFF00"/>
                          </a:solidFill>
                          <a:latin typeface="Times New Roman" panose="02020603050405020304" pitchFamily="18" charset="0"/>
                          <a:cs typeface="Times New Roman" panose="02020603050405020304" pitchFamily="18" charset="0"/>
                        </a:rPr>
                        <a:t>E-5</a:t>
                      </a:r>
                    </a:p>
                    <a:p>
                      <a:pPr algn="ctr"/>
                      <a:r>
                        <a:rPr lang="en-IN" sz="2400" b="1" dirty="0">
                          <a:solidFill>
                            <a:srgbClr val="FFFF00"/>
                          </a:solidFill>
                          <a:latin typeface="Times New Roman" panose="02020603050405020304" pitchFamily="18" charset="0"/>
                          <a:cs typeface="Times New Roman" panose="02020603050405020304" pitchFamily="18" charset="0"/>
                        </a:rPr>
                        <a:t>F-6</a:t>
                      </a:r>
                    </a:p>
                    <a:p>
                      <a:pPr algn="ctr"/>
                      <a:r>
                        <a:rPr lang="en-IN" sz="2400" b="1" dirty="0">
                          <a:solidFill>
                            <a:srgbClr val="FFFF00"/>
                          </a:solidFill>
                          <a:latin typeface="Times New Roman" panose="02020603050405020304" pitchFamily="18" charset="0"/>
                          <a:cs typeface="Times New Roman" panose="02020603050405020304" pitchFamily="18" charset="0"/>
                        </a:rPr>
                        <a:t>G-7</a:t>
                      </a:r>
                    </a:p>
                    <a:p>
                      <a:pPr algn="ctr"/>
                      <a:r>
                        <a:rPr lang="en-IN" sz="2400" b="1" dirty="0">
                          <a:solidFill>
                            <a:srgbClr val="FFFF00"/>
                          </a:solidFill>
                          <a:latin typeface="Times New Roman" panose="02020603050405020304" pitchFamily="18" charset="0"/>
                          <a:cs typeface="Times New Roman" panose="02020603050405020304" pitchFamily="18" charset="0"/>
                        </a:rPr>
                        <a:t>H-8</a:t>
                      </a:r>
                    </a:p>
                  </a:txBody>
                  <a:tcPr anchor="ctr"/>
                </a:tc>
                <a:tc rowSpan="2">
                  <a:txBody>
                    <a:bodyPr/>
                    <a:lstStyle/>
                    <a:p>
                      <a:pPr algn="ctr"/>
                      <a:r>
                        <a:rPr lang="en-IN" sz="2400" b="1" dirty="0">
                          <a:solidFill>
                            <a:srgbClr val="FFFF00"/>
                          </a:solidFill>
                          <a:latin typeface="Times New Roman" panose="02020603050405020304" pitchFamily="18" charset="0"/>
                          <a:cs typeface="Times New Roman" panose="02020603050405020304" pitchFamily="18" charset="0"/>
                        </a:rPr>
                        <a:t>8</a:t>
                      </a:r>
                    </a:p>
                    <a:p>
                      <a:pPr algn="ctr"/>
                      <a:r>
                        <a:rPr lang="en-IN" sz="2400" b="1" dirty="0">
                          <a:solidFill>
                            <a:srgbClr val="FFFF00"/>
                          </a:solidFill>
                          <a:latin typeface="Times New Roman" panose="02020603050405020304" pitchFamily="18" charset="0"/>
                          <a:cs typeface="Times New Roman" panose="02020603050405020304" pitchFamily="18" charset="0"/>
                        </a:rPr>
                        <a:t>7</a:t>
                      </a:r>
                    </a:p>
                    <a:p>
                      <a:pPr algn="ctr"/>
                      <a:r>
                        <a:rPr lang="en-IN" sz="2400" b="1" dirty="0">
                          <a:solidFill>
                            <a:srgbClr val="FFFF00"/>
                          </a:solidFill>
                          <a:latin typeface="Times New Roman" panose="02020603050405020304" pitchFamily="18" charset="0"/>
                          <a:cs typeface="Times New Roman" panose="02020603050405020304" pitchFamily="18" charset="0"/>
                        </a:rPr>
                        <a:t>6</a:t>
                      </a:r>
                    </a:p>
                    <a:p>
                      <a:pPr algn="ctr"/>
                      <a:r>
                        <a:rPr lang="en-IN" sz="2400" b="1" dirty="0">
                          <a:solidFill>
                            <a:srgbClr val="FFFF00"/>
                          </a:solidFill>
                          <a:latin typeface="Times New Roman" panose="02020603050405020304" pitchFamily="18" charset="0"/>
                          <a:cs typeface="Times New Roman" panose="02020603050405020304" pitchFamily="18" charset="0"/>
                        </a:rPr>
                        <a:t>5</a:t>
                      </a:r>
                    </a:p>
                    <a:p>
                      <a:pPr algn="ctr"/>
                      <a:r>
                        <a:rPr lang="en-IN" sz="2400" b="1" dirty="0">
                          <a:solidFill>
                            <a:srgbClr val="FFFF00"/>
                          </a:solidFill>
                          <a:latin typeface="Times New Roman" panose="02020603050405020304" pitchFamily="18" charset="0"/>
                          <a:cs typeface="Times New Roman" panose="02020603050405020304" pitchFamily="18" charset="0"/>
                        </a:rPr>
                        <a:t>4</a:t>
                      </a:r>
                    </a:p>
                    <a:p>
                      <a:pPr algn="ctr"/>
                      <a:r>
                        <a:rPr lang="en-IN" sz="2400" b="1" dirty="0">
                          <a:solidFill>
                            <a:srgbClr val="FFFF00"/>
                          </a:solidFill>
                          <a:latin typeface="Times New Roman" panose="02020603050405020304" pitchFamily="18" charset="0"/>
                          <a:cs typeface="Times New Roman" panose="02020603050405020304" pitchFamily="18" charset="0"/>
                        </a:rPr>
                        <a:t>3</a:t>
                      </a:r>
                    </a:p>
                    <a:p>
                      <a:pPr algn="ctr"/>
                      <a:r>
                        <a:rPr lang="en-IN" sz="2400" b="1" dirty="0">
                          <a:solidFill>
                            <a:srgbClr val="FFFF00"/>
                          </a:solidFill>
                          <a:latin typeface="Times New Roman" panose="02020603050405020304" pitchFamily="18" charset="0"/>
                          <a:cs typeface="Times New Roman" panose="02020603050405020304" pitchFamily="18" charset="0"/>
                        </a:rPr>
                        <a:t>2</a:t>
                      </a:r>
                    </a:p>
                    <a:p>
                      <a:pPr algn="ctr"/>
                      <a:r>
                        <a:rPr lang="en-IN" sz="2400" b="1" dirty="0">
                          <a:solidFill>
                            <a:srgbClr val="FFFF00"/>
                          </a:solidFill>
                          <a:latin typeface="Times New Roman" panose="02020603050405020304" pitchFamily="18" charset="0"/>
                          <a:cs typeface="Times New Roman" panose="02020603050405020304" pitchFamily="18" charset="0"/>
                        </a:rPr>
                        <a:t>1</a:t>
                      </a:r>
                    </a:p>
                  </a:txBody>
                  <a:tcPr anchor="ctr"/>
                </a:tc>
                <a:extLst>
                  <a:ext uri="{0D108BD9-81ED-4DB2-BD59-A6C34878D82A}">
                    <a16:rowId xmlns="" xmlns:a16="http://schemas.microsoft.com/office/drawing/2014/main" val="4203069009"/>
                  </a:ext>
                </a:extLst>
              </a:tr>
              <a:tr h="2182867">
                <a:tc>
                  <a:txBody>
                    <a:bodyPr/>
                    <a:lstStyle/>
                    <a:p>
                      <a:pPr algn="ctr"/>
                      <a:r>
                        <a:rPr lang="en-IN" sz="2400" b="1" dirty="0">
                          <a:solidFill>
                            <a:srgbClr val="FFFF00"/>
                          </a:solidFill>
                          <a:latin typeface="Times New Roman" panose="02020603050405020304" pitchFamily="18" charset="0"/>
                          <a:cs typeface="Times New Roman" panose="02020603050405020304" pitchFamily="18" charset="0"/>
                        </a:rPr>
                        <a:t>More than 8</a:t>
                      </a:r>
                    </a:p>
                  </a:txBody>
                  <a:tcPr anchor="ctr"/>
                </a:tc>
                <a:tc>
                  <a:txBody>
                    <a:bodyPr/>
                    <a:lstStyle/>
                    <a:p>
                      <a:pPr algn="ctr"/>
                      <a:r>
                        <a:rPr lang="en-IN" sz="2400" b="1" dirty="0">
                          <a:solidFill>
                            <a:srgbClr val="FFFF00"/>
                          </a:solidFill>
                          <a:latin typeface="Times New Roman" panose="02020603050405020304" pitchFamily="18" charset="0"/>
                          <a:cs typeface="Times New Roman" panose="02020603050405020304" pitchFamily="18" charset="0"/>
                        </a:rPr>
                        <a:t>Drawn by lot</a:t>
                      </a:r>
                    </a:p>
                  </a:txBody>
                  <a:tcPr anchor="ctr"/>
                </a:tc>
                <a:tc>
                  <a:txBody>
                    <a:bodyPr/>
                    <a:lstStyle/>
                    <a:p>
                      <a:pPr algn="l"/>
                      <a:r>
                        <a:rPr lang="en-IN" sz="2400" dirty="0">
                          <a:solidFill>
                            <a:srgbClr val="FFFF00"/>
                          </a:solidFill>
                          <a:latin typeface="Times New Roman" pitchFamily="18" charset="0"/>
                          <a:cs typeface="Times New Roman" pitchFamily="18" charset="0"/>
                        </a:rPr>
                        <a:t>Each athlete shall be allowed three trials and the eight athletes with the best valid performances shall be allowed three additional trials</a:t>
                      </a:r>
                      <a:endParaRPr lang="en-IN" sz="2400" b="1" dirty="0">
                        <a:solidFill>
                          <a:srgbClr val="FFFF00"/>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srgbClr val="FFFF00"/>
                          </a:solidFill>
                          <a:latin typeface="Times New Roman" panose="02020603050405020304" pitchFamily="18" charset="0"/>
                          <a:cs typeface="Times New Roman" panose="02020603050405020304" pitchFamily="18" charset="0"/>
                        </a:rPr>
                        <a:t>Reverse ranking, 1</a:t>
                      </a:r>
                      <a:r>
                        <a:rPr lang="en-US" sz="2400" baseline="30000" dirty="0">
                          <a:solidFill>
                            <a:srgbClr val="FFFF00"/>
                          </a:solidFill>
                          <a:latin typeface="Times New Roman" panose="02020603050405020304" pitchFamily="18" charset="0"/>
                          <a:cs typeface="Times New Roman" panose="02020603050405020304" pitchFamily="18" charset="0"/>
                        </a:rPr>
                        <a:t>st</a:t>
                      </a:r>
                      <a:r>
                        <a:rPr lang="en-US" sz="2400" dirty="0">
                          <a:solidFill>
                            <a:srgbClr val="FFFF00"/>
                          </a:solidFill>
                          <a:latin typeface="Times New Roman" panose="02020603050405020304" pitchFamily="18" charset="0"/>
                          <a:cs typeface="Times New Roman" panose="02020603050405020304" pitchFamily="18" charset="0"/>
                        </a:rPr>
                        <a:t> will</a:t>
                      </a:r>
                      <a:r>
                        <a:rPr lang="en-US" sz="2400" baseline="0" dirty="0">
                          <a:solidFill>
                            <a:srgbClr val="FFFF00"/>
                          </a:solidFill>
                          <a:latin typeface="Times New Roman" panose="02020603050405020304" pitchFamily="18" charset="0"/>
                          <a:cs typeface="Times New Roman" panose="02020603050405020304" pitchFamily="18" charset="0"/>
                        </a:rPr>
                        <a:t> throw last.</a:t>
                      </a:r>
                      <a:endParaRPr lang="en-US" sz="2400" dirty="0">
                        <a:solidFill>
                          <a:srgbClr val="FFFF00"/>
                        </a:solidFill>
                        <a:latin typeface="Times New Roman" panose="02020603050405020304" pitchFamily="18" charset="0"/>
                        <a:cs typeface="Times New Roman" panose="02020603050405020304" pitchFamily="18" charset="0"/>
                      </a:endParaRPr>
                    </a:p>
                  </a:txBody>
                  <a:tcPr anchor="ctr"/>
                </a:tc>
                <a:tc vMerge="1">
                  <a:txBody>
                    <a:bodyPr/>
                    <a:lstStyle/>
                    <a:p>
                      <a:endParaRPr lang="en-IN"/>
                    </a:p>
                  </a:txBody>
                  <a:tcPr/>
                </a:tc>
                <a:tc vMerge="1">
                  <a:txBody>
                    <a:bodyPr/>
                    <a:lstStyle/>
                    <a:p>
                      <a:pPr algn="ctr"/>
                      <a:endParaRPr lang="en-IN" sz="2400" b="1" dirty="0">
                        <a:solidFill>
                          <a:srgbClr val="FFFF00"/>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915329772"/>
                  </a:ext>
                </a:extLst>
              </a:tr>
              <a:tr h="785832">
                <a:tc gridSpan="6">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atin typeface="Times New Roman" panose="02020603050405020304" pitchFamily="18" charset="0"/>
                          <a:cs typeface="Times New Roman" panose="02020603050405020304" pitchFamily="18" charset="0"/>
                        </a:rPr>
                        <a:t>Qualification round. Max 3 trials, drawn by lot .Select at least best 12 for finals.</a:t>
                      </a:r>
                    </a:p>
                    <a:p>
                      <a:pPr algn="ctr"/>
                      <a:endParaRPr lang="en-IN" sz="2400" b="1" dirty="0">
                        <a:solidFill>
                          <a:srgbClr val="FFFF00"/>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en-IN" sz="2400" b="1" dirty="0">
                        <a:solidFill>
                          <a:srgbClr val="FFFF00"/>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en-IN" sz="2400" b="1" dirty="0">
                        <a:solidFill>
                          <a:srgbClr val="FFFF00"/>
                        </a:solidFill>
                        <a:latin typeface="Times New Roman" panose="02020603050405020304" pitchFamily="18" charset="0"/>
                        <a:cs typeface="Times New Roman" panose="02020603050405020304" pitchFamily="18" charset="0"/>
                      </a:endParaRPr>
                    </a:p>
                  </a:txBody>
                  <a:tcPr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dirty="0">
                        <a:solidFill>
                          <a:srgbClr val="FFFF00"/>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en-IN" sz="2400" b="1" dirty="0">
                        <a:solidFill>
                          <a:srgbClr val="FFFF00"/>
                        </a:solidFill>
                        <a:latin typeface="Times New Roman" panose="02020603050405020304" pitchFamily="18" charset="0"/>
                        <a:cs typeface="Times New Roman" panose="02020603050405020304" pitchFamily="18" charset="0"/>
                      </a:endParaRPr>
                    </a:p>
                  </a:txBody>
                  <a:tcPr anchor="ctr"/>
                </a:tc>
                <a:tc hMerge="1">
                  <a:txBody>
                    <a:bodyPr/>
                    <a:lstStyle/>
                    <a:p>
                      <a:pPr algn="ctr"/>
                      <a:endParaRPr lang="en-IN" sz="2400" b="1" dirty="0">
                        <a:solidFill>
                          <a:srgbClr val="FFFF00"/>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986761160"/>
                  </a:ext>
                </a:extLst>
              </a:tr>
            </a:tbl>
          </a:graphicData>
        </a:graphic>
      </p:graphicFrame>
      <p:cxnSp>
        <p:nvCxnSpPr>
          <p:cNvPr id="9" name="Straight Arrow Connector 8">
            <a:extLst>
              <a:ext uri="{FF2B5EF4-FFF2-40B4-BE49-F238E27FC236}">
                <a16:creationId xmlns="" xmlns:a16="http://schemas.microsoft.com/office/drawing/2014/main" id="{CD9CBB9F-737B-4362-896A-05840BAE81FA}"/>
              </a:ext>
            </a:extLst>
          </p:cNvPr>
          <p:cNvCxnSpPr/>
          <p:nvPr/>
        </p:nvCxnSpPr>
        <p:spPr>
          <a:xfrm>
            <a:off x="10217426" y="2796208"/>
            <a:ext cx="742122"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320CD412-27C1-4A5D-B7B6-17ABC281A0AC}"/>
              </a:ext>
            </a:extLst>
          </p:cNvPr>
          <p:cNvCxnSpPr/>
          <p:nvPr/>
        </p:nvCxnSpPr>
        <p:spPr>
          <a:xfrm>
            <a:off x="10217426" y="3200400"/>
            <a:ext cx="742122"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B7BEB40D-E39A-4421-985A-2B222C385CAD}"/>
              </a:ext>
            </a:extLst>
          </p:cNvPr>
          <p:cNvCxnSpPr/>
          <p:nvPr/>
        </p:nvCxnSpPr>
        <p:spPr>
          <a:xfrm>
            <a:off x="10217426" y="3544956"/>
            <a:ext cx="742122"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E904F625-C67E-4B43-8C98-890C41BB5DB3}"/>
              </a:ext>
            </a:extLst>
          </p:cNvPr>
          <p:cNvCxnSpPr/>
          <p:nvPr/>
        </p:nvCxnSpPr>
        <p:spPr>
          <a:xfrm>
            <a:off x="10217426" y="3902765"/>
            <a:ext cx="742122"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2E7F65BA-06A2-4AC6-866B-9C68FAC591D2}"/>
              </a:ext>
            </a:extLst>
          </p:cNvPr>
          <p:cNvCxnSpPr/>
          <p:nvPr/>
        </p:nvCxnSpPr>
        <p:spPr>
          <a:xfrm>
            <a:off x="10217426" y="4300330"/>
            <a:ext cx="742122"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B5ADA5D1-758E-4F76-ACC5-30C549B1D95A}"/>
              </a:ext>
            </a:extLst>
          </p:cNvPr>
          <p:cNvCxnSpPr/>
          <p:nvPr/>
        </p:nvCxnSpPr>
        <p:spPr>
          <a:xfrm>
            <a:off x="10217426" y="4671390"/>
            <a:ext cx="742122"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9430BA0B-9DF5-4D8A-AFB0-3C57D48CBE70}"/>
              </a:ext>
            </a:extLst>
          </p:cNvPr>
          <p:cNvCxnSpPr/>
          <p:nvPr/>
        </p:nvCxnSpPr>
        <p:spPr>
          <a:xfrm>
            <a:off x="10217426" y="5029199"/>
            <a:ext cx="742122"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824D8DF7-534B-48AD-A84C-4FA855AB5153}"/>
              </a:ext>
            </a:extLst>
          </p:cNvPr>
          <p:cNvCxnSpPr/>
          <p:nvPr/>
        </p:nvCxnSpPr>
        <p:spPr>
          <a:xfrm>
            <a:off x="10217426" y="5347252"/>
            <a:ext cx="742122"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C:\Users\A\Desktop\AFI-GIF300-100-min.gif">
            <a:extLst>
              <a:ext uri="{FF2B5EF4-FFF2-40B4-BE49-F238E27FC236}">
                <a16:creationId xmlns="" xmlns:a16="http://schemas.microsoft.com/office/drawing/2014/main" id="{54A2FED5-E1DE-4339-984E-F64B1CE628FB}"/>
              </a:ext>
            </a:extLst>
          </p:cNvPr>
          <p:cNvPicPr>
            <a:picLocks noChangeAspect="1" noChangeArrowheads="1"/>
          </p:cNvPicPr>
          <p:nvPr/>
        </p:nvPicPr>
        <p:blipFill>
          <a:blip r:embed="rId2"/>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Tree>
    <p:extLst>
      <p:ext uri="{BB962C8B-B14F-4D97-AF65-F5344CB8AC3E}">
        <p14:creationId xmlns="" xmlns:p14="http://schemas.microsoft.com/office/powerpoint/2010/main" val="3839985708"/>
      </p:ext>
    </p:extLst>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1692277"/>
            <a:ext cx="11913326" cy="1325244"/>
          </a:xfrm>
        </p:spPr>
        <p:txBody>
          <a:bodyPr>
            <a:normAutofit fontScale="25000" lnSpcReduction="20000"/>
          </a:bodyPr>
          <a:lstStyle/>
          <a:p>
            <a:pPr algn="just"/>
            <a:r>
              <a:rPr lang="en-IN" sz="11400" dirty="0">
                <a:latin typeface="Times New Roman" pitchFamily="18" charset="0"/>
                <a:cs typeface="Times New Roman" pitchFamily="18" charset="0"/>
              </a:rPr>
              <a:t>The </a:t>
            </a:r>
            <a:r>
              <a:rPr lang="en-IN" sz="11400" dirty="0">
                <a:solidFill>
                  <a:srgbClr val="FFFF00"/>
                </a:solidFill>
                <a:latin typeface="Times New Roman" pitchFamily="18" charset="0"/>
                <a:cs typeface="Times New Roman" pitchFamily="18" charset="0"/>
              </a:rPr>
              <a:t>second best performance </a:t>
            </a:r>
            <a:r>
              <a:rPr lang="en-IN" sz="11400" dirty="0">
                <a:latin typeface="Times New Roman" pitchFamily="18" charset="0"/>
                <a:cs typeface="Times New Roman" pitchFamily="18" charset="0"/>
              </a:rPr>
              <a:t>of the athletes having the same best performances shall determine whether there has been a tie. Then, if necessary, the third best, and so on</a:t>
            </a:r>
            <a:r>
              <a:rPr lang="en-IN" sz="11400" dirty="0" smtClean="0">
                <a:latin typeface="Times New Roman" pitchFamily="18" charset="0"/>
                <a:cs typeface="Times New Roman" pitchFamily="18" charset="0"/>
              </a:rPr>
              <a:t>.</a:t>
            </a:r>
          </a:p>
          <a:p>
            <a:pPr algn="just"/>
            <a:endParaRPr lang="en-IN" sz="11400" dirty="0">
              <a:latin typeface="Times New Roman" pitchFamily="18" charset="0"/>
              <a:cs typeface="Times New Roman" pitchFamily="18" charset="0"/>
            </a:endParaRPr>
          </a:p>
          <a:p>
            <a:pPr algn="just">
              <a:buNone/>
            </a:pPr>
            <a:endParaRPr lang="en-IN" sz="4000" dirty="0">
              <a:latin typeface="Times New Roman" pitchFamily="18" charset="0"/>
              <a:cs typeface="Times New Roman" pitchFamily="18" charset="0"/>
            </a:endParaRPr>
          </a:p>
          <a:p>
            <a:pPr algn="just">
              <a:buNone/>
            </a:pPr>
            <a:r>
              <a:rPr lang="en-IN" sz="3800" dirty="0" smtClean="0">
                <a:solidFill>
                  <a:srgbClr val="FFFF00"/>
                </a:solidFill>
                <a:latin typeface="Times New Roman" pitchFamily="18" charset="0"/>
                <a:cs typeface="Times New Roman" pitchFamily="18" charset="0"/>
              </a:rPr>
              <a:t>.</a:t>
            </a:r>
            <a:endParaRPr lang="en-IN" sz="3800" dirty="0">
              <a:solidFill>
                <a:srgbClr val="FFFF00"/>
              </a:solidFill>
              <a:latin typeface="Times New Roman" pitchFamily="18" charset="0"/>
              <a:cs typeface="Times New Roman" pitchFamily="18" charset="0"/>
            </a:endParaRPr>
          </a:p>
          <a:p>
            <a:pPr algn="just">
              <a:buNone/>
            </a:pPr>
            <a:endParaRPr lang="en-IN" sz="1900" dirty="0">
              <a:latin typeface="Times New Roman" pitchFamily="18" charset="0"/>
              <a:cs typeface="Times New Roman" pitchFamily="18" charset="0"/>
            </a:endParaRPr>
          </a:p>
        </p:txBody>
      </p:sp>
      <p:sp>
        <p:nvSpPr>
          <p:cNvPr id="2" name="Title 1"/>
          <p:cNvSpPr>
            <a:spLocks noGrp="1"/>
          </p:cNvSpPr>
          <p:nvPr>
            <p:ph type="title" idx="4294967295"/>
          </p:nvPr>
        </p:nvSpPr>
        <p:spPr>
          <a:xfrm>
            <a:off x="0" y="649950"/>
            <a:ext cx="10972800" cy="767687"/>
          </a:xfrm>
        </p:spPr>
        <p:txBody>
          <a:bodyPr/>
          <a:lstStyle/>
          <a:p>
            <a:pPr algn="ctr"/>
            <a:r>
              <a:rPr lang="en-IN" b="1" dirty="0">
                <a:solidFill>
                  <a:srgbClr val="FFFF00"/>
                </a:solidFill>
                <a:latin typeface="Times New Roman" pitchFamily="18" charset="0"/>
                <a:cs typeface="Times New Roman" pitchFamily="18" charset="0"/>
              </a:rPr>
              <a:t>Ties</a:t>
            </a:r>
            <a:endParaRPr lang="en-IN" dirty="0">
              <a:solidFill>
                <a:srgbClr val="FFFF00"/>
              </a:solidFill>
              <a:latin typeface="Times New Roman" pitchFamily="18" charset="0"/>
              <a:cs typeface="Times New Roman" pitchFamily="18" charset="0"/>
            </a:endParaRPr>
          </a:p>
        </p:txBody>
      </p:sp>
      <p:pic>
        <p:nvPicPr>
          <p:cNvPr id="4" name="Picture 3" descr="C:\Users\A\Desktop\AFI-GIF300-100-min.gif">
            <a:extLst>
              <a:ext uri="{FF2B5EF4-FFF2-40B4-BE49-F238E27FC236}">
                <a16:creationId xmlns="" xmlns:a16="http://schemas.microsoft.com/office/drawing/2014/main" id="{5A007015-1A39-4268-8F5E-ED5AC2AF1482}"/>
              </a:ext>
            </a:extLst>
          </p:cNvPr>
          <p:cNvPicPr>
            <a:picLocks noChangeAspect="1" noChangeArrowheads="1"/>
          </p:cNvPicPr>
          <p:nvPr/>
        </p:nvPicPr>
        <p:blipFill>
          <a:blip r:embed="rId2"/>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graphicFrame>
        <p:nvGraphicFramePr>
          <p:cNvPr id="6" name="Table 5"/>
          <p:cNvGraphicFramePr>
            <a:graphicFrameLocks noGrp="1"/>
          </p:cNvGraphicFramePr>
          <p:nvPr/>
        </p:nvGraphicFramePr>
        <p:xfrm>
          <a:off x="300445" y="3043645"/>
          <a:ext cx="11639005" cy="3428564"/>
        </p:xfrm>
        <a:graphic>
          <a:graphicData uri="http://schemas.openxmlformats.org/drawingml/2006/table">
            <a:tbl>
              <a:tblPr firstRow="1" bandRow="1">
                <a:tableStyleId>{5C22544A-7EE6-4342-B048-85BDC9FD1C3A}</a:tableStyleId>
              </a:tblPr>
              <a:tblGrid>
                <a:gridCol w="1662715"/>
                <a:gridCol w="1662715"/>
                <a:gridCol w="1662715"/>
                <a:gridCol w="1662715"/>
                <a:gridCol w="1662715"/>
                <a:gridCol w="1662715"/>
                <a:gridCol w="1662715"/>
              </a:tblGrid>
              <a:tr h="681881">
                <a:tc gridSpan="7">
                  <a:txBody>
                    <a:bodyPr/>
                    <a:lstStyle/>
                    <a:p>
                      <a:r>
                        <a:rPr lang="en-US" sz="2000" dirty="0" smtClean="0">
                          <a:solidFill>
                            <a:srgbClr val="FF0000"/>
                          </a:solidFill>
                        </a:rPr>
                        <a:t>                                                           SCORE</a:t>
                      </a:r>
                      <a:r>
                        <a:rPr lang="en-US" sz="2000" baseline="0" dirty="0" smtClean="0">
                          <a:solidFill>
                            <a:srgbClr val="FF0000"/>
                          </a:solidFill>
                        </a:rPr>
                        <a:t> SHEET</a:t>
                      </a:r>
                    </a:p>
                    <a:p>
                      <a:r>
                        <a:rPr lang="en-US" sz="2000" baseline="0" dirty="0" smtClean="0">
                          <a:solidFill>
                            <a:srgbClr val="FF0000"/>
                          </a:solidFill>
                        </a:rPr>
                        <a:t>                                                        EVENT-SHOT PUT</a:t>
                      </a:r>
                      <a:endParaRPr lang="en-US" sz="2000" dirty="0">
                        <a:solidFill>
                          <a:srgbClr val="FF0000"/>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681881">
                <a:tc>
                  <a:txBody>
                    <a:bodyPr/>
                    <a:lstStyle/>
                    <a:p>
                      <a:r>
                        <a:rPr lang="en-US" b="1" dirty="0" smtClean="0"/>
                        <a:t>NAME</a:t>
                      </a:r>
                      <a:endParaRPr lang="en-US" b="1" dirty="0"/>
                    </a:p>
                  </a:txBody>
                  <a:tcPr/>
                </a:tc>
                <a:tc>
                  <a:txBody>
                    <a:bodyPr/>
                    <a:lstStyle/>
                    <a:p>
                      <a:r>
                        <a:rPr lang="en-US" b="1" dirty="0" smtClean="0"/>
                        <a:t>BIB</a:t>
                      </a:r>
                      <a:endParaRPr lang="en-US" b="1" dirty="0"/>
                    </a:p>
                  </a:txBody>
                  <a:tcPr/>
                </a:tc>
                <a:tc>
                  <a:txBody>
                    <a:bodyPr/>
                    <a:lstStyle/>
                    <a:p>
                      <a:r>
                        <a:rPr lang="en-US" b="1" dirty="0" smtClean="0"/>
                        <a:t>TRIAL-1</a:t>
                      </a:r>
                      <a:endParaRPr lang="en-US" b="1" dirty="0"/>
                    </a:p>
                  </a:txBody>
                  <a:tcPr/>
                </a:tc>
                <a:tc>
                  <a:txBody>
                    <a:bodyPr/>
                    <a:lstStyle/>
                    <a:p>
                      <a:r>
                        <a:rPr lang="en-US" b="1" dirty="0" smtClean="0"/>
                        <a:t>TRIAL-2</a:t>
                      </a:r>
                      <a:endParaRPr lang="en-US" b="1" dirty="0"/>
                    </a:p>
                  </a:txBody>
                  <a:tcPr/>
                </a:tc>
                <a:tc>
                  <a:txBody>
                    <a:bodyPr/>
                    <a:lstStyle/>
                    <a:p>
                      <a:r>
                        <a:rPr lang="en-US" b="1" dirty="0" smtClean="0"/>
                        <a:t>TRIAL-3</a:t>
                      </a:r>
                      <a:endParaRPr lang="en-US" b="1" dirty="0"/>
                    </a:p>
                  </a:txBody>
                  <a:tcPr/>
                </a:tc>
                <a:tc>
                  <a:txBody>
                    <a:bodyPr/>
                    <a:lstStyle/>
                    <a:p>
                      <a:r>
                        <a:rPr lang="en-US" b="1" dirty="0" smtClean="0"/>
                        <a:t>BEST</a:t>
                      </a:r>
                      <a:endParaRPr lang="en-US" b="1" dirty="0"/>
                    </a:p>
                  </a:txBody>
                  <a:tcPr/>
                </a:tc>
                <a:tc>
                  <a:txBody>
                    <a:bodyPr/>
                    <a:lstStyle/>
                    <a:p>
                      <a:r>
                        <a:rPr lang="en-US" b="1" dirty="0" smtClean="0"/>
                        <a:t>POSITION</a:t>
                      </a:r>
                      <a:endParaRPr lang="en-US" b="1" dirty="0"/>
                    </a:p>
                  </a:txBody>
                  <a:tcPr/>
                </a:tc>
              </a:tr>
              <a:tr h="681881">
                <a:tc>
                  <a:txBody>
                    <a:bodyPr/>
                    <a:lstStyle/>
                    <a:p>
                      <a:r>
                        <a:rPr lang="en-US" b="1" dirty="0" smtClean="0"/>
                        <a:t>ASHOKE</a:t>
                      </a:r>
                      <a:endParaRPr lang="en-US" b="1" dirty="0"/>
                    </a:p>
                  </a:txBody>
                  <a:tcPr/>
                </a:tc>
                <a:tc>
                  <a:txBody>
                    <a:bodyPr/>
                    <a:lstStyle/>
                    <a:p>
                      <a:r>
                        <a:rPr lang="en-US" b="1" dirty="0" smtClean="0"/>
                        <a:t>220</a:t>
                      </a:r>
                      <a:endParaRPr lang="en-US" b="1" dirty="0"/>
                    </a:p>
                  </a:txBody>
                  <a:tcPr/>
                </a:tc>
                <a:tc>
                  <a:txBody>
                    <a:bodyPr/>
                    <a:lstStyle/>
                    <a:p>
                      <a:r>
                        <a:rPr lang="en-US" b="1" dirty="0" smtClean="0"/>
                        <a:t>14.20m</a:t>
                      </a:r>
                      <a:endParaRPr lang="en-US" b="1" dirty="0"/>
                    </a:p>
                  </a:txBody>
                  <a:tcPr/>
                </a:tc>
                <a:tc>
                  <a:txBody>
                    <a:bodyPr/>
                    <a:lstStyle/>
                    <a:p>
                      <a:r>
                        <a:rPr lang="en-US" b="1" dirty="0" smtClean="0"/>
                        <a:t>13.95m</a:t>
                      </a:r>
                      <a:endParaRPr lang="en-US" b="1" dirty="0"/>
                    </a:p>
                  </a:txBody>
                  <a:tcPr/>
                </a:tc>
                <a:tc>
                  <a:txBody>
                    <a:bodyPr/>
                    <a:lstStyle/>
                    <a:p>
                      <a:r>
                        <a:rPr lang="en-US" b="1" dirty="0" smtClean="0"/>
                        <a:t>    13.25m</a:t>
                      </a:r>
                      <a:endParaRPr lang="en-US" b="1" dirty="0"/>
                    </a:p>
                  </a:txBody>
                  <a:tcPr/>
                </a:tc>
                <a:tc>
                  <a:txBody>
                    <a:bodyPr/>
                    <a:lstStyle/>
                    <a:p>
                      <a:r>
                        <a:rPr lang="en-US" b="1" dirty="0" smtClean="0"/>
                        <a:t>14.20m</a:t>
                      </a:r>
                      <a:endParaRPr lang="en-US" b="1" dirty="0"/>
                    </a:p>
                  </a:txBody>
                  <a:tcPr/>
                </a:tc>
                <a:tc>
                  <a:txBody>
                    <a:bodyPr/>
                    <a:lstStyle/>
                    <a:p>
                      <a:r>
                        <a:rPr lang="en-US" b="1" dirty="0" smtClean="0"/>
                        <a:t>2nd</a:t>
                      </a:r>
                      <a:endParaRPr lang="en-US" b="1" dirty="0"/>
                    </a:p>
                  </a:txBody>
                  <a:tcPr/>
                </a:tc>
              </a:tr>
              <a:tr h="681881">
                <a:tc>
                  <a:txBody>
                    <a:bodyPr/>
                    <a:lstStyle/>
                    <a:p>
                      <a:r>
                        <a:rPr lang="en-US" b="1" dirty="0" smtClean="0"/>
                        <a:t>SAHIDUL</a:t>
                      </a:r>
                      <a:endParaRPr lang="en-US" b="1" dirty="0"/>
                    </a:p>
                  </a:txBody>
                  <a:tcPr/>
                </a:tc>
                <a:tc>
                  <a:txBody>
                    <a:bodyPr/>
                    <a:lstStyle/>
                    <a:p>
                      <a:r>
                        <a:rPr lang="en-US" b="1" dirty="0" smtClean="0"/>
                        <a:t>325</a:t>
                      </a:r>
                      <a:endParaRPr lang="en-US" b="1" dirty="0"/>
                    </a:p>
                  </a:txBody>
                  <a:tcPr/>
                </a:tc>
                <a:tc>
                  <a:txBody>
                    <a:bodyPr/>
                    <a:lstStyle/>
                    <a:p>
                      <a:r>
                        <a:rPr lang="en-US" b="1" dirty="0" smtClean="0"/>
                        <a:t>13.95m</a:t>
                      </a:r>
                      <a:endParaRPr lang="en-US" b="1" dirty="0"/>
                    </a:p>
                  </a:txBody>
                  <a:tcPr/>
                </a:tc>
                <a:tc>
                  <a:txBody>
                    <a:bodyPr/>
                    <a:lstStyle/>
                    <a:p>
                      <a:r>
                        <a:rPr lang="en-US" b="1" dirty="0" smtClean="0"/>
                        <a:t>14.20m</a:t>
                      </a:r>
                      <a:endParaRPr lang="en-US" b="1" dirty="0"/>
                    </a:p>
                  </a:txBody>
                  <a:tcPr/>
                </a:tc>
                <a:tc>
                  <a:txBody>
                    <a:bodyPr/>
                    <a:lstStyle/>
                    <a:p>
                      <a:r>
                        <a:rPr lang="en-US" b="1" dirty="0" smtClean="0"/>
                        <a:t>    13.60m</a:t>
                      </a:r>
                      <a:endParaRPr lang="en-US" b="1" dirty="0"/>
                    </a:p>
                  </a:txBody>
                  <a:tcPr/>
                </a:tc>
                <a:tc>
                  <a:txBody>
                    <a:bodyPr/>
                    <a:lstStyle/>
                    <a:p>
                      <a:r>
                        <a:rPr lang="en-US" b="1" dirty="0" smtClean="0"/>
                        <a:t>14.20m</a:t>
                      </a:r>
                      <a:endParaRPr lang="en-US" b="1" dirty="0"/>
                    </a:p>
                  </a:txBody>
                  <a:tcPr/>
                </a:tc>
                <a:tc>
                  <a:txBody>
                    <a:bodyPr/>
                    <a:lstStyle/>
                    <a:p>
                      <a:r>
                        <a:rPr lang="en-US" b="1" dirty="0" smtClean="0"/>
                        <a:t>1st</a:t>
                      </a:r>
                      <a:endParaRPr lang="en-US" b="1" dirty="0"/>
                    </a:p>
                  </a:txBody>
                  <a:tcPr/>
                </a:tc>
              </a:tr>
              <a:tr h="681881">
                <a:tc>
                  <a:txBody>
                    <a:bodyPr/>
                    <a:lstStyle/>
                    <a:p>
                      <a:r>
                        <a:rPr lang="en-US" b="1" dirty="0" smtClean="0"/>
                        <a:t>BENJAMIN</a:t>
                      </a:r>
                      <a:endParaRPr lang="en-US" b="1" dirty="0"/>
                    </a:p>
                  </a:txBody>
                  <a:tcPr/>
                </a:tc>
                <a:tc>
                  <a:txBody>
                    <a:bodyPr/>
                    <a:lstStyle/>
                    <a:p>
                      <a:r>
                        <a:rPr lang="en-US" b="1" dirty="0" smtClean="0"/>
                        <a:t>430</a:t>
                      </a:r>
                      <a:endParaRPr lang="en-US" b="1" dirty="0"/>
                    </a:p>
                  </a:txBody>
                  <a:tcPr/>
                </a:tc>
                <a:tc>
                  <a:txBody>
                    <a:bodyPr/>
                    <a:lstStyle/>
                    <a:p>
                      <a:r>
                        <a:rPr lang="en-US" b="1" baseline="0" dirty="0" smtClean="0"/>
                        <a:t>    x</a:t>
                      </a:r>
                      <a:endParaRPr lang="en-US" b="1" dirty="0"/>
                    </a:p>
                  </a:txBody>
                  <a:tcPr/>
                </a:tc>
                <a:tc>
                  <a:txBody>
                    <a:bodyPr/>
                    <a:lstStyle/>
                    <a:p>
                      <a:r>
                        <a:rPr lang="en-US" b="1" dirty="0" smtClean="0"/>
                        <a:t>13.95m</a:t>
                      </a:r>
                      <a:endParaRPr lang="en-US" b="1" dirty="0"/>
                    </a:p>
                  </a:txBody>
                  <a:tcPr/>
                </a:tc>
                <a:tc>
                  <a:txBody>
                    <a:bodyPr/>
                    <a:lstStyle/>
                    <a:p>
                      <a:r>
                        <a:rPr lang="en-US" b="1" dirty="0" smtClean="0"/>
                        <a:t>    14.20m</a:t>
                      </a:r>
                      <a:endParaRPr lang="en-US" b="1" dirty="0"/>
                    </a:p>
                  </a:txBody>
                  <a:tcPr/>
                </a:tc>
                <a:tc>
                  <a:txBody>
                    <a:bodyPr/>
                    <a:lstStyle/>
                    <a:p>
                      <a:r>
                        <a:rPr lang="en-US" b="1" dirty="0" smtClean="0"/>
                        <a:t>14.20m</a:t>
                      </a:r>
                      <a:endParaRPr lang="en-US" b="1" dirty="0"/>
                    </a:p>
                  </a:txBody>
                  <a:tcPr/>
                </a:tc>
                <a:tc>
                  <a:txBody>
                    <a:bodyPr/>
                    <a:lstStyle/>
                    <a:p>
                      <a:r>
                        <a:rPr lang="en-US" b="1" dirty="0" smtClean="0"/>
                        <a:t>3rd</a:t>
                      </a:r>
                      <a:endParaRPr lang="en-US" b="1" dirty="0"/>
                    </a:p>
                  </a:txBody>
                  <a:tcPr/>
                </a:tc>
              </a:tr>
            </a:tbl>
          </a:graphicData>
        </a:graphic>
      </p:graphicFrame>
    </p:spTree>
  </p:cSld>
  <p:clrMapOvr>
    <a:masterClrMapping/>
  </p:clrMapOvr>
  <p:transition>
    <p:wipe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508" y="145774"/>
            <a:ext cx="7053943" cy="847003"/>
          </a:xfrm>
        </p:spPr>
        <p:txBody>
          <a:bodyPr>
            <a:normAutofit fontScale="90000"/>
          </a:bodyPr>
          <a:lstStyle/>
          <a:p>
            <a:r>
              <a:rPr lang="en-IN" b="1" i="1" dirty="0" smtClean="0">
                <a:latin typeface="Times New Roman" pitchFamily="18" charset="0"/>
                <a:cs typeface="Times New Roman" pitchFamily="18" charset="0"/>
              </a:rPr>
              <a:t>Assistance not allowed.</a:t>
            </a:r>
            <a:r>
              <a:rPr lang="en-IN" b="1" i="1" dirty="0">
                <a:latin typeface="Times New Roman" pitchFamily="18" charset="0"/>
                <a:cs typeface="Times New Roman" pitchFamily="18" charset="0"/>
              </a:rPr>
              <a:t/>
            </a:r>
            <a:br>
              <a:rPr lang="en-IN" b="1" i="1" dirty="0">
                <a:latin typeface="Times New Roman" pitchFamily="18" charset="0"/>
                <a:cs typeface="Times New Roman" pitchFamily="18" charset="0"/>
              </a:rPr>
            </a:br>
            <a:endParaRPr lang="en-IN" dirty="0">
              <a:latin typeface="Times New Roman" pitchFamily="18" charset="0"/>
              <a:cs typeface="Times New Roman" pitchFamily="18" charset="0"/>
            </a:endParaRPr>
          </a:p>
        </p:txBody>
      </p:sp>
      <p:sp>
        <p:nvSpPr>
          <p:cNvPr id="3" name="Content Placeholder 2"/>
          <p:cNvSpPr>
            <a:spLocks noGrp="1"/>
          </p:cNvSpPr>
          <p:nvPr>
            <p:ph idx="1"/>
          </p:nvPr>
        </p:nvSpPr>
        <p:spPr>
          <a:xfrm>
            <a:off x="318051" y="1219200"/>
            <a:ext cx="3770623" cy="5029199"/>
          </a:xfrm>
        </p:spPr>
        <p:txBody>
          <a:bodyPr>
            <a:noAutofit/>
          </a:bodyPr>
          <a:lstStyle/>
          <a:p>
            <a:pPr algn="just"/>
            <a:r>
              <a:rPr lang="en-IN" sz="2800" dirty="0">
                <a:latin typeface="Times New Roman" pitchFamily="18" charset="0"/>
                <a:cs typeface="Times New Roman" pitchFamily="18" charset="0"/>
              </a:rPr>
              <a:t>The following shall be considered assistance  and are therefore not allowed:</a:t>
            </a:r>
          </a:p>
          <a:p>
            <a:pPr algn="just">
              <a:buFont typeface="Wingdings" pitchFamily="2" charset="2"/>
              <a:buChar char="Ø"/>
            </a:pPr>
            <a:r>
              <a:rPr lang="en-IN" sz="2800" dirty="0">
                <a:latin typeface="Times New Roman" pitchFamily="18" charset="0"/>
                <a:cs typeface="Times New Roman" pitchFamily="18" charset="0"/>
              </a:rPr>
              <a:t>        -The taping of two or </a:t>
            </a:r>
            <a:r>
              <a:rPr lang="en-IN" sz="2800" b="1" dirty="0">
                <a:solidFill>
                  <a:srgbClr val="FFFF00"/>
                </a:solidFill>
                <a:latin typeface="Times New Roman" pitchFamily="18" charset="0"/>
                <a:cs typeface="Times New Roman" pitchFamily="18" charset="0"/>
              </a:rPr>
              <a:t>more fingers together.</a:t>
            </a:r>
          </a:p>
          <a:p>
            <a:pPr algn="just">
              <a:buNone/>
            </a:pPr>
            <a:r>
              <a:rPr lang="en-IN" sz="2800" b="1" dirty="0">
                <a:solidFill>
                  <a:srgbClr val="FFFF00"/>
                </a:solidFill>
                <a:latin typeface="Times New Roman" pitchFamily="18" charset="0"/>
                <a:cs typeface="Times New Roman" pitchFamily="18" charset="0"/>
              </a:rPr>
              <a:t>     </a:t>
            </a:r>
            <a:r>
              <a:rPr lang="en-IN" sz="2800" dirty="0" smtClean="0">
                <a:latin typeface="Times New Roman" pitchFamily="18" charset="0"/>
                <a:cs typeface="Times New Roman" pitchFamily="18" charset="0"/>
              </a:rPr>
              <a:t>      </a:t>
            </a:r>
          </a:p>
          <a:p>
            <a:pPr algn="just">
              <a:buFont typeface="Wingdings" pitchFamily="2" charset="2"/>
              <a:buChar char="Ø"/>
            </a:pPr>
            <a:r>
              <a:rPr lang="en-IN" sz="2800" dirty="0" smtClean="0">
                <a:latin typeface="Times New Roman" pitchFamily="18" charset="0"/>
                <a:cs typeface="Times New Roman" pitchFamily="18" charset="0"/>
              </a:rPr>
              <a:t>       - The use of gloves except in the Hammer</a:t>
            </a:r>
          </a:p>
          <a:p>
            <a:pPr algn="just">
              <a:buNone/>
            </a:pPr>
            <a:r>
              <a:rPr lang="en-IN" sz="2800" dirty="0" smtClean="0">
                <a:latin typeface="Times New Roman" pitchFamily="18" charset="0"/>
                <a:cs typeface="Times New Roman" pitchFamily="18" charset="0"/>
              </a:rPr>
              <a:t>       </a:t>
            </a:r>
            <a:endParaRPr lang="en-IN" sz="2800" dirty="0">
              <a:latin typeface="Times New Roman" pitchFamily="18" charset="0"/>
              <a:cs typeface="Times New Roman" pitchFamily="18" charset="0"/>
            </a:endParaRPr>
          </a:p>
        </p:txBody>
      </p:sp>
      <p:pic>
        <p:nvPicPr>
          <p:cNvPr id="7" name="Picture 2" descr="C:\Users\Sampurna\Desktop\PIc ath\2e801e80-d5e7-4ff8-95e6-a301fa51ec59.jpg"/>
          <p:cNvPicPr>
            <a:picLocks noChangeAspect="1" noChangeArrowheads="1"/>
          </p:cNvPicPr>
          <p:nvPr/>
        </p:nvPicPr>
        <p:blipFill>
          <a:blip r:embed="rId2"/>
          <a:srcRect/>
          <a:stretch>
            <a:fillRect/>
          </a:stretch>
        </p:blipFill>
        <p:spPr bwMode="auto">
          <a:xfrm>
            <a:off x="4379843" y="1261169"/>
            <a:ext cx="3432313" cy="2451463"/>
          </a:xfrm>
          <a:prstGeom prst="snip2DiagRect">
            <a:avLst/>
          </a:prstGeom>
          <a:noFill/>
          <a:ln w="76200">
            <a:solidFill>
              <a:srgbClr val="FFFF00"/>
            </a:solidFill>
          </a:ln>
          <a:scene3d>
            <a:camera prst="orthographicFront"/>
            <a:lightRig rig="threePt" dir="t"/>
          </a:scene3d>
          <a:sp3d>
            <a:bevelT w="165100" prst="coolSlant"/>
          </a:sp3d>
        </p:spPr>
      </p:pic>
      <p:pic>
        <p:nvPicPr>
          <p:cNvPr id="8" name="Picture 3" descr="C:\Users\Sampurna\Desktop\PIc ath\6f40a960-a030-4559-84c8-48d5cc17041d.jpg"/>
          <p:cNvPicPr>
            <a:picLocks noChangeAspect="1" noChangeArrowheads="1"/>
          </p:cNvPicPr>
          <p:nvPr/>
        </p:nvPicPr>
        <p:blipFill>
          <a:blip r:embed="rId3"/>
          <a:srcRect/>
          <a:stretch>
            <a:fillRect/>
          </a:stretch>
        </p:blipFill>
        <p:spPr bwMode="auto">
          <a:xfrm>
            <a:off x="8011485" y="1291045"/>
            <a:ext cx="3650341" cy="2421587"/>
          </a:xfrm>
          <a:prstGeom prst="snip2DiagRect">
            <a:avLst/>
          </a:prstGeom>
          <a:noFill/>
          <a:ln w="76200">
            <a:solidFill>
              <a:srgbClr val="FFFF00"/>
            </a:solidFill>
          </a:ln>
          <a:scene3d>
            <a:camera prst="orthographicFront"/>
            <a:lightRig rig="threePt" dir="t"/>
          </a:scene3d>
          <a:sp3d>
            <a:bevelT w="165100" prst="coolSlant"/>
          </a:sp3d>
        </p:spPr>
      </p:pic>
      <p:pic>
        <p:nvPicPr>
          <p:cNvPr id="4" name="Picture 4" descr="C:\Users\A\Desktop\AFI-GIF300-100-min.gif">
            <a:extLst>
              <a:ext uri="{FF2B5EF4-FFF2-40B4-BE49-F238E27FC236}">
                <a16:creationId xmlns="" xmlns:a16="http://schemas.microsoft.com/office/drawing/2014/main" id="{51906BFC-E291-41BB-92E3-382282BE005D}"/>
              </a:ext>
            </a:extLst>
          </p:cNvPr>
          <p:cNvPicPr>
            <a:picLocks noChangeAspect="1" noChangeArrowheads="1"/>
          </p:cNvPicPr>
          <p:nvPr/>
        </p:nvPicPr>
        <p:blipFill>
          <a:blip r:embed="rId4"/>
          <a:srcRect/>
          <a:stretch>
            <a:fillRect/>
          </a:stretch>
        </p:blipFill>
        <p:spPr bwMode="auto">
          <a:xfrm>
            <a:off x="428360" y="204126"/>
            <a:ext cx="2138271" cy="810949"/>
          </a:xfrm>
          <a:prstGeom prst="rect">
            <a:avLst/>
          </a:prstGeom>
          <a:noFill/>
          <a:scene3d>
            <a:camera prst="orthographicFront"/>
            <a:lightRig rig="threePt" dir="t"/>
          </a:scene3d>
          <a:sp3d>
            <a:bevelT w="165100" prst="coolSlant"/>
          </a:sp3d>
        </p:spPr>
      </p:pic>
      <p:pic>
        <p:nvPicPr>
          <p:cNvPr id="10" name="Picture 2" descr="E:\PIc ath\hammer-throw-glove-1558072301-4910552cv.jpeg"/>
          <p:cNvPicPr>
            <a:picLocks noChangeAspect="1" noChangeArrowheads="1"/>
          </p:cNvPicPr>
          <p:nvPr/>
        </p:nvPicPr>
        <p:blipFill>
          <a:blip r:embed="rId5"/>
          <a:srcRect/>
          <a:stretch>
            <a:fillRect/>
          </a:stretch>
        </p:blipFill>
        <p:spPr bwMode="auto">
          <a:xfrm rot="16200000">
            <a:off x="6800946" y="1688374"/>
            <a:ext cx="2521132" cy="7059706"/>
          </a:xfrm>
          <a:prstGeom prst="round2DiagRect">
            <a:avLst/>
          </a:prstGeom>
          <a:noFill/>
          <a:ln w="57150">
            <a:solidFill>
              <a:srgbClr val="FFFF00"/>
            </a:solidFill>
          </a:ln>
          <a:scene3d>
            <a:camera prst="orthographicFront"/>
            <a:lightRig rig="threePt" dir="t"/>
          </a:scene3d>
          <a:sp3d>
            <a:bevelT w="165100" prst="coolSlant"/>
          </a:sp3d>
        </p:spPr>
      </p:pic>
    </p:spTree>
    <p:extLst>
      <p:ext uri="{BB962C8B-B14F-4D97-AF65-F5344CB8AC3E}">
        <p14:creationId xmlns="" xmlns:p14="http://schemas.microsoft.com/office/powerpoint/2010/main" val="417575379"/>
      </p:ext>
    </p:extLst>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tse2.mm.bing.net/th?id=OIP.hGh_3hTPNgQhGV_3e7Ez3AAAAA&amp;pid=Api&amp;P=0&amp;w=245&amp;h=159"/>
          <p:cNvPicPr>
            <a:picLocks noChangeAspect="1" noChangeArrowheads="1"/>
          </p:cNvPicPr>
          <p:nvPr/>
        </p:nvPicPr>
        <p:blipFill>
          <a:blip r:embed="rId2"/>
          <a:srcRect/>
          <a:stretch>
            <a:fillRect/>
          </a:stretch>
        </p:blipFill>
        <p:spPr bwMode="auto">
          <a:xfrm>
            <a:off x="5956663" y="1436915"/>
            <a:ext cx="3265713" cy="5124994"/>
          </a:xfrm>
          <a:prstGeom prst="round2DiagRect">
            <a:avLst/>
          </a:prstGeom>
          <a:noFill/>
          <a:ln w="38100">
            <a:solidFill>
              <a:srgbClr val="FFFF00"/>
            </a:solidFill>
          </a:ln>
          <a:scene3d>
            <a:camera prst="orthographicFront"/>
            <a:lightRig rig="threePt" dir="t"/>
          </a:scene3d>
          <a:sp3d>
            <a:bevelT w="165100" prst="coolSlant"/>
          </a:sp3d>
        </p:spPr>
      </p:pic>
      <p:sp>
        <p:nvSpPr>
          <p:cNvPr id="7" name="Rectangle 6"/>
          <p:cNvSpPr/>
          <p:nvPr/>
        </p:nvSpPr>
        <p:spPr>
          <a:xfrm>
            <a:off x="718457" y="2050868"/>
            <a:ext cx="5225143" cy="3416320"/>
          </a:xfrm>
          <a:prstGeom prst="rect">
            <a:avLst/>
          </a:prstGeom>
        </p:spPr>
        <p:txBody>
          <a:bodyPr wrap="square">
            <a:spAutoFit/>
          </a:bodyPr>
          <a:lstStyle/>
          <a:p>
            <a:pPr>
              <a:buFont typeface="Wingdings" pitchFamily="2" charset="2"/>
              <a:buChar char="Ø"/>
            </a:pPr>
            <a:r>
              <a:rPr lang="en-US" sz="3600" b="1" dirty="0"/>
              <a:t>Gloves are allowed for Hammer Throwing event provided that other than top of the thumb fingers should be cut and </a:t>
            </a:r>
            <a:r>
              <a:rPr lang="en-US" sz="3600" b="1" dirty="0" smtClean="0"/>
              <a:t>open.</a:t>
            </a:r>
            <a:endParaRPr lang="en-US" sz="3600" b="1" dirty="0"/>
          </a:p>
        </p:txBody>
      </p:sp>
      <p:sp>
        <p:nvSpPr>
          <p:cNvPr id="8" name="Rectangle 7"/>
          <p:cNvSpPr/>
          <p:nvPr/>
        </p:nvSpPr>
        <p:spPr>
          <a:xfrm>
            <a:off x="496390" y="2050869"/>
            <a:ext cx="5603964" cy="1200329"/>
          </a:xfrm>
          <a:prstGeom prst="rect">
            <a:avLst/>
          </a:prstGeom>
        </p:spPr>
        <p:txBody>
          <a:bodyPr wrap="square">
            <a:spAutoFit/>
          </a:bodyPr>
          <a:lstStyle/>
          <a:p>
            <a:pPr algn="ctr"/>
            <a:endParaRPr lang="en-US" sz="2400" b="1" dirty="0"/>
          </a:p>
          <a:p>
            <a:pPr algn="ctr"/>
            <a:endParaRPr lang="en-US" sz="2400" b="1" dirty="0"/>
          </a:p>
          <a:p>
            <a:pPr algn="ctr"/>
            <a:endParaRPr lang="en-US" sz="2400" b="1" dirty="0"/>
          </a:p>
        </p:txBody>
      </p:sp>
      <p:pic>
        <p:nvPicPr>
          <p:cNvPr id="2" name="Picture 4" descr="C:\Users\A\Desktop\AFI-GIF300-100-min.gif">
            <a:extLst>
              <a:ext uri="{FF2B5EF4-FFF2-40B4-BE49-F238E27FC236}">
                <a16:creationId xmlns="" xmlns:a16="http://schemas.microsoft.com/office/drawing/2014/main" id="{F5826A55-7E28-4D8A-A966-E3A5838D7601}"/>
              </a:ext>
            </a:extLst>
          </p:cNvPr>
          <p:cNvPicPr>
            <a:picLocks noChangeAspect="1" noChangeArrowheads="1"/>
          </p:cNvPicPr>
          <p:nvPr/>
        </p:nvPicPr>
        <p:blipFill>
          <a:blip r:embed="rId3"/>
          <a:srcRect/>
          <a:stretch>
            <a:fillRect/>
          </a:stretch>
        </p:blipFill>
        <p:spPr bwMode="auto">
          <a:xfrm>
            <a:off x="371061" y="314892"/>
            <a:ext cx="2138271" cy="810949"/>
          </a:xfrm>
          <a:prstGeom prst="rect">
            <a:avLst/>
          </a:prstGeom>
          <a:noFill/>
          <a:scene3d>
            <a:camera prst="orthographicFront"/>
            <a:lightRig rig="threePt" dir="t"/>
          </a:scene3d>
          <a:sp3d>
            <a:bevelT w="165100" prst="coolSlant"/>
          </a:sp3d>
        </p:spPr>
      </p:pic>
      <p:sp>
        <p:nvSpPr>
          <p:cNvPr id="9" name="TextBox 8">
            <a:extLst>
              <a:ext uri="{FF2B5EF4-FFF2-40B4-BE49-F238E27FC236}">
                <a16:creationId xmlns="" xmlns:a16="http://schemas.microsoft.com/office/drawing/2014/main" id="{2163D4CF-DED1-49AD-9CE7-869A2D1F1A87}"/>
              </a:ext>
            </a:extLst>
          </p:cNvPr>
          <p:cNvSpPr txBox="1"/>
          <p:nvPr/>
        </p:nvSpPr>
        <p:spPr>
          <a:xfrm>
            <a:off x="2796715" y="314892"/>
            <a:ext cx="7182171" cy="707886"/>
          </a:xfrm>
          <a:prstGeom prst="rect">
            <a:avLst/>
          </a:prstGeom>
          <a:noFill/>
        </p:spPr>
        <p:txBody>
          <a:bodyPr wrap="square">
            <a:spAutoFit/>
          </a:bodyPr>
          <a:lstStyle/>
          <a:p>
            <a:r>
              <a:rPr lang="en-IN" sz="4000" b="1" i="1" dirty="0">
                <a:solidFill>
                  <a:srgbClr val="FFFF00"/>
                </a:solidFill>
                <a:latin typeface="Times New Roman" pitchFamily="18" charset="0"/>
                <a:cs typeface="Times New Roman" pitchFamily="18" charset="0"/>
              </a:rPr>
              <a:t>Rules about Gloves </a:t>
            </a:r>
            <a:r>
              <a:rPr lang="en-IN" sz="4000" b="1" i="1" dirty="0" smtClean="0">
                <a:solidFill>
                  <a:srgbClr val="FFFF00"/>
                </a:solidFill>
                <a:latin typeface="Times New Roman" pitchFamily="18" charset="0"/>
                <a:cs typeface="Times New Roman" pitchFamily="18" charset="0"/>
              </a:rPr>
              <a:t>.</a:t>
            </a:r>
            <a:endParaRPr lang="en-IN" sz="4000" dirty="0">
              <a:solidFill>
                <a:srgbClr val="FFFF00"/>
              </a:solidFill>
            </a:endParaRPr>
          </a:p>
        </p:txBody>
      </p:sp>
    </p:spTree>
    <p:extLst>
      <p:ext uri="{BB962C8B-B14F-4D97-AF65-F5344CB8AC3E}">
        <p14:creationId xmlns="" xmlns:p14="http://schemas.microsoft.com/office/powerpoint/2010/main" val="3924522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dirty="0"/>
          </a:p>
        </p:txBody>
      </p:sp>
      <p:sp>
        <p:nvSpPr>
          <p:cNvPr id="3" name="Content Placeholder 2"/>
          <p:cNvSpPr>
            <a:spLocks noGrp="1"/>
          </p:cNvSpPr>
          <p:nvPr>
            <p:ph idx="4294967295"/>
          </p:nvPr>
        </p:nvSpPr>
        <p:spPr>
          <a:xfrm>
            <a:off x="0" y="1295400"/>
            <a:ext cx="10363200" cy="4711700"/>
          </a:xfrm>
        </p:spPr>
        <p:txBody>
          <a:bodyPr>
            <a:normAutofit/>
          </a:bodyPr>
          <a:lstStyle/>
          <a:p>
            <a:pPr algn="just"/>
            <a:r>
              <a:rPr lang="en-IN" sz="2400" b="1" dirty="0" smtClean="0">
                <a:latin typeface="Times New Roman" pitchFamily="18" charset="0"/>
                <a:cs typeface="Times New Roman" pitchFamily="18" charset="0"/>
              </a:rPr>
              <a:t>The following shall not be considered assistance and are therefore allowed</a:t>
            </a:r>
          </a:p>
          <a:p>
            <a:pPr algn="just">
              <a:buNone/>
            </a:pPr>
            <a:r>
              <a:rPr lang="en-IN" sz="2400" b="1" dirty="0" smtClean="0">
                <a:latin typeface="Times New Roman" pitchFamily="18" charset="0"/>
                <a:cs typeface="Times New Roman" pitchFamily="18" charset="0"/>
              </a:rPr>
              <a:t>       - The use by  of a suitable substance on their hands only or in the case of a hammer thrower on their gloves. shot putter may use such substances on their neck.</a:t>
            </a:r>
          </a:p>
          <a:p>
            <a:pPr algn="just">
              <a:buNone/>
            </a:pPr>
            <a:r>
              <a:rPr lang="en-IN" dirty="0" smtClean="0">
                <a:latin typeface="Times New Roman" pitchFamily="18" charset="0"/>
                <a:cs typeface="Times New Roman" pitchFamily="18" charset="0"/>
              </a:rPr>
              <a:t>        </a:t>
            </a:r>
            <a:endParaRPr lang="en-IN" dirty="0">
              <a:latin typeface="Times New Roman" pitchFamily="18" charset="0"/>
              <a:cs typeface="Times New Roman" pitchFamily="18" charset="0"/>
            </a:endParaRPr>
          </a:p>
        </p:txBody>
      </p:sp>
      <p:pic>
        <p:nvPicPr>
          <p:cNvPr id="4" name="Picture 2" descr="C:\Users\Sampurna\Desktop\th (1).jpg"/>
          <p:cNvPicPr>
            <a:picLocks noChangeAspect="1" noChangeArrowheads="1"/>
          </p:cNvPicPr>
          <p:nvPr/>
        </p:nvPicPr>
        <p:blipFill>
          <a:blip r:embed="rId2"/>
          <a:srcRect/>
          <a:stretch>
            <a:fillRect/>
          </a:stretch>
        </p:blipFill>
        <p:spPr bwMode="auto">
          <a:xfrm>
            <a:off x="1422400" y="4038600"/>
            <a:ext cx="5588000" cy="2286000"/>
          </a:xfrm>
          <a:prstGeom prst="rect">
            <a:avLst/>
          </a:prstGeom>
          <a:noFill/>
        </p:spPr>
      </p:pic>
      <p:pic>
        <p:nvPicPr>
          <p:cNvPr id="6" name="Picture 4" descr="C:\Users\A\Desktop\AFI-GIF300-100-min.gif"/>
          <p:cNvPicPr>
            <a:picLocks noChangeAspect="1" noChangeArrowheads="1"/>
          </p:cNvPicPr>
          <p:nvPr/>
        </p:nvPicPr>
        <p:blipFill>
          <a:blip r:embed="rId3"/>
          <a:srcRect/>
          <a:stretch>
            <a:fillRect/>
          </a:stretch>
        </p:blipFill>
        <p:spPr bwMode="auto">
          <a:xfrm>
            <a:off x="0" y="0"/>
            <a:ext cx="1727200" cy="914400"/>
          </a:xfrm>
          <a:prstGeom prst="rect">
            <a:avLst/>
          </a:prstGeom>
          <a:noFill/>
        </p:spPr>
      </p:pic>
      <p:sp>
        <p:nvSpPr>
          <p:cNvPr id="7" name="Left Arrow 6"/>
          <p:cNvSpPr/>
          <p:nvPr/>
        </p:nvSpPr>
        <p:spPr>
          <a:xfrm>
            <a:off x="7620000" y="4191000"/>
            <a:ext cx="4064000" cy="1524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Magnesium powder can use.</a:t>
            </a:r>
            <a:endParaRPr lang="en-US" dirty="0"/>
          </a:p>
        </p:txBody>
      </p:sp>
      <p:pic>
        <p:nvPicPr>
          <p:cNvPr id="8" name="Picture 1" descr="C:\Users\Sampurna\Desktop\PIc ath\IMG_20200601_215514.jpg"/>
          <p:cNvPicPr>
            <a:picLocks noChangeAspect="1" noChangeArrowheads="1"/>
          </p:cNvPicPr>
          <p:nvPr/>
        </p:nvPicPr>
        <p:blipFill>
          <a:blip r:embed="rId4"/>
          <a:srcRect/>
          <a:stretch>
            <a:fillRect/>
          </a:stretch>
        </p:blipFill>
        <p:spPr bwMode="auto">
          <a:xfrm>
            <a:off x="10402387" y="-1"/>
            <a:ext cx="1789613" cy="1136469"/>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Desktop\AFI-GIF300-100-min.gif">
            <a:extLst>
              <a:ext uri="{FF2B5EF4-FFF2-40B4-BE49-F238E27FC236}">
                <a16:creationId xmlns="" xmlns:a16="http://schemas.microsoft.com/office/drawing/2014/main" id="{DC498C44-A097-44B4-BF6A-96507F556F49}"/>
              </a:ext>
            </a:extLst>
          </p:cNvPr>
          <p:cNvPicPr>
            <a:picLocks noChangeAspect="1" noChangeArrowheads="1"/>
          </p:cNvPicPr>
          <p:nvPr/>
        </p:nvPicPr>
        <p:blipFill>
          <a:blip r:embed="rId2"/>
          <a:srcRect/>
          <a:stretch>
            <a:fillRect/>
          </a:stretch>
        </p:blipFill>
        <p:spPr bwMode="auto">
          <a:xfrm>
            <a:off x="583096" y="328144"/>
            <a:ext cx="2138271" cy="810949"/>
          </a:xfrm>
          <a:prstGeom prst="rect">
            <a:avLst/>
          </a:prstGeom>
          <a:noFill/>
          <a:scene3d>
            <a:camera prst="orthographicFront"/>
            <a:lightRig rig="threePt" dir="t"/>
          </a:scene3d>
          <a:sp3d>
            <a:bevelT w="165100" prst="coolSlant"/>
          </a:sp3d>
        </p:spPr>
      </p:pic>
      <p:pic>
        <p:nvPicPr>
          <p:cNvPr id="1026" name="Picture 2" descr="C:\Users\Sambhudas\Desktop\51N23-zelYL._AC_SS350_.jpg"/>
          <p:cNvPicPr>
            <a:picLocks noChangeAspect="1" noChangeArrowheads="1"/>
          </p:cNvPicPr>
          <p:nvPr/>
        </p:nvPicPr>
        <p:blipFill>
          <a:blip r:embed="rId3"/>
          <a:srcRect/>
          <a:stretch>
            <a:fillRect/>
          </a:stretch>
        </p:blipFill>
        <p:spPr bwMode="auto">
          <a:xfrm>
            <a:off x="156754" y="1463040"/>
            <a:ext cx="3357154" cy="2599509"/>
          </a:xfrm>
          <a:prstGeom prst="rect">
            <a:avLst/>
          </a:prstGeom>
          <a:noFill/>
        </p:spPr>
      </p:pic>
      <p:pic>
        <p:nvPicPr>
          <p:cNvPr id="1027" name="Picture 3" descr="C:\Users\Sambhudas\Desktop\elbow-support-belt-500x500.jpg"/>
          <p:cNvPicPr>
            <a:picLocks noChangeAspect="1" noChangeArrowheads="1"/>
          </p:cNvPicPr>
          <p:nvPr/>
        </p:nvPicPr>
        <p:blipFill>
          <a:blip r:embed="rId4"/>
          <a:srcRect/>
          <a:stretch>
            <a:fillRect/>
          </a:stretch>
        </p:blipFill>
        <p:spPr bwMode="auto">
          <a:xfrm>
            <a:off x="3796211" y="1476103"/>
            <a:ext cx="3388361" cy="2541451"/>
          </a:xfrm>
          <a:prstGeom prst="rect">
            <a:avLst/>
          </a:prstGeom>
          <a:noFill/>
        </p:spPr>
      </p:pic>
      <p:pic>
        <p:nvPicPr>
          <p:cNvPr id="1029" name="Picture 5" descr="C:\Users\Sambhudas\Desktop\753CA-500x500_grande.jpg"/>
          <p:cNvPicPr>
            <a:picLocks noChangeAspect="1" noChangeArrowheads="1"/>
          </p:cNvPicPr>
          <p:nvPr/>
        </p:nvPicPr>
        <p:blipFill>
          <a:blip r:embed="rId5"/>
          <a:srcRect/>
          <a:stretch>
            <a:fillRect/>
          </a:stretch>
        </p:blipFill>
        <p:spPr bwMode="auto">
          <a:xfrm>
            <a:off x="7524205" y="1528354"/>
            <a:ext cx="3644538" cy="2586446"/>
          </a:xfrm>
          <a:prstGeom prst="rect">
            <a:avLst/>
          </a:prstGeom>
          <a:noFill/>
        </p:spPr>
      </p:pic>
      <p:pic>
        <p:nvPicPr>
          <p:cNvPr id="1030" name="Picture 6" descr="C:\Users\Sambhudas\Desktop\71XUJUjbKZL._SL1500_.jpg"/>
          <p:cNvPicPr>
            <a:picLocks noChangeAspect="1" noChangeArrowheads="1"/>
          </p:cNvPicPr>
          <p:nvPr/>
        </p:nvPicPr>
        <p:blipFill>
          <a:blip r:embed="rId6"/>
          <a:srcRect/>
          <a:stretch>
            <a:fillRect/>
          </a:stretch>
        </p:blipFill>
        <p:spPr bwMode="auto">
          <a:xfrm>
            <a:off x="274321" y="4245428"/>
            <a:ext cx="4676502" cy="2403566"/>
          </a:xfrm>
          <a:prstGeom prst="rect">
            <a:avLst/>
          </a:prstGeom>
          <a:noFill/>
        </p:spPr>
      </p:pic>
      <p:sp>
        <p:nvSpPr>
          <p:cNvPr id="8" name="Rectangle 7"/>
          <p:cNvSpPr/>
          <p:nvPr/>
        </p:nvSpPr>
        <p:spPr>
          <a:xfrm>
            <a:off x="3631473" y="195943"/>
            <a:ext cx="4376057" cy="1005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ASSISTANCE ALLOWED</a:t>
            </a:r>
            <a:endParaRPr lang="en-US" sz="2800" b="1" dirty="0">
              <a:solidFill>
                <a:srgbClr val="FF0000"/>
              </a:solidFill>
            </a:endParaRPr>
          </a:p>
        </p:txBody>
      </p:sp>
      <p:sp>
        <p:nvSpPr>
          <p:cNvPr id="9" name="Snip Diagonal Corner Rectangle 8"/>
          <p:cNvSpPr/>
          <p:nvPr/>
        </p:nvSpPr>
        <p:spPr>
          <a:xfrm>
            <a:off x="4950822" y="4245429"/>
            <a:ext cx="6270171" cy="241662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2">
                    <a:lumMod val="10000"/>
                  </a:schemeClr>
                </a:solidFill>
              </a:rPr>
              <a:t>WRIST BAND</a:t>
            </a:r>
          </a:p>
          <a:p>
            <a:pPr algn="ctr"/>
            <a:r>
              <a:rPr lang="en-US" sz="3600" b="1" dirty="0" smtClean="0">
                <a:solidFill>
                  <a:schemeClr val="tx2">
                    <a:lumMod val="10000"/>
                  </a:schemeClr>
                </a:solidFill>
              </a:rPr>
              <a:t>ELBOW SUPPORT</a:t>
            </a:r>
          </a:p>
          <a:p>
            <a:pPr algn="ctr"/>
            <a:r>
              <a:rPr lang="en-US" sz="3600" b="1" dirty="0" smtClean="0">
                <a:solidFill>
                  <a:schemeClr val="tx2">
                    <a:lumMod val="10000"/>
                  </a:schemeClr>
                </a:solidFill>
              </a:rPr>
              <a:t>KNEE SUPPORT </a:t>
            </a:r>
          </a:p>
          <a:p>
            <a:pPr algn="ctr"/>
            <a:r>
              <a:rPr lang="en-US" sz="3600" b="1" dirty="0" smtClean="0">
                <a:solidFill>
                  <a:schemeClr val="tx2">
                    <a:lumMod val="10000"/>
                  </a:schemeClr>
                </a:solidFill>
              </a:rPr>
              <a:t>IS PERMISSIBLE</a:t>
            </a:r>
            <a:endParaRPr lang="en-US" sz="3600" b="1" dirty="0">
              <a:solidFill>
                <a:schemeClr val="tx2">
                  <a:lumMod val="10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36</a:t>
            </a:fld>
            <a:endParaRPr lang="en-US" dirty="0"/>
          </a:p>
        </p:txBody>
      </p:sp>
      <p:sp>
        <p:nvSpPr>
          <p:cNvPr id="3" name="Content Placeholder 2"/>
          <p:cNvSpPr>
            <a:spLocks noGrp="1"/>
          </p:cNvSpPr>
          <p:nvPr>
            <p:ph sz="half" idx="4294967295"/>
          </p:nvPr>
        </p:nvSpPr>
        <p:spPr>
          <a:xfrm>
            <a:off x="0" y="1066800"/>
            <a:ext cx="4978400" cy="3886200"/>
          </a:xfrm>
        </p:spPr>
        <p:txBody>
          <a:bodyPr>
            <a:noAutofit/>
          </a:bodyPr>
          <a:lstStyle/>
          <a:p>
            <a:pPr algn="just"/>
            <a:r>
              <a:rPr lang="en-IN" sz="3600" dirty="0" smtClean="0">
                <a:latin typeface="Times New Roman" pitchFamily="18" charset="0"/>
                <a:cs typeface="Times New Roman" pitchFamily="18" charset="0"/>
              </a:rPr>
              <a:t>-The placement by an athlete, in the shot Put and   discus Throw, on the implement, chalk or a similar substance</a:t>
            </a:r>
            <a:endParaRPr lang="en-IN" sz="3600" dirty="0"/>
          </a:p>
        </p:txBody>
      </p:sp>
      <p:pic>
        <p:nvPicPr>
          <p:cNvPr id="1026" name="Picture 2"/>
          <p:cNvPicPr>
            <a:picLocks noGrp="1" noChangeAspect="1" noChangeArrowheads="1"/>
          </p:cNvPicPr>
          <p:nvPr>
            <p:ph sz="half" idx="4294967295"/>
          </p:nvPr>
        </p:nvPicPr>
        <p:blipFill>
          <a:blip r:embed="rId2"/>
          <a:stretch>
            <a:fillRect/>
          </a:stretch>
        </p:blipFill>
        <p:spPr bwMode="auto">
          <a:xfrm>
            <a:off x="7272867" y="1481138"/>
            <a:ext cx="4919133" cy="4525962"/>
          </a:xfrm>
          <a:prstGeom prst="rect">
            <a:avLst/>
          </a:prstGeom>
          <a:noFill/>
          <a:ln w="9525">
            <a:noFill/>
            <a:miter lim="800000"/>
            <a:headEnd/>
            <a:tailEnd/>
          </a:ln>
          <a:effectLst/>
        </p:spPr>
      </p:pic>
      <p:pic>
        <p:nvPicPr>
          <p:cNvPr id="7" name="Picture 4" descr="C:\Users\A\Desktop\AFI-GIF300-100-min.gif"/>
          <p:cNvPicPr>
            <a:picLocks noChangeAspect="1" noChangeArrowheads="1"/>
          </p:cNvPicPr>
          <p:nvPr/>
        </p:nvPicPr>
        <p:blipFill>
          <a:blip r:embed="rId3"/>
          <a:srcRect/>
          <a:stretch>
            <a:fillRect/>
          </a:stretch>
        </p:blipFill>
        <p:spPr bwMode="auto">
          <a:xfrm>
            <a:off x="0" y="0"/>
            <a:ext cx="1727200" cy="914400"/>
          </a:xfrm>
          <a:prstGeom prst="rect">
            <a:avLst/>
          </a:prstGeom>
          <a:noFill/>
        </p:spPr>
      </p:pic>
      <p:pic>
        <p:nvPicPr>
          <p:cNvPr id="10" name="Picture 2" descr="C:\Users\Sampurna\Desktop\th (3).jpg"/>
          <p:cNvPicPr>
            <a:picLocks noChangeAspect="1" noChangeArrowheads="1"/>
          </p:cNvPicPr>
          <p:nvPr/>
        </p:nvPicPr>
        <p:blipFill>
          <a:blip r:embed="rId4"/>
          <a:srcRect/>
          <a:stretch>
            <a:fillRect/>
          </a:stretch>
        </p:blipFill>
        <p:spPr bwMode="auto">
          <a:xfrm>
            <a:off x="1117600" y="5105400"/>
            <a:ext cx="2540000" cy="1104900"/>
          </a:xfrm>
          <a:prstGeom prst="rect">
            <a:avLst/>
          </a:prstGeom>
          <a:noFill/>
        </p:spPr>
      </p:pic>
      <p:sp>
        <p:nvSpPr>
          <p:cNvPr id="11" name="Oval 10"/>
          <p:cNvSpPr/>
          <p:nvPr/>
        </p:nvSpPr>
        <p:spPr>
          <a:xfrm>
            <a:off x="3860800" y="5181600"/>
            <a:ext cx="24384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Athlete can use chalk on the implement</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tse4.mm.bing.net/th?id=OIP.5rcm7Ku28CtxNfW01Pg59gHaE8&amp;pid=Api&amp;P=0&amp;w=256&amp;h=172"/>
          <p:cNvPicPr>
            <a:picLocks noChangeAspect="1" noChangeArrowheads="1"/>
          </p:cNvPicPr>
          <p:nvPr/>
        </p:nvPicPr>
        <p:blipFill>
          <a:blip r:embed="rId2"/>
          <a:srcRect/>
          <a:stretch>
            <a:fillRect/>
          </a:stretch>
        </p:blipFill>
        <p:spPr bwMode="auto">
          <a:xfrm>
            <a:off x="1219200" y="1981200"/>
            <a:ext cx="8534400" cy="4495800"/>
          </a:xfrm>
          <a:prstGeom prst="rect">
            <a:avLst/>
          </a:prstGeom>
          <a:noFill/>
        </p:spPr>
      </p:pic>
      <p:sp>
        <p:nvSpPr>
          <p:cNvPr id="3" name="Rounded Rectangle 2"/>
          <p:cNvSpPr/>
          <p:nvPr/>
        </p:nvSpPr>
        <p:spPr>
          <a:xfrm>
            <a:off x="1016000" y="1066800"/>
            <a:ext cx="931672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Belt is allowed for all throwing events provided that no extra weight is attached with the belt.</a:t>
            </a:r>
            <a:endParaRPr lang="en-US" sz="2000" b="1" dirty="0"/>
          </a:p>
        </p:txBody>
      </p:sp>
      <p:pic>
        <p:nvPicPr>
          <p:cNvPr id="4" name="Picture 4" descr="C:\Users\A\Desktop\AFI-GIF300-100-min.gif"/>
          <p:cNvPicPr>
            <a:picLocks noChangeAspect="1" noChangeArrowheads="1"/>
          </p:cNvPicPr>
          <p:nvPr/>
        </p:nvPicPr>
        <p:blipFill>
          <a:blip r:embed="rId3"/>
          <a:srcRect/>
          <a:stretch>
            <a:fillRect/>
          </a:stretch>
        </p:blipFill>
        <p:spPr bwMode="auto">
          <a:xfrm>
            <a:off x="0" y="0"/>
            <a:ext cx="1727200" cy="9144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9510" y="452718"/>
            <a:ext cx="6257108" cy="971133"/>
          </a:xfrm>
        </p:spPr>
        <p:txBody>
          <a:bodyPr/>
          <a:lstStyle/>
          <a:p>
            <a:r>
              <a:rPr lang="en-IN" dirty="0" smtClean="0">
                <a:latin typeface="Times New Roman" pitchFamily="18" charset="0"/>
                <a:cs typeface="Times New Roman" pitchFamily="18" charset="0"/>
              </a:rPr>
              <a:t> Wind Socks</a:t>
            </a:r>
            <a:endParaRPr lang="en-IN" dirty="0"/>
          </a:p>
        </p:txBody>
      </p:sp>
      <p:sp>
        <p:nvSpPr>
          <p:cNvPr id="3" name="Content Placeholder 2"/>
          <p:cNvSpPr>
            <a:spLocks noGrp="1"/>
          </p:cNvSpPr>
          <p:nvPr>
            <p:ph idx="1"/>
          </p:nvPr>
        </p:nvSpPr>
        <p:spPr>
          <a:xfrm>
            <a:off x="640080" y="1489166"/>
            <a:ext cx="10711543" cy="1423851"/>
          </a:xfrm>
        </p:spPr>
        <p:txBody>
          <a:bodyPr>
            <a:normAutofit/>
          </a:bodyPr>
          <a:lstStyle/>
          <a:p>
            <a:pPr algn="just">
              <a:buNone/>
            </a:pPr>
            <a:r>
              <a:rPr lang="en-IN" sz="2800" dirty="0" smtClean="0">
                <a:latin typeface="Times New Roman" pitchFamily="18" charset="0"/>
                <a:cs typeface="Times New Roman" pitchFamily="18" charset="0"/>
              </a:rPr>
              <a:t>  One or more wind sock(s) should be placed in an appropriate position </a:t>
            </a:r>
            <a:r>
              <a:rPr lang="en-IN" sz="2800" b="1" dirty="0" smtClean="0">
                <a:solidFill>
                  <a:srgbClr val="FF0000"/>
                </a:solidFill>
                <a:latin typeface="Times New Roman" pitchFamily="18" charset="0"/>
                <a:cs typeface="Times New Roman" pitchFamily="18" charset="0"/>
              </a:rPr>
              <a:t> </a:t>
            </a:r>
            <a:r>
              <a:rPr lang="en-IN" sz="2800" dirty="0" smtClean="0">
                <a:latin typeface="Times New Roman" pitchFamily="18" charset="0"/>
                <a:cs typeface="Times New Roman" pitchFamily="18" charset="0"/>
              </a:rPr>
              <a:t>to show the athletes the approximate </a:t>
            </a:r>
            <a:r>
              <a:rPr lang="en-IN" sz="2800" b="1" dirty="0" smtClean="0">
                <a:latin typeface="Times New Roman" pitchFamily="18" charset="0"/>
                <a:cs typeface="Times New Roman" pitchFamily="18" charset="0"/>
              </a:rPr>
              <a:t>direction and strength of the wind.</a:t>
            </a:r>
            <a:endParaRPr lang="en-IN" sz="2800" b="1"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38</a:t>
            </a:fld>
            <a:endParaRPr lang="en-US" dirty="0"/>
          </a:p>
        </p:txBody>
      </p:sp>
      <p:pic>
        <p:nvPicPr>
          <p:cNvPr id="1026" name="Picture 2"/>
          <p:cNvPicPr>
            <a:picLocks noChangeAspect="1" noChangeArrowheads="1"/>
          </p:cNvPicPr>
          <p:nvPr/>
        </p:nvPicPr>
        <p:blipFill>
          <a:blip r:embed="rId2"/>
          <a:srcRect/>
          <a:stretch>
            <a:fillRect/>
          </a:stretch>
        </p:blipFill>
        <p:spPr bwMode="auto">
          <a:xfrm>
            <a:off x="1946367" y="2690949"/>
            <a:ext cx="7537268" cy="2207623"/>
          </a:xfrm>
          <a:prstGeom prst="rect">
            <a:avLst/>
          </a:prstGeom>
          <a:noFill/>
          <a:ln w="9525">
            <a:noFill/>
            <a:miter lim="800000"/>
            <a:headEnd/>
            <a:tailEnd/>
          </a:ln>
          <a:effectLst/>
        </p:spPr>
      </p:pic>
      <p:pic>
        <p:nvPicPr>
          <p:cNvPr id="7" name="Picture 4" descr="C:\Users\A\Desktop\AFI-GIF300-100-min.gif"/>
          <p:cNvPicPr>
            <a:picLocks noChangeAspect="1" noChangeArrowheads="1"/>
          </p:cNvPicPr>
          <p:nvPr/>
        </p:nvPicPr>
        <p:blipFill>
          <a:blip r:embed="rId3"/>
          <a:srcRect/>
          <a:stretch>
            <a:fillRect/>
          </a:stretch>
        </p:blipFill>
        <p:spPr bwMode="auto">
          <a:xfrm>
            <a:off x="0" y="0"/>
            <a:ext cx="1828800" cy="838200"/>
          </a:xfrm>
          <a:prstGeom prst="rect">
            <a:avLst/>
          </a:prstGeom>
          <a:noFill/>
        </p:spPr>
      </p:pic>
      <p:sp>
        <p:nvSpPr>
          <p:cNvPr id="8" name="Flowchart: Process 7"/>
          <p:cNvSpPr/>
          <p:nvPr/>
        </p:nvSpPr>
        <p:spPr>
          <a:xfrm>
            <a:off x="1894113" y="5368834"/>
            <a:ext cx="7485017" cy="126579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2060"/>
                </a:solidFill>
              </a:rPr>
              <a:t>WHICH CIRCLE THROW EVENT WIND SOCK IS USED?</a:t>
            </a:r>
            <a:endParaRPr lang="en-US" b="1" dirty="0">
              <a:solidFill>
                <a:srgbClr val="002060"/>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910" y="452718"/>
            <a:ext cx="8608422" cy="1400530"/>
          </a:xfrm>
        </p:spPr>
        <p:txBody>
          <a:bodyPr/>
          <a:lstStyle/>
          <a:p>
            <a:r>
              <a:rPr lang="en-US" sz="3600" b="1" dirty="0" smtClean="0"/>
              <a:t>MEASUREMENT AND RECORDING</a:t>
            </a:r>
            <a:endParaRPr lang="en-US" sz="3600" b="1" dirty="0"/>
          </a:p>
        </p:txBody>
      </p:sp>
      <p:sp>
        <p:nvSpPr>
          <p:cNvPr id="3" name="Content Placeholder 2"/>
          <p:cNvSpPr>
            <a:spLocks noGrp="1"/>
          </p:cNvSpPr>
          <p:nvPr>
            <p:ph idx="1"/>
          </p:nvPr>
        </p:nvSpPr>
        <p:spPr>
          <a:xfrm>
            <a:off x="496389" y="1580606"/>
            <a:ext cx="5094513" cy="1031965"/>
          </a:xfrm>
        </p:spPr>
        <p:txBody>
          <a:bodyPr>
            <a:normAutofit fontScale="92500" lnSpcReduction="10000"/>
          </a:bodyPr>
          <a:lstStyle/>
          <a:p>
            <a:pPr>
              <a:buNone/>
            </a:pPr>
            <a:r>
              <a:rPr lang="en-US" dirty="0" smtClean="0"/>
              <a:t> </a:t>
            </a:r>
            <a:r>
              <a:rPr lang="en-US" b="1" dirty="0" smtClean="0"/>
              <a:t>TWO SYSTEMS OF MEASUREMENT</a:t>
            </a:r>
          </a:p>
          <a:p>
            <a:pPr>
              <a:buNone/>
            </a:pPr>
            <a:r>
              <a:rPr lang="en-US" b="1" dirty="0" smtClean="0"/>
              <a:t>1.MEASUREMENT BY STEEL /FIBRE GLASS TAPE      </a:t>
            </a:r>
          </a:p>
          <a:p>
            <a:pPr>
              <a:buNone/>
            </a:pPr>
            <a:endParaRPr lang="en-US" b="1" dirty="0" smtClean="0"/>
          </a:p>
          <a:p>
            <a:pPr>
              <a:buNone/>
            </a:pPr>
            <a:endParaRPr lang="en-US" b="1" dirty="0" smtClean="0"/>
          </a:p>
          <a:p>
            <a:pPr>
              <a:buNone/>
            </a:pPr>
            <a:endParaRPr lang="en-US" b="1" dirty="0" smtClean="0"/>
          </a:p>
          <a:p>
            <a:pPr>
              <a:buNone/>
            </a:pPr>
            <a:endParaRPr lang="en-US" b="1" dirty="0" smtClean="0"/>
          </a:p>
          <a:p>
            <a:pPr>
              <a:buNone/>
            </a:pPr>
            <a:endParaRPr lang="en-US" b="1" dirty="0" smtClean="0"/>
          </a:p>
        </p:txBody>
      </p:sp>
      <p:sp>
        <p:nvSpPr>
          <p:cNvPr id="5" name="Rectangle 4"/>
          <p:cNvSpPr/>
          <p:nvPr/>
        </p:nvSpPr>
        <p:spPr>
          <a:xfrm>
            <a:off x="5786847" y="2024743"/>
            <a:ext cx="5029200" cy="369332"/>
          </a:xfrm>
          <a:prstGeom prst="rect">
            <a:avLst/>
          </a:prstGeom>
        </p:spPr>
        <p:txBody>
          <a:bodyPr wrap="square">
            <a:spAutoFit/>
          </a:bodyPr>
          <a:lstStyle/>
          <a:p>
            <a:pPr>
              <a:buNone/>
            </a:pPr>
            <a:r>
              <a:rPr lang="en-US" b="1" dirty="0" smtClean="0"/>
              <a:t>2.MEASUREMENT BY EDM</a:t>
            </a:r>
            <a:endParaRPr lang="en-US" b="1" dirty="0"/>
          </a:p>
        </p:txBody>
      </p:sp>
      <p:pic>
        <p:nvPicPr>
          <p:cNvPr id="6" name="Picture 2"/>
          <p:cNvPicPr>
            <a:picLocks noChangeAspect="1" noChangeArrowheads="1"/>
          </p:cNvPicPr>
          <p:nvPr/>
        </p:nvPicPr>
        <p:blipFill>
          <a:blip r:embed="rId2"/>
          <a:srcRect/>
          <a:stretch>
            <a:fillRect/>
          </a:stretch>
        </p:blipFill>
        <p:spPr bwMode="auto">
          <a:xfrm>
            <a:off x="5760720" y="2743200"/>
            <a:ext cx="6021977" cy="3422469"/>
          </a:xfrm>
          <a:prstGeom prst="rect">
            <a:avLst/>
          </a:prstGeom>
          <a:noFill/>
          <a:ln w="9525">
            <a:noFill/>
            <a:miter lim="800000"/>
            <a:headEnd/>
            <a:tailEnd/>
          </a:ln>
          <a:effectLst/>
        </p:spPr>
      </p:pic>
      <p:pic>
        <p:nvPicPr>
          <p:cNvPr id="7" name="Picture 2" descr="C:\Users\Sambhudas\Desktop\Picture1 N.png"/>
          <p:cNvPicPr>
            <a:picLocks noChangeAspect="1" noChangeArrowheads="1"/>
          </p:cNvPicPr>
          <p:nvPr/>
        </p:nvPicPr>
        <p:blipFill>
          <a:blip r:embed="rId3">
            <a:duotone>
              <a:prstClr val="black"/>
              <a:schemeClr val="accent2">
                <a:tint val="45000"/>
                <a:satMod val="400000"/>
              </a:schemeClr>
            </a:duotone>
          </a:blip>
          <a:srcRect/>
          <a:stretch>
            <a:fillRect/>
          </a:stretch>
        </p:blipFill>
        <p:spPr bwMode="auto">
          <a:xfrm>
            <a:off x="548640" y="2769326"/>
            <a:ext cx="4990011" cy="327877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0B561CF7-1AA9-45A1-ADBC-DBD99774560F}"/>
              </a:ext>
            </a:extLst>
          </p:cNvPr>
          <p:cNvPicPr>
            <a:picLocks noChangeAspect="1" noChangeArrowheads="1"/>
          </p:cNvPicPr>
          <p:nvPr/>
        </p:nvPicPr>
        <p:blipFill>
          <a:blip r:embed="rId2"/>
          <a:srcRect/>
          <a:stretch>
            <a:fillRect/>
          </a:stretch>
        </p:blipFill>
        <p:spPr bwMode="auto">
          <a:xfrm>
            <a:off x="4039175" y="328142"/>
            <a:ext cx="3515868" cy="24000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314" name="Rectangle 4"/>
          <p:cNvSpPr>
            <a:spLocks noGrp="1" noChangeArrowheads="1"/>
          </p:cNvSpPr>
          <p:nvPr>
            <p:ph type="title"/>
          </p:nvPr>
        </p:nvSpPr>
        <p:spPr>
          <a:xfrm>
            <a:off x="583096" y="1311964"/>
            <a:ext cx="11100904" cy="1278835"/>
          </a:xfrm>
        </p:spPr>
        <p:txBody>
          <a:bodyPr>
            <a:normAutofit fontScale="90000"/>
          </a:bodyPr>
          <a:lstStyle/>
          <a:p>
            <a:pPr algn="ctr"/>
            <a:r>
              <a:rPr lang="en-US" sz="3600" b="1" dirty="0">
                <a:solidFill>
                  <a:srgbClr val="FFFF00"/>
                </a:solidFill>
                <a:latin typeface="Times New Roman" panose="02020603050405020304" pitchFamily="18" charset="0"/>
                <a:cs typeface="Times New Roman" panose="02020603050405020304" pitchFamily="18" charset="0"/>
              </a:rPr>
              <a:t>SPECIFICATION OF CIRCLE THROW IMPLEMENTS FOR DIFFERENT AGE GROUPS IN INDIA</a:t>
            </a:r>
          </a:p>
        </p:txBody>
      </p:sp>
      <p:pic>
        <p:nvPicPr>
          <p:cNvPr id="2" name="Picture 4" descr="C:\Users\A\Desktop\AFI-GIF300-100-min.gif">
            <a:extLst>
              <a:ext uri="{FF2B5EF4-FFF2-40B4-BE49-F238E27FC236}">
                <a16:creationId xmlns="" xmlns:a16="http://schemas.microsoft.com/office/drawing/2014/main" id="{DC498C44-A097-44B4-BF6A-96507F556F49}"/>
              </a:ext>
            </a:extLst>
          </p:cNvPr>
          <p:cNvPicPr>
            <a:picLocks noChangeAspect="1" noChangeArrowheads="1"/>
          </p:cNvPicPr>
          <p:nvPr/>
        </p:nvPicPr>
        <p:blipFill>
          <a:blip r:embed="rId3"/>
          <a:srcRect/>
          <a:stretch>
            <a:fillRect/>
          </a:stretch>
        </p:blipFill>
        <p:spPr bwMode="auto">
          <a:xfrm>
            <a:off x="583096" y="328144"/>
            <a:ext cx="2138271" cy="810949"/>
          </a:xfrm>
          <a:prstGeom prst="rect">
            <a:avLst/>
          </a:prstGeom>
          <a:noFill/>
          <a:scene3d>
            <a:camera prst="orthographicFront"/>
            <a:lightRig rig="threePt" dir="t"/>
          </a:scene3d>
          <a:sp3d>
            <a:bevelT w="165100" prst="coolSlant"/>
          </a:sp3d>
        </p:spPr>
      </p:pic>
      <p:graphicFrame>
        <p:nvGraphicFramePr>
          <p:cNvPr id="4" name="Table 4">
            <a:extLst>
              <a:ext uri="{FF2B5EF4-FFF2-40B4-BE49-F238E27FC236}">
                <a16:creationId xmlns="" xmlns:a16="http://schemas.microsoft.com/office/drawing/2014/main" id="{F23008B7-8F81-46F1-A8F4-D2EA58D42228}"/>
              </a:ext>
            </a:extLst>
          </p:cNvPr>
          <p:cNvGraphicFramePr>
            <a:graphicFrameLocks noGrp="1"/>
          </p:cNvGraphicFramePr>
          <p:nvPr>
            <p:extLst>
              <p:ext uri="{D42A27DB-BD31-4B8C-83A1-F6EECF244321}">
                <p14:modId xmlns="" xmlns:p14="http://schemas.microsoft.com/office/powerpoint/2010/main" val="3328743952"/>
              </p:ext>
            </p:extLst>
          </p:nvPr>
        </p:nvGraphicFramePr>
        <p:xfrm>
          <a:off x="331304" y="2902226"/>
          <a:ext cx="11542643" cy="3627632"/>
        </p:xfrm>
        <a:graphic>
          <a:graphicData uri="http://schemas.openxmlformats.org/drawingml/2006/table">
            <a:tbl>
              <a:tblPr firstRow="1" bandRow="1">
                <a:noFill/>
                <a:tableStyleId>{F5AB1C69-6EDB-4FF4-983F-18BD219EF322}</a:tableStyleId>
              </a:tblPr>
              <a:tblGrid>
                <a:gridCol w="1648949">
                  <a:extLst>
                    <a:ext uri="{9D8B030D-6E8A-4147-A177-3AD203B41FA5}">
                      <a16:colId xmlns="" xmlns:a16="http://schemas.microsoft.com/office/drawing/2014/main" val="2499769066"/>
                    </a:ext>
                  </a:extLst>
                </a:gridCol>
                <a:gridCol w="1648949">
                  <a:extLst>
                    <a:ext uri="{9D8B030D-6E8A-4147-A177-3AD203B41FA5}">
                      <a16:colId xmlns="" xmlns:a16="http://schemas.microsoft.com/office/drawing/2014/main" val="2653255642"/>
                    </a:ext>
                  </a:extLst>
                </a:gridCol>
                <a:gridCol w="1648949">
                  <a:extLst>
                    <a:ext uri="{9D8B030D-6E8A-4147-A177-3AD203B41FA5}">
                      <a16:colId xmlns="" xmlns:a16="http://schemas.microsoft.com/office/drawing/2014/main" val="98133882"/>
                    </a:ext>
                  </a:extLst>
                </a:gridCol>
                <a:gridCol w="1648949">
                  <a:extLst>
                    <a:ext uri="{9D8B030D-6E8A-4147-A177-3AD203B41FA5}">
                      <a16:colId xmlns="" xmlns:a16="http://schemas.microsoft.com/office/drawing/2014/main" val="1791471766"/>
                    </a:ext>
                  </a:extLst>
                </a:gridCol>
                <a:gridCol w="1648949">
                  <a:extLst>
                    <a:ext uri="{9D8B030D-6E8A-4147-A177-3AD203B41FA5}">
                      <a16:colId xmlns="" xmlns:a16="http://schemas.microsoft.com/office/drawing/2014/main" val="2547926827"/>
                    </a:ext>
                  </a:extLst>
                </a:gridCol>
                <a:gridCol w="1648949">
                  <a:extLst>
                    <a:ext uri="{9D8B030D-6E8A-4147-A177-3AD203B41FA5}">
                      <a16:colId xmlns="" xmlns:a16="http://schemas.microsoft.com/office/drawing/2014/main" val="2856212069"/>
                    </a:ext>
                  </a:extLst>
                </a:gridCol>
                <a:gridCol w="1648949">
                  <a:extLst>
                    <a:ext uri="{9D8B030D-6E8A-4147-A177-3AD203B41FA5}">
                      <a16:colId xmlns="" xmlns:a16="http://schemas.microsoft.com/office/drawing/2014/main" val="4277950958"/>
                    </a:ext>
                  </a:extLst>
                </a:gridCol>
              </a:tblGrid>
              <a:tr h="906908">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Implement</a:t>
                      </a: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Women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23 Women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20 Women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18 </a:t>
                      </a:r>
                      <a:r>
                        <a:rPr lang="en-IN" sz="2400" b="0" dirty="0" smtClean="0">
                          <a:ln>
                            <a:solidFill>
                              <a:schemeClr val="bg1"/>
                            </a:solidFill>
                          </a:ln>
                          <a:solidFill>
                            <a:schemeClr val="bg1"/>
                          </a:solidFill>
                          <a:latin typeface="Times New Roman" panose="02020603050405020304" pitchFamily="18" charset="0"/>
                          <a:cs typeface="Times New Roman" panose="02020603050405020304" pitchFamily="18" charset="0"/>
                        </a:rPr>
                        <a:t>Women</a:t>
                      </a: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16 Girls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14 Girls</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extLst>
                  <a:ext uri="{0D108BD9-81ED-4DB2-BD59-A6C34878D82A}">
                    <a16:rowId xmlns="" xmlns:a16="http://schemas.microsoft.com/office/drawing/2014/main" val="1349321546"/>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3.000kg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3.000kg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2.000kg</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extLst>
                  <a:ext uri="{0D108BD9-81ED-4DB2-BD59-A6C34878D82A}">
                    <a16:rowId xmlns="" xmlns:a16="http://schemas.microsoft.com/office/drawing/2014/main" val="2357008529"/>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3.000kg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3.000kg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x</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extLst>
                  <a:ext uri="{0D108BD9-81ED-4DB2-BD59-A6C34878D82A}">
                    <a16:rowId xmlns="" xmlns:a16="http://schemas.microsoft.com/office/drawing/2014/main" val="2522269664"/>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x</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extLst>
                  <a:ext uri="{0D108BD9-81ED-4DB2-BD59-A6C34878D82A}">
                    <a16:rowId xmlns="" xmlns:a16="http://schemas.microsoft.com/office/drawing/2014/main" val="2521783810"/>
                  </a:ext>
                </a:extLst>
              </a:tr>
            </a:tbl>
          </a:graphicData>
        </a:graphic>
      </p:graphicFrame>
      <p:pic>
        <p:nvPicPr>
          <p:cNvPr id="7" name="Picture 2" descr="C:\Users\Sambhudas\Downloads\images.jpg">
            <a:extLst>
              <a:ext uri="{FF2B5EF4-FFF2-40B4-BE49-F238E27FC236}">
                <a16:creationId xmlns="" xmlns:a16="http://schemas.microsoft.com/office/drawing/2014/main" id="{C5C8532B-2692-4D9A-BD33-0C80C4E94B16}"/>
              </a:ext>
            </a:extLst>
          </p:cNvPr>
          <p:cNvPicPr>
            <a:picLocks noChangeAspect="1" noChangeArrowheads="1"/>
          </p:cNvPicPr>
          <p:nvPr/>
        </p:nvPicPr>
        <p:blipFill>
          <a:blip r:embed="rId4"/>
          <a:srcRect/>
          <a:stretch>
            <a:fillRect/>
          </a:stretch>
        </p:blipFill>
        <p:spPr bwMode="auto">
          <a:xfrm>
            <a:off x="464694" y="4815209"/>
            <a:ext cx="1379095" cy="730827"/>
          </a:xfrm>
          <a:prstGeom prst="rect">
            <a:avLst/>
          </a:prstGeom>
          <a:noFill/>
        </p:spPr>
      </p:pic>
      <p:sp>
        <p:nvSpPr>
          <p:cNvPr id="10" name="TextBox 9">
            <a:extLst>
              <a:ext uri="{FF2B5EF4-FFF2-40B4-BE49-F238E27FC236}">
                <a16:creationId xmlns="" xmlns:a16="http://schemas.microsoft.com/office/drawing/2014/main" id="{D12068F8-0B5D-4B03-8943-E8C61896D467}"/>
              </a:ext>
            </a:extLst>
          </p:cNvPr>
          <p:cNvSpPr txBox="1"/>
          <p:nvPr/>
        </p:nvSpPr>
        <p:spPr>
          <a:xfrm>
            <a:off x="464694" y="5126636"/>
            <a:ext cx="1497498"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Hammer</a:t>
            </a:r>
          </a:p>
        </p:txBody>
      </p:sp>
      <p:pic>
        <p:nvPicPr>
          <p:cNvPr id="14" name="Content Placeholder 8" descr="CHALLENGER-b.jpg">
            <a:extLst>
              <a:ext uri="{FF2B5EF4-FFF2-40B4-BE49-F238E27FC236}">
                <a16:creationId xmlns="" xmlns:a16="http://schemas.microsoft.com/office/drawing/2014/main" id="{5E892F1C-1C40-404B-80DF-9A3BC0A3B9F7}"/>
              </a:ext>
            </a:extLst>
          </p:cNvPr>
          <p:cNvPicPr>
            <a:picLocks noChangeAspect="1"/>
          </p:cNvPicPr>
          <p:nvPr/>
        </p:nvPicPr>
        <p:blipFill>
          <a:blip r:embed="rId5"/>
          <a:stretch>
            <a:fillRect/>
          </a:stretch>
        </p:blipFill>
        <p:spPr>
          <a:xfrm>
            <a:off x="464694" y="5741232"/>
            <a:ext cx="1379095" cy="674557"/>
          </a:xfrm>
          <a:prstGeom prst="rect">
            <a:avLst/>
          </a:prstGeom>
        </p:spPr>
      </p:pic>
      <p:sp>
        <p:nvSpPr>
          <p:cNvPr id="11" name="TextBox 10">
            <a:extLst>
              <a:ext uri="{FF2B5EF4-FFF2-40B4-BE49-F238E27FC236}">
                <a16:creationId xmlns="" xmlns:a16="http://schemas.microsoft.com/office/drawing/2014/main" id="{D22E2682-B60B-491B-9C21-B572C2A75279}"/>
              </a:ext>
            </a:extLst>
          </p:cNvPr>
          <p:cNvSpPr txBox="1"/>
          <p:nvPr/>
        </p:nvSpPr>
        <p:spPr>
          <a:xfrm>
            <a:off x="464694" y="5741232"/>
            <a:ext cx="1497498" cy="461665"/>
          </a:xfrm>
          <a:prstGeom prst="rect">
            <a:avLst/>
          </a:prstGeom>
          <a:noFill/>
        </p:spPr>
        <p:txBody>
          <a:bodyPr wrap="square" rtlCol="0">
            <a:spAutoFit/>
          </a:bodyPr>
          <a:lstStyle/>
          <a:p>
            <a:r>
              <a:rPr lang="en-IN" sz="2400" b="1" dirty="0">
                <a:solidFill>
                  <a:srgbClr val="FFFF00"/>
                </a:solidFill>
                <a:latin typeface="Times New Roman" panose="02020603050405020304" pitchFamily="18" charset="0"/>
                <a:cs typeface="Times New Roman" panose="02020603050405020304" pitchFamily="18" charset="0"/>
              </a:rPr>
              <a:t>  Discus</a:t>
            </a:r>
          </a:p>
        </p:txBody>
      </p:sp>
      <p:pic>
        <p:nvPicPr>
          <p:cNvPr id="16" name="Content Placeholder 6" descr="COMPETITION-UNTURNEA-b.jpg">
            <a:extLst>
              <a:ext uri="{FF2B5EF4-FFF2-40B4-BE49-F238E27FC236}">
                <a16:creationId xmlns="" xmlns:a16="http://schemas.microsoft.com/office/drawing/2014/main" id="{15987FBC-5B61-4CD4-AC63-46FF9DA9B8A9}"/>
              </a:ext>
            </a:extLst>
          </p:cNvPr>
          <p:cNvPicPr>
            <a:picLocks noChangeAspect="1"/>
          </p:cNvPicPr>
          <p:nvPr/>
        </p:nvPicPr>
        <p:blipFill>
          <a:blip r:embed="rId6"/>
          <a:srcRect/>
          <a:stretch>
            <a:fillRect/>
          </a:stretch>
        </p:blipFill>
        <p:spPr>
          <a:xfrm>
            <a:off x="479684" y="3930461"/>
            <a:ext cx="1364105" cy="730827"/>
          </a:xfrm>
          <a:prstGeom prst="rect">
            <a:avLst/>
          </a:prstGeom>
        </p:spPr>
      </p:pic>
      <p:sp>
        <p:nvSpPr>
          <p:cNvPr id="13" name="TextBox 12">
            <a:extLst>
              <a:ext uri="{FF2B5EF4-FFF2-40B4-BE49-F238E27FC236}">
                <a16:creationId xmlns="" xmlns:a16="http://schemas.microsoft.com/office/drawing/2014/main" id="{18D2B1A1-779B-44AC-9E89-7DFCB56D7B1A}"/>
              </a:ext>
            </a:extLst>
          </p:cNvPr>
          <p:cNvSpPr txBox="1"/>
          <p:nvPr/>
        </p:nvSpPr>
        <p:spPr>
          <a:xfrm>
            <a:off x="479684" y="3943074"/>
            <a:ext cx="1364105"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Shot Put</a:t>
            </a:r>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Desktop\AFI-GIF300-100-min.gif">
            <a:extLst>
              <a:ext uri="{FF2B5EF4-FFF2-40B4-BE49-F238E27FC236}">
                <a16:creationId xmlns="" xmlns:a16="http://schemas.microsoft.com/office/drawing/2014/main" id="{DC498C44-A097-44B4-BF6A-96507F556F49}"/>
              </a:ext>
            </a:extLst>
          </p:cNvPr>
          <p:cNvPicPr>
            <a:picLocks noChangeAspect="1" noChangeArrowheads="1"/>
          </p:cNvPicPr>
          <p:nvPr/>
        </p:nvPicPr>
        <p:blipFill>
          <a:blip r:embed="rId2"/>
          <a:srcRect/>
          <a:stretch>
            <a:fillRect/>
          </a:stretch>
        </p:blipFill>
        <p:spPr bwMode="auto">
          <a:xfrm>
            <a:off x="583096" y="328144"/>
            <a:ext cx="2138271" cy="810949"/>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0" y="452718"/>
            <a:ext cx="7262949" cy="905819"/>
          </a:xfrm>
        </p:spPr>
        <p:txBody>
          <a:bodyPr/>
          <a:lstStyle/>
          <a:p>
            <a:r>
              <a:rPr lang="en-IN" b="1" dirty="0" smtClean="0">
                <a:latin typeface="Times New Roman" pitchFamily="18" charset="0"/>
                <a:cs typeface="Times New Roman" pitchFamily="18" charset="0"/>
              </a:rPr>
              <a:t>Distance Measurement</a:t>
            </a:r>
            <a:endParaRPr lang="en-IN"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lgn="just"/>
            <a:r>
              <a:rPr lang="en-IN" dirty="0" smtClean="0">
                <a:latin typeface="Times New Roman" pitchFamily="18" charset="0"/>
                <a:cs typeface="Times New Roman" pitchFamily="18" charset="0"/>
              </a:rPr>
              <a:t>In all throwing events, distances shall be recorded to the nearest 0.01m below the distance measured if the distance measured is not a whole centimetre</a:t>
            </a:r>
          </a:p>
          <a:p>
            <a:pPr algn="just"/>
            <a:r>
              <a:rPr lang="en-IN" dirty="0" smtClean="0">
                <a:latin typeface="Times New Roman" pitchFamily="18" charset="0"/>
                <a:cs typeface="Times New Roman" pitchFamily="18" charset="0"/>
              </a:rPr>
              <a:t>The shot, discus and hammer head, to the inside of the circumference of the circle along a line to the centre of the circle; or</a:t>
            </a:r>
          </a:p>
          <a:p>
            <a:pPr algn="just"/>
            <a:r>
              <a:rPr lang="en-IN" dirty="0" smtClean="0">
                <a:latin typeface="Times New Roman" pitchFamily="18" charset="0"/>
                <a:cs typeface="Times New Roman" pitchFamily="18" charset="0"/>
              </a:rPr>
              <a:t>The head of the javelin to the inside edge of the arc, along a line to the centre of the circle of which the arc is part</a:t>
            </a:r>
            <a:endParaRPr lang="en-IN"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41</a:t>
            </a:fld>
            <a:endParaRPr lang="en-US" dirty="0"/>
          </a:p>
        </p:txBody>
      </p:sp>
      <p:sp>
        <p:nvSpPr>
          <p:cNvPr id="6" name="Rectangle 5"/>
          <p:cNvSpPr/>
          <p:nvPr/>
        </p:nvSpPr>
        <p:spPr>
          <a:xfrm>
            <a:off x="2336800" y="5562600"/>
            <a:ext cx="660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Q. If the distance is between 16.5 m and 16.6 m ,then what distance we will record ?</a:t>
            </a:r>
            <a:endParaRPr lang="en-US" b="1" dirty="0">
              <a:solidFill>
                <a:srgbClr val="FF0000"/>
              </a:solidFill>
            </a:endParaRPr>
          </a:p>
        </p:txBody>
      </p:sp>
      <p:pic>
        <p:nvPicPr>
          <p:cNvPr id="7" name="Picture 4" descr="C:\Users\A\Desktop\AFI-GIF300-100-min.gif"/>
          <p:cNvPicPr>
            <a:picLocks noChangeAspect="1" noChangeArrowheads="1"/>
          </p:cNvPicPr>
          <p:nvPr/>
        </p:nvPicPr>
        <p:blipFill>
          <a:blip r:embed="rId2"/>
          <a:srcRect/>
          <a:stretch>
            <a:fillRect/>
          </a:stretch>
        </p:blipFill>
        <p:spPr bwMode="auto">
          <a:xfrm>
            <a:off x="0" y="0"/>
            <a:ext cx="1727200" cy="914400"/>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t> SITUATION</a:t>
            </a:r>
            <a:endParaRPr lang="en-US" b="1" dirty="0"/>
          </a:p>
        </p:txBody>
      </p:sp>
      <p:sp>
        <p:nvSpPr>
          <p:cNvPr id="3" name="Content Placeholder 2"/>
          <p:cNvSpPr>
            <a:spLocks noGrp="1"/>
          </p:cNvSpPr>
          <p:nvPr>
            <p:ph idx="1"/>
          </p:nvPr>
        </p:nvSpPr>
        <p:spPr>
          <a:xfrm>
            <a:off x="653143" y="1672046"/>
            <a:ext cx="10515599" cy="4576353"/>
          </a:xfrm>
        </p:spPr>
        <p:txBody>
          <a:bodyPr/>
          <a:lstStyle/>
          <a:p>
            <a:r>
              <a:rPr lang="en-US" b="1" dirty="0" smtClean="0"/>
              <a:t>Discus hits the cage and lands inside the landing area.</a:t>
            </a:r>
          </a:p>
          <a:p>
            <a:r>
              <a:rPr lang="en-US" b="1" dirty="0" smtClean="0"/>
              <a:t>After throw the wire and handle is separated from the metal head in hammer throw event.</a:t>
            </a:r>
          </a:p>
          <a:p>
            <a:r>
              <a:rPr lang="en-US" b="1" dirty="0" smtClean="0"/>
              <a:t>Shot lands on the sector tape but 90 percent is inside the sector.</a:t>
            </a:r>
          </a:p>
          <a:p>
            <a:r>
              <a:rPr lang="en-US" b="1" dirty="0" smtClean="0"/>
              <a:t>During putting the shot athlete’s shoe lace touches on the stop board.</a:t>
            </a:r>
          </a:p>
          <a:p>
            <a:r>
              <a:rPr lang="en-US" b="1" dirty="0" smtClean="0"/>
              <a:t>An athlete leaves the circle before the discus touches the ground.</a:t>
            </a:r>
          </a:p>
          <a:p>
            <a:r>
              <a:rPr lang="en-US" b="1" dirty="0" smtClean="0"/>
              <a:t>A shot putter use chalks on the shot before throw.</a:t>
            </a:r>
          </a:p>
          <a:p>
            <a:r>
              <a:rPr lang="en-US" b="1" dirty="0" smtClean="0"/>
              <a:t>Discus thrower spraying magnesium powder on the circle and on the shoe before his trial.</a:t>
            </a:r>
          </a:p>
          <a:p>
            <a:r>
              <a:rPr lang="en-US" b="1" dirty="0" smtClean="0"/>
              <a:t>During rotation hammer head touches out side or inside the circle.</a:t>
            </a:r>
          </a:p>
          <a:p>
            <a:endParaRPr lang="en-US" dirty="0" smtClean="0"/>
          </a:p>
          <a:p>
            <a:pPr>
              <a:buNone/>
            </a:pPr>
            <a:endParaRPr lang="en-US" dirty="0"/>
          </a:p>
        </p:txBody>
      </p:sp>
      <p:pic>
        <p:nvPicPr>
          <p:cNvPr id="4" name="Picture 4" descr="C:\Users\A\Desktop\AFI-GIF300-100-min.gif">
            <a:extLst>
              <a:ext uri="{FF2B5EF4-FFF2-40B4-BE49-F238E27FC236}">
                <a16:creationId xmlns="" xmlns:a16="http://schemas.microsoft.com/office/drawing/2014/main" id="{DC498C44-A097-44B4-BF6A-96507F556F49}"/>
              </a:ext>
            </a:extLst>
          </p:cNvPr>
          <p:cNvPicPr>
            <a:picLocks noChangeAspect="1" noChangeArrowheads="1"/>
          </p:cNvPicPr>
          <p:nvPr/>
        </p:nvPicPr>
        <p:blipFill>
          <a:blip r:embed="rId2"/>
          <a:srcRect/>
          <a:stretch>
            <a:fillRect/>
          </a:stretch>
        </p:blipFill>
        <p:spPr bwMode="auto">
          <a:xfrm>
            <a:off x="0" y="0"/>
            <a:ext cx="2138271" cy="995401"/>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3383" y="452718"/>
            <a:ext cx="7477451" cy="766482"/>
          </a:xfrm>
        </p:spPr>
        <p:txBody>
          <a:bodyPr/>
          <a:lstStyle/>
          <a:p>
            <a:r>
              <a:rPr lang="en-US" sz="2400" b="1" dirty="0" smtClean="0"/>
              <a:t>                          SAMPLE QUESTIONS AND ANSWERS</a:t>
            </a:r>
            <a:endParaRPr lang="en-US" sz="2400" b="1" dirty="0"/>
          </a:p>
        </p:txBody>
      </p:sp>
      <p:sp>
        <p:nvSpPr>
          <p:cNvPr id="3" name="Content Placeholder 2"/>
          <p:cNvSpPr>
            <a:spLocks noGrp="1"/>
          </p:cNvSpPr>
          <p:nvPr>
            <p:ph idx="1"/>
          </p:nvPr>
        </p:nvSpPr>
        <p:spPr>
          <a:xfrm>
            <a:off x="959620" y="1225564"/>
            <a:ext cx="9693642" cy="4970584"/>
          </a:xfrm>
        </p:spPr>
        <p:txBody>
          <a:bodyPr>
            <a:normAutofit lnSpcReduction="10000"/>
          </a:bodyPr>
          <a:lstStyle/>
          <a:p>
            <a:pPr>
              <a:buNone/>
            </a:pPr>
            <a:r>
              <a:rPr lang="en-US" b="1" dirty="0" smtClean="0"/>
              <a:t>Q1.The weight of the women Shot shall be:</a:t>
            </a:r>
          </a:p>
          <a:p>
            <a:pPr>
              <a:buNone/>
            </a:pPr>
            <a:r>
              <a:rPr lang="en-US" b="1" dirty="0" smtClean="0"/>
              <a:t>Ans: A-5kg        B-3kg          C-4 kg       D-2kg</a:t>
            </a:r>
          </a:p>
          <a:p>
            <a:pPr>
              <a:buNone/>
            </a:pPr>
            <a:r>
              <a:rPr lang="en-US" b="1" dirty="0" smtClean="0"/>
              <a:t>Q2.The diameter of the Discus circle is:</a:t>
            </a:r>
          </a:p>
          <a:p>
            <a:pPr>
              <a:buNone/>
            </a:pPr>
            <a:r>
              <a:rPr lang="en-US" b="1" dirty="0" smtClean="0"/>
              <a:t>Ans: A-1.25m    B-2.50m      C-1.067m   D-2.135m</a:t>
            </a:r>
          </a:p>
          <a:p>
            <a:pPr>
              <a:buNone/>
            </a:pPr>
            <a:r>
              <a:rPr lang="en-US" b="1" dirty="0" smtClean="0"/>
              <a:t>Q3. Which assistance is not permissible in shot Put event</a:t>
            </a:r>
          </a:p>
          <a:p>
            <a:pPr>
              <a:buNone/>
            </a:pPr>
            <a:r>
              <a:rPr lang="en-US" b="1" dirty="0" smtClean="0"/>
              <a:t>Ans: A-Gloves     B-Wrist band   C-Elbow support    D-Waist belt</a:t>
            </a:r>
          </a:p>
          <a:p>
            <a:pPr>
              <a:buNone/>
            </a:pPr>
            <a:r>
              <a:rPr lang="en-US" b="1" dirty="0" smtClean="0"/>
              <a:t>Q4.The angel of the throwing circle shall be:</a:t>
            </a:r>
          </a:p>
          <a:p>
            <a:pPr>
              <a:buNone/>
            </a:pPr>
            <a:r>
              <a:rPr lang="en-US" b="1" dirty="0" smtClean="0"/>
              <a:t>Ans: A-34.92           B-34.94             C-34.93               D-34.95    degree.</a:t>
            </a:r>
          </a:p>
          <a:p>
            <a:pPr>
              <a:buNone/>
            </a:pPr>
            <a:r>
              <a:rPr lang="en-US" b="1" dirty="0" smtClean="0"/>
              <a:t>Q5. The colour of the stop board shall be:</a:t>
            </a:r>
          </a:p>
          <a:p>
            <a:pPr>
              <a:buNone/>
            </a:pPr>
            <a:r>
              <a:rPr lang="en-US" b="1" dirty="0" smtClean="0"/>
              <a:t>Ans: A-Blue             B-Red                D-White              E-Black</a:t>
            </a:r>
          </a:p>
          <a:p>
            <a:pPr>
              <a:buNone/>
            </a:pPr>
            <a:r>
              <a:rPr lang="en-US" sz="1600" b="1" dirty="0" smtClean="0"/>
              <a:t>Q6.The Hammer head lands inside the landing area but wire and handle touches outside:</a:t>
            </a:r>
          </a:p>
          <a:p>
            <a:pPr>
              <a:buNone/>
            </a:pPr>
            <a:r>
              <a:rPr lang="en-US" sz="1600" b="1" dirty="0" smtClean="0"/>
              <a:t>Ans:   A-Foul throw         B-Valid Throw          C-Replacement  Trial.      D-None.</a:t>
            </a:r>
            <a:endParaRPr lang="en-US" sz="1600" b="1" dirty="0"/>
          </a:p>
        </p:txBody>
      </p:sp>
      <p:pic>
        <p:nvPicPr>
          <p:cNvPr id="4" name="Picture 4" descr="C:\Users\A\Desktop\AFI-GIF300-100-min.gif">
            <a:extLst>
              <a:ext uri="{FF2B5EF4-FFF2-40B4-BE49-F238E27FC236}">
                <a16:creationId xmlns="" xmlns:a16="http://schemas.microsoft.com/office/drawing/2014/main" id="{DC498C44-A097-44B4-BF6A-96507F556F49}"/>
              </a:ext>
            </a:extLst>
          </p:cNvPr>
          <p:cNvPicPr>
            <a:picLocks noChangeAspect="1" noChangeArrowheads="1"/>
          </p:cNvPicPr>
          <p:nvPr/>
        </p:nvPicPr>
        <p:blipFill>
          <a:blip r:embed="rId2"/>
          <a:srcRect/>
          <a:stretch>
            <a:fillRect/>
          </a:stretch>
        </p:blipFill>
        <p:spPr bwMode="auto">
          <a:xfrm>
            <a:off x="1" y="0"/>
            <a:ext cx="1463040" cy="927463"/>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ampurna\Desktop\IMG_20191215_142550.jpg"/>
          <p:cNvPicPr>
            <a:picLocks noGrp="1" noChangeAspect="1" noChangeArrowheads="1"/>
          </p:cNvPicPr>
          <p:nvPr>
            <p:ph idx="1"/>
          </p:nvPr>
        </p:nvPicPr>
        <p:blipFill>
          <a:blip r:embed="rId2" cstate="print"/>
          <a:stretch>
            <a:fillRect/>
          </a:stretch>
        </p:blipFill>
        <p:spPr bwMode="auto">
          <a:xfrm>
            <a:off x="7811588" y="2475186"/>
            <a:ext cx="4380411" cy="4382814"/>
          </a:xfrm>
          <a:prstGeom prst="rect">
            <a:avLst/>
          </a:prstGeom>
          <a:noFill/>
          <a:ln>
            <a:solidFill>
              <a:schemeClr val="accent1"/>
            </a:solidFill>
          </a:ln>
        </p:spPr>
      </p:pic>
      <p:sp>
        <p:nvSpPr>
          <p:cNvPr id="4" name="Slide Number Placeholder 3"/>
          <p:cNvSpPr>
            <a:spLocks noGrp="1"/>
          </p:cNvSpPr>
          <p:nvPr>
            <p:ph type="sldNum" sz="quarter" idx="12"/>
          </p:nvPr>
        </p:nvSpPr>
        <p:spPr/>
        <p:txBody>
          <a:bodyPr>
            <a:normAutofit/>
          </a:bodyPr>
          <a:lstStyle/>
          <a:p>
            <a:fld id="{4931C6AC-62C1-4231-84F9-5468FEF19BDE}" type="slidenum">
              <a:rPr lang="en-GB" smtClean="0"/>
              <a:pPr/>
              <a:t>44</a:t>
            </a:fld>
            <a:endParaRPr lang="en-GB" dirty="0"/>
          </a:p>
        </p:txBody>
      </p:sp>
      <p:sp>
        <p:nvSpPr>
          <p:cNvPr id="6" name="Oval 5"/>
          <p:cNvSpPr/>
          <p:nvPr/>
        </p:nvSpPr>
        <p:spPr>
          <a:xfrm>
            <a:off x="0" y="2590800"/>
            <a:ext cx="7823200" cy="3581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FF0000"/>
                </a:solidFill>
                <a:latin typeface="Brush Script MT" pitchFamily="66" charset="0"/>
              </a:rPr>
              <a:t>Thank you </a:t>
            </a:r>
            <a:r>
              <a:rPr lang="en-US" sz="4400" b="1" dirty="0" smtClean="0">
                <a:solidFill>
                  <a:srgbClr val="FF0000"/>
                </a:solidFill>
                <a:latin typeface="Brush Script MT" pitchFamily="66" charset="0"/>
              </a:rPr>
              <a:t>all</a:t>
            </a:r>
          </a:p>
          <a:p>
            <a:pPr algn="ctr"/>
            <a:r>
              <a:rPr lang="en-US" sz="4400" b="1" dirty="0" smtClean="0">
                <a:solidFill>
                  <a:srgbClr val="FF0000"/>
                </a:solidFill>
                <a:latin typeface="Brush Script MT" pitchFamily="66" charset="0"/>
              </a:rPr>
              <a:t>Wish you all good luck for the DTO exam.</a:t>
            </a:r>
            <a:endParaRPr lang="en-US" sz="4400" b="1" dirty="0" smtClean="0">
              <a:solidFill>
                <a:srgbClr val="FF0000"/>
              </a:solidFill>
              <a:latin typeface="Brush Script MT" pitchFamily="66" charset="0"/>
            </a:endParaRPr>
          </a:p>
          <a:p>
            <a:pPr algn="ctr"/>
            <a:r>
              <a:rPr lang="en-US" sz="4400" b="1" dirty="0" err="1" smtClean="0">
                <a:solidFill>
                  <a:srgbClr val="FF0000"/>
                </a:solidFill>
                <a:latin typeface="Brush Script MT" pitchFamily="66" charset="0"/>
              </a:rPr>
              <a:t>Sambhudas</a:t>
            </a:r>
            <a:r>
              <a:rPr lang="en-US" sz="4400" b="1" dirty="0" smtClean="0">
                <a:solidFill>
                  <a:srgbClr val="FF0000"/>
                </a:solidFill>
                <a:latin typeface="Brush Script MT" pitchFamily="66" charset="0"/>
              </a:rPr>
              <a:t> Bandyopadhyay</a:t>
            </a:r>
          </a:p>
          <a:p>
            <a:pPr algn="ctr"/>
            <a:r>
              <a:rPr lang="en-US" sz="4400" b="1" dirty="0" smtClean="0">
                <a:solidFill>
                  <a:srgbClr val="FF0000"/>
                </a:solidFill>
                <a:latin typeface="Brush Script MT" pitchFamily="66" charset="0"/>
              </a:rPr>
              <a:t>M-9474745474</a:t>
            </a:r>
            <a:endParaRPr lang="en-US" sz="4400" b="1" dirty="0">
              <a:solidFill>
                <a:srgbClr val="FF0000"/>
              </a:solidFill>
              <a:latin typeface="Brush Script MT" pitchFamily="66" charset="0"/>
            </a:endParaRPr>
          </a:p>
        </p:txBody>
      </p:sp>
      <p:pic>
        <p:nvPicPr>
          <p:cNvPr id="8" name="Picture 7" descr="C:\Users\A\Desktop\AFI-GIF300-100-min.gif"/>
          <p:cNvPicPr>
            <a:picLocks noChangeAspect="1" noChangeArrowheads="1"/>
          </p:cNvPicPr>
          <p:nvPr/>
        </p:nvPicPr>
        <p:blipFill>
          <a:blip r:embed="rId3"/>
          <a:srcRect/>
          <a:stretch>
            <a:fillRect/>
          </a:stretch>
        </p:blipFill>
        <p:spPr bwMode="auto">
          <a:xfrm>
            <a:off x="0" y="0"/>
            <a:ext cx="1930400" cy="1295400"/>
          </a:xfrm>
          <a:prstGeom prst="rect">
            <a:avLst/>
          </a:prstGeom>
          <a:noFill/>
        </p:spPr>
      </p:pic>
      <p:pic>
        <p:nvPicPr>
          <p:cNvPr id="7" name="Picture 1" descr="C:\Users\Sampurna\Desktop\PIc ath\IMG_20200601_215514.jpg"/>
          <p:cNvPicPr>
            <a:picLocks noChangeAspect="1" noChangeArrowheads="1"/>
          </p:cNvPicPr>
          <p:nvPr/>
        </p:nvPicPr>
        <p:blipFill>
          <a:blip r:embed="rId4"/>
          <a:srcRect/>
          <a:stretch>
            <a:fillRect/>
          </a:stretch>
        </p:blipFill>
        <p:spPr bwMode="auto">
          <a:xfrm>
            <a:off x="8373290" y="0"/>
            <a:ext cx="1789613" cy="1031966"/>
          </a:xfrm>
          <a:prstGeom prst="rect">
            <a:avLst/>
          </a:prstGeom>
          <a:noFill/>
        </p:spPr>
      </p:pic>
      <p:sp>
        <p:nvSpPr>
          <p:cNvPr id="10" name="Rectangle 9"/>
          <p:cNvSpPr/>
          <p:nvPr/>
        </p:nvSpPr>
        <p:spPr>
          <a:xfrm>
            <a:off x="0" y="1447800"/>
            <a:ext cx="12192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A MAN CAN NOT PERFECT SO TRY TO ACHIEVE PERFECTION</a:t>
            </a:r>
            <a:r>
              <a:rPr lang="en-US" sz="1600" b="1" dirty="0" smtClean="0">
                <a:solidFill>
                  <a:srgbClr val="FFFF00"/>
                </a:solidFill>
              </a:rPr>
              <a:t>.</a:t>
            </a:r>
            <a:endParaRPr lang="en-US" sz="1600" b="1" dirty="0">
              <a:solidFill>
                <a:srgbClr val="FFFF00"/>
              </a:solidFill>
            </a:endParaRPr>
          </a:p>
        </p:txBody>
      </p:sp>
    </p:spTree>
  </p:cSld>
  <p:clrMapOvr>
    <a:masterClrMapping/>
  </p:clrMapOvr>
  <p:transition advClick="0">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9FAC46B-100F-4AAF-AD06-7C5A26D545DD}"/>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699392" y="328142"/>
            <a:ext cx="2540858" cy="24183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314" name="Rectangle 4"/>
          <p:cNvSpPr>
            <a:spLocks noGrp="1" noChangeArrowheads="1"/>
          </p:cNvSpPr>
          <p:nvPr>
            <p:ph type="title"/>
          </p:nvPr>
        </p:nvSpPr>
        <p:spPr>
          <a:xfrm>
            <a:off x="583096" y="1311964"/>
            <a:ext cx="11100904" cy="1278835"/>
          </a:xfrm>
        </p:spPr>
        <p:txBody>
          <a:bodyPr>
            <a:normAutofit fontScale="90000"/>
          </a:bodyPr>
          <a:lstStyle/>
          <a:p>
            <a:pPr algn="ctr"/>
            <a:r>
              <a:rPr lang="en-US" sz="3600" b="1" dirty="0">
                <a:solidFill>
                  <a:srgbClr val="FFFF00"/>
                </a:solidFill>
                <a:latin typeface="Times New Roman" panose="02020603050405020304" pitchFamily="18" charset="0"/>
                <a:cs typeface="Times New Roman" panose="02020603050405020304" pitchFamily="18" charset="0"/>
              </a:rPr>
              <a:t>SPECIFICATION OF CIRCLE THROW IMPLEMENTS FOR DIFFERENT AGE GROUPS IN INDIA</a:t>
            </a:r>
          </a:p>
        </p:txBody>
      </p:sp>
      <p:pic>
        <p:nvPicPr>
          <p:cNvPr id="2" name="Picture 4" descr="C:\Users\A\Desktop\AFI-GIF300-100-min.gif">
            <a:extLst>
              <a:ext uri="{FF2B5EF4-FFF2-40B4-BE49-F238E27FC236}">
                <a16:creationId xmlns="" xmlns:a16="http://schemas.microsoft.com/office/drawing/2014/main" id="{DC498C44-A097-44B4-BF6A-96507F556F49}"/>
              </a:ext>
            </a:extLst>
          </p:cNvPr>
          <p:cNvPicPr>
            <a:picLocks noChangeAspect="1" noChangeArrowheads="1"/>
          </p:cNvPicPr>
          <p:nvPr/>
        </p:nvPicPr>
        <p:blipFill>
          <a:blip r:embed="rId3"/>
          <a:srcRect/>
          <a:stretch>
            <a:fillRect/>
          </a:stretch>
        </p:blipFill>
        <p:spPr bwMode="auto">
          <a:xfrm>
            <a:off x="583096" y="328144"/>
            <a:ext cx="2138271" cy="810949"/>
          </a:xfrm>
          <a:prstGeom prst="rect">
            <a:avLst/>
          </a:prstGeom>
          <a:noFill/>
          <a:scene3d>
            <a:camera prst="orthographicFront"/>
            <a:lightRig rig="threePt" dir="t"/>
          </a:scene3d>
          <a:sp3d>
            <a:bevelT w="165100" prst="coolSlant"/>
          </a:sp3d>
        </p:spPr>
      </p:pic>
      <p:graphicFrame>
        <p:nvGraphicFramePr>
          <p:cNvPr id="4" name="Table 4">
            <a:extLst>
              <a:ext uri="{FF2B5EF4-FFF2-40B4-BE49-F238E27FC236}">
                <a16:creationId xmlns="" xmlns:a16="http://schemas.microsoft.com/office/drawing/2014/main" id="{F23008B7-8F81-46F1-A8F4-D2EA58D42228}"/>
              </a:ext>
            </a:extLst>
          </p:cNvPr>
          <p:cNvGraphicFramePr>
            <a:graphicFrameLocks noGrp="1"/>
          </p:cNvGraphicFramePr>
          <p:nvPr>
            <p:extLst>
              <p:ext uri="{D42A27DB-BD31-4B8C-83A1-F6EECF244321}">
                <p14:modId xmlns="" xmlns:p14="http://schemas.microsoft.com/office/powerpoint/2010/main" val="1621182488"/>
              </p:ext>
            </p:extLst>
          </p:nvPr>
        </p:nvGraphicFramePr>
        <p:xfrm>
          <a:off x="331304" y="2902226"/>
          <a:ext cx="11542643" cy="3627632"/>
        </p:xfrm>
        <a:graphic>
          <a:graphicData uri="http://schemas.openxmlformats.org/drawingml/2006/table">
            <a:tbl>
              <a:tblPr firstRow="1" bandRow="1">
                <a:noFill/>
                <a:tableStyleId>{F5AB1C69-6EDB-4FF4-983F-18BD219EF322}</a:tableStyleId>
              </a:tblPr>
              <a:tblGrid>
                <a:gridCol w="1648949">
                  <a:extLst>
                    <a:ext uri="{9D8B030D-6E8A-4147-A177-3AD203B41FA5}">
                      <a16:colId xmlns="" xmlns:a16="http://schemas.microsoft.com/office/drawing/2014/main" val="2499769066"/>
                    </a:ext>
                  </a:extLst>
                </a:gridCol>
                <a:gridCol w="1648949">
                  <a:extLst>
                    <a:ext uri="{9D8B030D-6E8A-4147-A177-3AD203B41FA5}">
                      <a16:colId xmlns="" xmlns:a16="http://schemas.microsoft.com/office/drawing/2014/main" val="2653255642"/>
                    </a:ext>
                  </a:extLst>
                </a:gridCol>
                <a:gridCol w="1648949">
                  <a:extLst>
                    <a:ext uri="{9D8B030D-6E8A-4147-A177-3AD203B41FA5}">
                      <a16:colId xmlns="" xmlns:a16="http://schemas.microsoft.com/office/drawing/2014/main" val="98133882"/>
                    </a:ext>
                  </a:extLst>
                </a:gridCol>
                <a:gridCol w="1648949">
                  <a:extLst>
                    <a:ext uri="{9D8B030D-6E8A-4147-A177-3AD203B41FA5}">
                      <a16:colId xmlns="" xmlns:a16="http://schemas.microsoft.com/office/drawing/2014/main" val="1791471766"/>
                    </a:ext>
                  </a:extLst>
                </a:gridCol>
                <a:gridCol w="1648949">
                  <a:extLst>
                    <a:ext uri="{9D8B030D-6E8A-4147-A177-3AD203B41FA5}">
                      <a16:colId xmlns="" xmlns:a16="http://schemas.microsoft.com/office/drawing/2014/main" val="2547926827"/>
                    </a:ext>
                  </a:extLst>
                </a:gridCol>
                <a:gridCol w="1648949">
                  <a:extLst>
                    <a:ext uri="{9D8B030D-6E8A-4147-A177-3AD203B41FA5}">
                      <a16:colId xmlns="" xmlns:a16="http://schemas.microsoft.com/office/drawing/2014/main" val="2856212069"/>
                    </a:ext>
                  </a:extLst>
                </a:gridCol>
                <a:gridCol w="1648949">
                  <a:extLst>
                    <a:ext uri="{9D8B030D-6E8A-4147-A177-3AD203B41FA5}">
                      <a16:colId xmlns="" xmlns:a16="http://schemas.microsoft.com/office/drawing/2014/main" val="4277950958"/>
                    </a:ext>
                  </a:extLst>
                </a:gridCol>
              </a:tblGrid>
              <a:tr h="906908">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Implement</a:t>
                      </a: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23 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20 Men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18 </a:t>
                      </a:r>
                      <a:r>
                        <a:rPr lang="en-IN" sz="2400" b="0" dirty="0" smtClean="0">
                          <a:ln>
                            <a:solidFill>
                              <a:schemeClr val="bg1"/>
                            </a:solidFill>
                          </a:ln>
                          <a:solidFill>
                            <a:schemeClr val="bg1"/>
                          </a:solidFill>
                          <a:latin typeface="Times New Roman" panose="02020603050405020304" pitchFamily="18" charset="0"/>
                          <a:cs typeface="Times New Roman" panose="02020603050405020304" pitchFamily="18" charset="0"/>
                        </a:rPr>
                        <a:t>Men</a:t>
                      </a: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16 Boys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U 14 Boys</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tx1">
                        <a:lumMod val="75000"/>
                      </a:schemeClr>
                    </a:solidFill>
                  </a:tcPr>
                </a:tc>
                <a:extLst>
                  <a:ext uri="{0D108BD9-81ED-4DB2-BD59-A6C34878D82A}">
                    <a16:rowId xmlns="" xmlns:a16="http://schemas.microsoft.com/office/drawing/2014/main" val="1349321546"/>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7.260kg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7.260kg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6.000kg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5.000kg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3.000kg</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tcPr>
                </a:tc>
                <a:extLst>
                  <a:ext uri="{0D108BD9-81ED-4DB2-BD59-A6C34878D82A}">
                    <a16:rowId xmlns="" xmlns:a16="http://schemas.microsoft.com/office/drawing/2014/main" val="2357008529"/>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7.260kg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7.260kg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6.000kg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5.000kg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4.000kg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x</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cell3D prstMaterial="dkEdge">
                      <a:bevel prst="convex"/>
                      <a:lightRig rig="flood" dir="t"/>
                    </a:cell3D>
                    <a:solidFill>
                      <a:schemeClr val="accent2">
                        <a:lumMod val="60000"/>
                        <a:lumOff val="40000"/>
                      </a:schemeClr>
                    </a:solidFill>
                  </a:tcPr>
                </a:tc>
                <a:extLst>
                  <a:ext uri="{0D108BD9-81ED-4DB2-BD59-A6C34878D82A}">
                    <a16:rowId xmlns="" xmlns:a16="http://schemas.microsoft.com/office/drawing/2014/main" val="2522269664"/>
                  </a:ext>
                </a:extLst>
              </a:tr>
              <a:tr h="906908">
                <a:tc>
                  <a:txBody>
                    <a:bodyPr/>
                    <a:lstStyle/>
                    <a:p>
                      <a:pPr algn="ctr"/>
                      <a:endParaRPr lang="en-IN" sz="2400" b="0" dirty="0">
                        <a:ln>
                          <a:solidFill>
                            <a:schemeClr val="bg1"/>
                          </a:solidFill>
                        </a:ln>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rgbClr val="FFFF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2.000kg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1.750kg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1.500kg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1.250kg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tc>
                  <a:txBody>
                    <a:bodyPr/>
                    <a:lstStyle/>
                    <a:p>
                      <a:pPr algn="ctr"/>
                      <a:r>
                        <a:rPr lang="en-IN" sz="2400" b="0" dirty="0">
                          <a:ln>
                            <a:solidFill>
                              <a:schemeClr val="bg1"/>
                            </a:solidFill>
                          </a:ln>
                          <a:solidFill>
                            <a:schemeClr val="bg1"/>
                          </a:solidFill>
                          <a:latin typeface="Times New Roman" panose="02020603050405020304" pitchFamily="18" charset="0"/>
                          <a:cs typeface="Times New Roman" panose="02020603050405020304" pitchFamily="18" charset="0"/>
                        </a:rPr>
                        <a:t>x</a:t>
                      </a:r>
                    </a:p>
                  </a:txBody>
                  <a:tcPr anchor="ctr">
                    <a:lnL w="12700" cap="flat" cmpd="sng" algn="ctr">
                      <a:solidFill>
                        <a:schemeClr val="bg1"/>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00"/>
                      </a:solidFill>
                      <a:prstDash val="solid"/>
                      <a:round/>
                      <a:headEnd type="none" w="med" len="med"/>
                      <a:tailEnd type="none" w="med" len="med"/>
                    </a:lnB>
                    <a:cell3D prstMaterial="dkEdge">
                      <a:bevel prst="convex"/>
                      <a:lightRig rig="flood" dir="t"/>
                    </a:cell3D>
                    <a:solidFill>
                      <a:schemeClr val="bg2">
                        <a:lumMod val="20000"/>
                        <a:lumOff val="80000"/>
                      </a:schemeClr>
                    </a:solidFill>
                  </a:tcPr>
                </a:tc>
                <a:extLst>
                  <a:ext uri="{0D108BD9-81ED-4DB2-BD59-A6C34878D82A}">
                    <a16:rowId xmlns="" xmlns:a16="http://schemas.microsoft.com/office/drawing/2014/main" val="2521783810"/>
                  </a:ext>
                </a:extLst>
              </a:tr>
            </a:tbl>
          </a:graphicData>
        </a:graphic>
      </p:graphicFrame>
      <p:pic>
        <p:nvPicPr>
          <p:cNvPr id="7" name="Picture 2" descr="C:\Users\Sambhudas\Downloads\images.jpg">
            <a:extLst>
              <a:ext uri="{FF2B5EF4-FFF2-40B4-BE49-F238E27FC236}">
                <a16:creationId xmlns="" xmlns:a16="http://schemas.microsoft.com/office/drawing/2014/main" id="{C5C8532B-2692-4D9A-BD33-0C80C4E94B16}"/>
              </a:ext>
            </a:extLst>
          </p:cNvPr>
          <p:cNvPicPr>
            <a:picLocks noChangeAspect="1" noChangeArrowheads="1"/>
          </p:cNvPicPr>
          <p:nvPr/>
        </p:nvPicPr>
        <p:blipFill>
          <a:blip r:embed="rId4"/>
          <a:srcRect/>
          <a:stretch>
            <a:fillRect/>
          </a:stretch>
        </p:blipFill>
        <p:spPr bwMode="auto">
          <a:xfrm>
            <a:off x="464694" y="4815209"/>
            <a:ext cx="1379095" cy="730827"/>
          </a:xfrm>
          <a:prstGeom prst="rect">
            <a:avLst/>
          </a:prstGeom>
          <a:noFill/>
        </p:spPr>
      </p:pic>
      <p:sp>
        <p:nvSpPr>
          <p:cNvPr id="10" name="TextBox 9">
            <a:extLst>
              <a:ext uri="{FF2B5EF4-FFF2-40B4-BE49-F238E27FC236}">
                <a16:creationId xmlns="" xmlns:a16="http://schemas.microsoft.com/office/drawing/2014/main" id="{D12068F8-0B5D-4B03-8943-E8C61896D467}"/>
              </a:ext>
            </a:extLst>
          </p:cNvPr>
          <p:cNvSpPr txBox="1"/>
          <p:nvPr/>
        </p:nvSpPr>
        <p:spPr>
          <a:xfrm>
            <a:off x="464694" y="5126636"/>
            <a:ext cx="1497498"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Hammer</a:t>
            </a:r>
          </a:p>
        </p:txBody>
      </p:sp>
      <p:pic>
        <p:nvPicPr>
          <p:cNvPr id="14" name="Content Placeholder 8" descr="CHALLENGER-b.jpg">
            <a:extLst>
              <a:ext uri="{FF2B5EF4-FFF2-40B4-BE49-F238E27FC236}">
                <a16:creationId xmlns="" xmlns:a16="http://schemas.microsoft.com/office/drawing/2014/main" id="{5E892F1C-1C40-404B-80DF-9A3BC0A3B9F7}"/>
              </a:ext>
            </a:extLst>
          </p:cNvPr>
          <p:cNvPicPr>
            <a:picLocks noChangeAspect="1"/>
          </p:cNvPicPr>
          <p:nvPr/>
        </p:nvPicPr>
        <p:blipFill>
          <a:blip r:embed="rId5"/>
          <a:stretch>
            <a:fillRect/>
          </a:stretch>
        </p:blipFill>
        <p:spPr>
          <a:xfrm>
            <a:off x="464694" y="5741232"/>
            <a:ext cx="1379095" cy="674557"/>
          </a:xfrm>
          <a:prstGeom prst="rect">
            <a:avLst/>
          </a:prstGeom>
        </p:spPr>
      </p:pic>
      <p:sp>
        <p:nvSpPr>
          <p:cNvPr id="11" name="TextBox 10">
            <a:extLst>
              <a:ext uri="{FF2B5EF4-FFF2-40B4-BE49-F238E27FC236}">
                <a16:creationId xmlns="" xmlns:a16="http://schemas.microsoft.com/office/drawing/2014/main" id="{D22E2682-B60B-491B-9C21-B572C2A75279}"/>
              </a:ext>
            </a:extLst>
          </p:cNvPr>
          <p:cNvSpPr txBox="1"/>
          <p:nvPr/>
        </p:nvSpPr>
        <p:spPr>
          <a:xfrm>
            <a:off x="464694" y="5741232"/>
            <a:ext cx="1497498" cy="461665"/>
          </a:xfrm>
          <a:prstGeom prst="rect">
            <a:avLst/>
          </a:prstGeom>
          <a:noFill/>
        </p:spPr>
        <p:txBody>
          <a:bodyPr wrap="square" rtlCol="0">
            <a:spAutoFit/>
          </a:bodyPr>
          <a:lstStyle/>
          <a:p>
            <a:r>
              <a:rPr lang="en-IN" sz="2400" b="1" dirty="0">
                <a:solidFill>
                  <a:srgbClr val="FFFF00"/>
                </a:solidFill>
                <a:latin typeface="Times New Roman" panose="02020603050405020304" pitchFamily="18" charset="0"/>
                <a:cs typeface="Times New Roman" panose="02020603050405020304" pitchFamily="18" charset="0"/>
              </a:rPr>
              <a:t>  Discus</a:t>
            </a:r>
          </a:p>
        </p:txBody>
      </p:sp>
      <p:pic>
        <p:nvPicPr>
          <p:cNvPr id="16" name="Content Placeholder 6" descr="COMPETITION-UNTURNEA-b.jpg">
            <a:extLst>
              <a:ext uri="{FF2B5EF4-FFF2-40B4-BE49-F238E27FC236}">
                <a16:creationId xmlns="" xmlns:a16="http://schemas.microsoft.com/office/drawing/2014/main" id="{15987FBC-5B61-4CD4-AC63-46FF9DA9B8A9}"/>
              </a:ext>
            </a:extLst>
          </p:cNvPr>
          <p:cNvPicPr>
            <a:picLocks noChangeAspect="1"/>
          </p:cNvPicPr>
          <p:nvPr/>
        </p:nvPicPr>
        <p:blipFill>
          <a:blip r:embed="rId6"/>
          <a:srcRect/>
          <a:stretch>
            <a:fillRect/>
          </a:stretch>
        </p:blipFill>
        <p:spPr>
          <a:xfrm>
            <a:off x="479684" y="3930461"/>
            <a:ext cx="1364105" cy="730827"/>
          </a:xfrm>
          <a:prstGeom prst="rect">
            <a:avLst/>
          </a:prstGeom>
        </p:spPr>
      </p:pic>
      <p:sp>
        <p:nvSpPr>
          <p:cNvPr id="13" name="TextBox 12">
            <a:extLst>
              <a:ext uri="{FF2B5EF4-FFF2-40B4-BE49-F238E27FC236}">
                <a16:creationId xmlns="" xmlns:a16="http://schemas.microsoft.com/office/drawing/2014/main" id="{18D2B1A1-779B-44AC-9E89-7DFCB56D7B1A}"/>
              </a:ext>
            </a:extLst>
          </p:cNvPr>
          <p:cNvSpPr txBox="1"/>
          <p:nvPr/>
        </p:nvSpPr>
        <p:spPr>
          <a:xfrm>
            <a:off x="479684" y="3943074"/>
            <a:ext cx="1364105"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Shot Put</a:t>
            </a:r>
          </a:p>
        </p:txBody>
      </p:sp>
    </p:spTree>
    <p:extLst>
      <p:ext uri="{BB962C8B-B14F-4D97-AF65-F5344CB8AC3E}">
        <p14:creationId xmlns="" xmlns:p14="http://schemas.microsoft.com/office/powerpoint/2010/main" val="2000837758"/>
      </p:ext>
    </p:extLst>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7074" y="452718"/>
            <a:ext cx="7333760" cy="1400530"/>
          </a:xfrm>
        </p:spPr>
        <p:txBody>
          <a:bodyPr/>
          <a:lstStyle/>
          <a:p>
            <a:r>
              <a:rPr lang="en-IN" b="1" i="1" dirty="0" smtClean="0"/>
              <a:t>Shot put</a:t>
            </a:r>
            <a:endParaRPr lang="en-IN" dirty="0"/>
          </a:p>
        </p:txBody>
      </p:sp>
      <p:sp>
        <p:nvSpPr>
          <p:cNvPr id="3" name="Content Placeholder 2"/>
          <p:cNvSpPr>
            <a:spLocks noGrp="1"/>
          </p:cNvSpPr>
          <p:nvPr>
            <p:ph sz="half" idx="1"/>
          </p:nvPr>
        </p:nvSpPr>
        <p:spPr/>
        <p:txBody>
          <a:bodyPr>
            <a:normAutofit/>
          </a:bodyPr>
          <a:lstStyle/>
          <a:p>
            <a:pPr algn="just"/>
            <a:r>
              <a:rPr lang="en-IN" sz="3600" dirty="0" smtClean="0">
                <a:latin typeface="Times New Roman" pitchFamily="18" charset="0"/>
                <a:cs typeface="Times New Roman" pitchFamily="18" charset="0"/>
              </a:rPr>
              <a:t>The shot shall be of solid iron, brass or any metal not softer than brass, or a shell of such metal filled with lead or other solid material</a:t>
            </a:r>
            <a:endParaRPr lang="en-IN" sz="3600" dirty="0">
              <a:latin typeface="Times New Roman" pitchFamily="18" charset="0"/>
              <a:cs typeface="Times New Roman" pitchFamily="18" charset="0"/>
            </a:endParaRPr>
          </a:p>
        </p:txBody>
      </p:sp>
      <p:pic>
        <p:nvPicPr>
          <p:cNvPr id="4" name="Picture 2" descr="C:\Users\Sampurna\Desktop\th (11).jpg"/>
          <p:cNvPicPr>
            <a:picLocks noGrp="1" noChangeAspect="1" noChangeArrowheads="1"/>
          </p:cNvPicPr>
          <p:nvPr>
            <p:ph sz="half" idx="2"/>
          </p:nvPr>
        </p:nvPicPr>
        <p:blipFill>
          <a:blip r:embed="rId2"/>
          <a:srcRect/>
          <a:stretch>
            <a:fillRect/>
          </a:stretch>
        </p:blipFill>
        <p:spPr bwMode="auto">
          <a:xfrm>
            <a:off x="6908801" y="2057400"/>
            <a:ext cx="4267199" cy="2133600"/>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dirty="0"/>
          </a:p>
        </p:txBody>
      </p:sp>
      <p:pic>
        <p:nvPicPr>
          <p:cNvPr id="7" name="Picture 4" descr="C:\Users\A\Desktop\AFI-GIF300-100-min.gif"/>
          <p:cNvPicPr>
            <a:picLocks noChangeAspect="1" noChangeArrowheads="1"/>
          </p:cNvPicPr>
          <p:nvPr/>
        </p:nvPicPr>
        <p:blipFill>
          <a:blip r:embed="rId3"/>
          <a:srcRect/>
          <a:stretch>
            <a:fillRect/>
          </a:stretch>
        </p:blipFill>
        <p:spPr bwMode="auto">
          <a:xfrm>
            <a:off x="0" y="0"/>
            <a:ext cx="1727200" cy="914400"/>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b="1" i="1" dirty="0" smtClean="0">
                <a:latin typeface="Times New Roman" pitchFamily="18" charset="0"/>
                <a:cs typeface="Times New Roman" pitchFamily="18" charset="0"/>
              </a:rPr>
              <a:t>                DISCUS</a:t>
            </a:r>
            <a:br>
              <a:rPr lang="en-IN" b="1" i="1" dirty="0" smtClean="0">
                <a:latin typeface="Times New Roman" pitchFamily="18" charset="0"/>
                <a:cs typeface="Times New Roman" pitchFamily="18" charset="0"/>
              </a:rPr>
            </a:br>
            <a:endParaRPr lang="en-IN" dirty="0">
              <a:latin typeface="Times New Roman" pitchFamily="18" charset="0"/>
              <a:cs typeface="Times New Roman" pitchFamily="18" charset="0"/>
            </a:endParaRPr>
          </a:p>
        </p:txBody>
      </p:sp>
      <p:sp>
        <p:nvSpPr>
          <p:cNvPr id="3" name="Content Placeholder 2"/>
          <p:cNvSpPr>
            <a:spLocks noGrp="1"/>
          </p:cNvSpPr>
          <p:nvPr>
            <p:ph sz="half" idx="1"/>
          </p:nvPr>
        </p:nvSpPr>
        <p:spPr/>
        <p:txBody>
          <a:bodyPr/>
          <a:lstStyle/>
          <a:p>
            <a:pPr algn="just">
              <a:buNone/>
            </a:pPr>
            <a:r>
              <a:rPr lang="en-IN" dirty="0" smtClean="0"/>
              <a:t> </a:t>
            </a:r>
            <a:r>
              <a:rPr lang="en-IN" sz="3200" dirty="0" smtClean="0">
                <a:latin typeface="Times New Roman" pitchFamily="18" charset="0"/>
                <a:cs typeface="Times New Roman" pitchFamily="18" charset="0"/>
              </a:rPr>
              <a:t>The body of the discus may be solid or hollow and shall be made of wood, or other suitable material, with a metal rim, the edge of which shall be circular</a:t>
            </a:r>
            <a:endParaRPr lang="en-IN" sz="3200" dirty="0">
              <a:latin typeface="Times New Roman" pitchFamily="18" charset="0"/>
              <a:cs typeface="Times New Roman" pitchFamily="18" charset="0"/>
            </a:endParaRPr>
          </a:p>
        </p:txBody>
      </p:sp>
      <p:pic>
        <p:nvPicPr>
          <p:cNvPr id="4098" name="Picture 2" descr="C:\Users\A\Desktop\image throw\13797_608x384.png"/>
          <p:cNvPicPr>
            <a:picLocks noGrp="1" noChangeAspect="1" noChangeArrowheads="1"/>
          </p:cNvPicPr>
          <p:nvPr>
            <p:ph sz="half" idx="2"/>
          </p:nvPr>
        </p:nvPicPr>
        <p:blipFill>
          <a:blip r:embed="rId2"/>
          <a:srcRect/>
          <a:stretch>
            <a:fillRect/>
          </a:stretch>
        </p:blipFill>
        <p:spPr bwMode="auto">
          <a:xfrm>
            <a:off x="6197600" y="1828801"/>
            <a:ext cx="5384800" cy="2895600"/>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7</a:t>
            </a:fld>
            <a:endParaRPr lang="en-US" dirty="0"/>
          </a:p>
        </p:txBody>
      </p:sp>
      <p:pic>
        <p:nvPicPr>
          <p:cNvPr id="7" name="Picture 4" descr="C:\Users\A\Desktop\AFI-GIF300-100-min.gif"/>
          <p:cNvPicPr>
            <a:picLocks noChangeAspect="1" noChangeArrowheads="1"/>
          </p:cNvPicPr>
          <p:nvPr/>
        </p:nvPicPr>
        <p:blipFill>
          <a:blip r:embed="rId3"/>
          <a:srcRect/>
          <a:stretch>
            <a:fillRect/>
          </a:stretch>
        </p:blipFill>
        <p:spPr bwMode="auto">
          <a:xfrm>
            <a:off x="0" y="0"/>
            <a:ext cx="1727200" cy="914400"/>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21C784F1-A954-4212-B4C8-339C12B2F33D}"/>
              </a:ext>
            </a:extLst>
          </p:cNvPr>
          <p:cNvGrpSpPr/>
          <p:nvPr/>
        </p:nvGrpSpPr>
        <p:grpSpPr>
          <a:xfrm>
            <a:off x="207917" y="1490871"/>
            <a:ext cx="4761648" cy="5066683"/>
            <a:chOff x="207917" y="2063931"/>
            <a:chExt cx="3959349" cy="4493623"/>
          </a:xfrm>
        </p:grpSpPr>
        <p:pic>
          <p:nvPicPr>
            <p:cNvPr id="2" name="Picture 1" descr="E:\PIc ath\hammer throw-600x800.jpg"/>
            <p:cNvPicPr>
              <a:picLocks noChangeAspect="1" noChangeArrowheads="1"/>
            </p:cNvPicPr>
            <p:nvPr/>
          </p:nvPicPr>
          <p:blipFill>
            <a:blip r:embed="rId2"/>
            <a:srcRect/>
            <a:stretch>
              <a:fillRect/>
            </a:stretch>
          </p:blipFill>
          <p:spPr bwMode="auto">
            <a:xfrm>
              <a:off x="207917" y="2063931"/>
              <a:ext cx="3959349" cy="4493623"/>
            </a:xfrm>
            <a:prstGeom prst="snip1Rect">
              <a:avLst/>
            </a:prstGeom>
            <a:noFill/>
            <a:ln>
              <a:solidFill>
                <a:srgbClr val="002060"/>
              </a:solidFill>
            </a:ln>
            <a:scene3d>
              <a:camera prst="orthographicFront"/>
              <a:lightRig rig="threePt" dir="t"/>
            </a:scene3d>
            <a:sp3d>
              <a:bevelT w="139700" h="139700" prst="divot"/>
            </a:sp3d>
          </p:spPr>
        </p:pic>
        <p:pic>
          <p:nvPicPr>
            <p:cNvPr id="31746" name="Picture 2" descr="C:\Users\Sambhudas\Downloads\images.jpg"/>
            <p:cNvPicPr>
              <a:picLocks noChangeAspect="1" noChangeArrowheads="1"/>
            </p:cNvPicPr>
            <p:nvPr/>
          </p:nvPicPr>
          <p:blipFill>
            <a:blip r:embed="rId3"/>
            <a:srcRect/>
            <a:stretch>
              <a:fillRect/>
            </a:stretch>
          </p:blipFill>
          <p:spPr bwMode="auto">
            <a:xfrm>
              <a:off x="404949" y="2429690"/>
              <a:ext cx="1449978" cy="1580607"/>
            </a:xfrm>
            <a:prstGeom prst="rect">
              <a:avLst/>
            </a:prstGeom>
            <a:noFill/>
            <a:ln>
              <a:solidFill>
                <a:srgbClr val="002060"/>
              </a:solidFill>
            </a:ln>
            <a:scene3d>
              <a:camera prst="orthographicFront"/>
              <a:lightRig rig="threePt" dir="t"/>
            </a:scene3d>
            <a:sp3d>
              <a:bevelT w="139700" h="139700" prst="divot"/>
            </a:sp3d>
          </p:spPr>
        </p:pic>
      </p:grpSp>
      <p:sp>
        <p:nvSpPr>
          <p:cNvPr id="4" name="Rectangle 3"/>
          <p:cNvSpPr/>
          <p:nvPr/>
        </p:nvSpPr>
        <p:spPr>
          <a:xfrm>
            <a:off x="5247860" y="1384663"/>
            <a:ext cx="6639340" cy="5172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rgbClr val="002060"/>
                </a:solidFill>
                <a:latin typeface="Times New Roman" panose="02020603050405020304" pitchFamily="18" charset="0"/>
                <a:cs typeface="Times New Roman" panose="02020603050405020304" pitchFamily="18" charset="0"/>
              </a:rPr>
              <a:t>The Hammer  shall consist of three main parts: a metal head, a wire and a handle. </a:t>
            </a:r>
          </a:p>
        </p:txBody>
      </p:sp>
      <p:sp>
        <p:nvSpPr>
          <p:cNvPr id="5" name="Rectangle 4"/>
          <p:cNvSpPr/>
          <p:nvPr/>
        </p:nvSpPr>
        <p:spPr>
          <a:xfrm>
            <a:off x="2188667" y="4412974"/>
            <a:ext cx="2635124" cy="9541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HAMMER</a:t>
            </a:r>
          </a:p>
        </p:txBody>
      </p:sp>
      <p:pic>
        <p:nvPicPr>
          <p:cNvPr id="7" name="Picture 6" descr="C:\Users\A\Desktop\AFI-GIF300-100-min.gif">
            <a:extLst>
              <a:ext uri="{FF2B5EF4-FFF2-40B4-BE49-F238E27FC236}">
                <a16:creationId xmlns="" xmlns:a16="http://schemas.microsoft.com/office/drawing/2014/main" id="{1C057F9A-AAE2-435C-BE7C-DCCCC11DA5AA}"/>
              </a:ext>
            </a:extLst>
          </p:cNvPr>
          <p:cNvPicPr>
            <a:picLocks noChangeAspect="1" noChangeArrowheads="1"/>
          </p:cNvPicPr>
          <p:nvPr/>
        </p:nvPicPr>
        <p:blipFill>
          <a:blip r:embed="rId4"/>
          <a:srcRect/>
          <a:stretch>
            <a:fillRect/>
          </a:stretch>
        </p:blipFill>
        <p:spPr bwMode="auto">
          <a:xfrm>
            <a:off x="304800" y="195622"/>
            <a:ext cx="2138271" cy="810949"/>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515112"/>
          </a:xfrm>
        </p:spPr>
        <p:txBody>
          <a:bodyPr>
            <a:normAutofit fontScale="90000"/>
          </a:bodyPr>
          <a:lstStyle/>
          <a:p>
            <a:r>
              <a:rPr lang="en-US" sz="4000" b="1" dirty="0" smtClean="0"/>
              <a:t>                 IMPLEMENTS</a:t>
            </a:r>
            <a:endParaRPr lang="en-US" sz="4000" b="1" dirty="0"/>
          </a:p>
        </p:txBody>
      </p:sp>
      <p:sp>
        <p:nvSpPr>
          <p:cNvPr id="3" name="Content Placeholder 2"/>
          <p:cNvSpPr>
            <a:spLocks noGrp="1"/>
          </p:cNvSpPr>
          <p:nvPr>
            <p:ph idx="1"/>
          </p:nvPr>
        </p:nvSpPr>
        <p:spPr>
          <a:xfrm>
            <a:off x="609600" y="1295400"/>
            <a:ext cx="5892800" cy="4876800"/>
          </a:xfrm>
        </p:spPr>
        <p:txBody>
          <a:bodyPr>
            <a:normAutofit/>
          </a:bodyPr>
          <a:lstStyle/>
          <a:p>
            <a:r>
              <a:rPr lang="en-US" b="1" dirty="0" smtClean="0"/>
              <a:t>Implements normally provide by the OC.</a:t>
            </a:r>
          </a:p>
          <a:p>
            <a:r>
              <a:rPr lang="en-US" b="1" dirty="0" smtClean="0"/>
              <a:t>Personal implement may be allowed provided that this implement is not in the competition pool.</a:t>
            </a:r>
          </a:p>
          <a:p>
            <a:r>
              <a:rPr lang="en-US" b="1" dirty="0" smtClean="0"/>
              <a:t>But in local level competition we have to consider the personal implement for speed up the competition.</a:t>
            </a:r>
            <a:endParaRPr lang="en-US" b="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pic>
        <p:nvPicPr>
          <p:cNvPr id="380931" name="Picture 3" descr="C:\Users\Sampurna\Desktop\PIc ath\images555.jpg"/>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7641771" y="3733801"/>
            <a:ext cx="3953691" cy="2752725"/>
          </a:xfrm>
          <a:prstGeom prst="rect">
            <a:avLst/>
          </a:prstGeom>
          <a:noFill/>
        </p:spPr>
      </p:pic>
      <p:pic>
        <p:nvPicPr>
          <p:cNvPr id="2050" name="Picture 2"/>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1058092" y="3918857"/>
            <a:ext cx="6426926" cy="2625635"/>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duotone>
              <a:prstClr val="black"/>
              <a:schemeClr val="accent2">
                <a:tint val="45000"/>
                <a:satMod val="400000"/>
              </a:schemeClr>
            </a:duotone>
          </a:blip>
          <a:stretch>
            <a:fillRect/>
          </a:stretch>
        </p:blipFill>
        <p:spPr bwMode="auto">
          <a:xfrm>
            <a:off x="7654833" y="1207907"/>
            <a:ext cx="3879669" cy="2423567"/>
          </a:xfrm>
          <a:prstGeom prst="rect">
            <a:avLst/>
          </a:prstGeom>
          <a:noFill/>
          <a:ln w="9525">
            <a:noFill/>
            <a:miter lim="800000"/>
            <a:headEnd/>
            <a:tailEnd/>
          </a:ln>
          <a:effectLst/>
        </p:spPr>
      </p:pic>
      <p:pic>
        <p:nvPicPr>
          <p:cNvPr id="9" name="Picture 4" descr="C:\Users\A\Desktop\AFI-GIF300-100-min.gif">
            <a:extLst>
              <a:ext uri="{FF2B5EF4-FFF2-40B4-BE49-F238E27FC236}">
                <a16:creationId xmlns="" xmlns:a16="http://schemas.microsoft.com/office/drawing/2014/main" id="{DC498C44-A097-44B4-BF6A-96507F556F49}"/>
              </a:ext>
            </a:extLst>
          </p:cNvPr>
          <p:cNvPicPr>
            <a:picLocks noChangeAspect="1" noChangeArrowheads="1"/>
          </p:cNvPicPr>
          <p:nvPr/>
        </p:nvPicPr>
        <p:blipFill>
          <a:blip r:embed="rId5"/>
          <a:srcRect/>
          <a:stretch>
            <a:fillRect/>
          </a:stretch>
        </p:blipFill>
        <p:spPr bwMode="auto">
          <a:xfrm>
            <a:off x="0" y="0"/>
            <a:ext cx="2138271" cy="810949"/>
          </a:xfrm>
          <a:prstGeom prst="rect">
            <a:avLst/>
          </a:prstGeom>
          <a:noFill/>
          <a:scene3d>
            <a:camera prst="orthographicFront"/>
            <a:lightRig rig="threePt" dir="t"/>
          </a:scene3d>
          <a:sp3d>
            <a:bevelT w="165100" prst="coolSlant"/>
          </a:sp3d>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1445</TotalTime>
  <Words>2236</Words>
  <Application>Microsoft Office PowerPoint</Application>
  <PresentationFormat>Custom</PresentationFormat>
  <Paragraphs>345</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Ion</vt:lpstr>
      <vt:lpstr>                                                                             DISTRICT  TECHNICAL OFFICIALS    SEMINAR &amp; EXAMINATION-2021               BATCH-1 Day Three               Date-23.01.2021   Lecturer- Sri Sambhudas Bandyopadhyay   Moderator- Sri Sanjay Ghosh            Topic- Circle Throws</vt:lpstr>
      <vt:lpstr>Slide 2</vt:lpstr>
      <vt:lpstr>THROWS FROM CIRCLE</vt:lpstr>
      <vt:lpstr>SPECIFICATION OF CIRCLE THROW IMPLEMENTS FOR DIFFERENT AGE GROUPS IN INDIA</vt:lpstr>
      <vt:lpstr>SPECIFICATION OF CIRCLE THROW IMPLEMENTS FOR DIFFERENT AGE GROUPS IN INDIA</vt:lpstr>
      <vt:lpstr>Shot put</vt:lpstr>
      <vt:lpstr>                DISCUS </vt:lpstr>
      <vt:lpstr>Slide 8</vt:lpstr>
      <vt:lpstr>                 IMPLEMENTS</vt:lpstr>
      <vt:lpstr>Slide 10</vt:lpstr>
      <vt:lpstr>Slide 11</vt:lpstr>
      <vt:lpstr>Stop Board</vt:lpstr>
      <vt:lpstr>Slide 13</vt:lpstr>
      <vt:lpstr>COMMON BASIC RULES OF CIRCLE THROWS</vt:lpstr>
      <vt:lpstr>Shot Put Competition</vt:lpstr>
      <vt:lpstr>Discus Throw</vt:lpstr>
      <vt:lpstr>Slide 17</vt:lpstr>
      <vt:lpstr>  PRACTICE TRIALS AT THE COMPETITION AREA</vt:lpstr>
      <vt:lpstr>   </vt:lpstr>
      <vt:lpstr>HAMMER THROW COMPETITION </vt:lpstr>
      <vt:lpstr>HAMMER CAGE</vt:lpstr>
      <vt:lpstr>Completion of Trials and indication </vt:lpstr>
      <vt:lpstr>Absence during Competition</vt:lpstr>
      <vt:lpstr>IT SHALL BE A FAILURE</vt:lpstr>
      <vt:lpstr>Slide 25</vt:lpstr>
      <vt:lpstr>Slide 26</vt:lpstr>
      <vt:lpstr>IT SHALL NOT BE A FAILURE</vt:lpstr>
      <vt:lpstr>Slide 28</vt:lpstr>
      <vt:lpstr>TIME ALLOWED FOR TRIALS</vt:lpstr>
      <vt:lpstr>Competing Order and Trials</vt:lpstr>
      <vt:lpstr>Ties</vt:lpstr>
      <vt:lpstr>Assistance not allowed. </vt:lpstr>
      <vt:lpstr>Slide 33</vt:lpstr>
      <vt:lpstr>Slide 34</vt:lpstr>
      <vt:lpstr>Slide 35</vt:lpstr>
      <vt:lpstr>Slide 36</vt:lpstr>
      <vt:lpstr>Slide 37</vt:lpstr>
      <vt:lpstr> Wind Socks</vt:lpstr>
      <vt:lpstr>MEASUREMENT AND RECORDING</vt:lpstr>
      <vt:lpstr>Slide 40</vt:lpstr>
      <vt:lpstr>Distance Measurement</vt:lpstr>
      <vt:lpstr>                 SITUATION</vt:lpstr>
      <vt:lpstr>                          SAMPLE QUESTIONS AND ANSWERS</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Ravinder Chaudhry</dc:creator>
  <cp:lastModifiedBy>Sambhudas</cp:lastModifiedBy>
  <cp:revision>434</cp:revision>
  <dcterms:created xsi:type="dcterms:W3CDTF">2013-07-15T20:25:18Z</dcterms:created>
  <dcterms:modified xsi:type="dcterms:W3CDTF">2021-01-22T11:43:52Z</dcterms:modified>
</cp:coreProperties>
</file>