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72" r:id="rId3"/>
    <p:sldId id="314" r:id="rId4"/>
    <p:sldId id="315" r:id="rId5"/>
    <p:sldId id="330" r:id="rId6"/>
    <p:sldId id="333" r:id="rId7"/>
    <p:sldId id="336" r:id="rId8"/>
    <p:sldId id="339" r:id="rId9"/>
    <p:sldId id="341" r:id="rId10"/>
    <p:sldId id="345" r:id="rId11"/>
    <p:sldId id="348" r:id="rId12"/>
    <p:sldId id="358" r:id="rId13"/>
    <p:sldId id="303" r:id="rId14"/>
    <p:sldId id="304" r:id="rId15"/>
    <p:sldId id="305" r:id="rId16"/>
    <p:sldId id="306" r:id="rId17"/>
    <p:sldId id="307" r:id="rId18"/>
    <p:sldId id="308" r:id="rId19"/>
    <p:sldId id="260" r:id="rId20"/>
    <p:sldId id="261" r:id="rId21"/>
    <p:sldId id="263" r:id="rId22"/>
    <p:sldId id="267" r:id="rId23"/>
    <p:sldId id="364" r:id="rId24"/>
    <p:sldId id="365" r:id="rId25"/>
    <p:sldId id="366" r:id="rId26"/>
    <p:sldId id="367" r:id="rId27"/>
    <p:sldId id="368" r:id="rId28"/>
    <p:sldId id="369" r:id="rId29"/>
    <p:sldId id="370" r:id="rId30"/>
    <p:sldId id="371" r:id="rId31"/>
    <p:sldId id="360" r:id="rId32"/>
    <p:sldId id="274" r:id="rId33"/>
    <p:sldId id="359" r:id="rId34"/>
    <p:sldId id="356"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846" y="-12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E79913-1AED-4D41-906C-824CED951FFE}" type="datetimeFigureOut">
              <a:rPr lang="en-US" smtClean="0"/>
              <a:pPr/>
              <a:t>1/21/2021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BEB59-4CE7-406E-ADC1-8189FB1CD84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CBEB59-4CE7-406E-ADC1-8189FB1CD843}"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CBEB59-4CE7-406E-ADC1-8189FB1CD843}"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audio" Target="../media/audio1.wav"/><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kbal.tito@gmail.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09550"/>
            <a:ext cx="8229600" cy="4648200"/>
          </a:xfrm>
        </p:spPr>
        <p:txBody>
          <a:bodyPr>
            <a:normAutofit fontScale="92500" lnSpcReduction="20000"/>
          </a:bodyPr>
          <a:lstStyle/>
          <a:p>
            <a:pPr marL="514350" indent="-514350"/>
            <a:r>
              <a:rPr lang="en-IN" sz="3900" b="1" dirty="0" smtClean="0">
                <a:solidFill>
                  <a:srgbClr val="00B0F0"/>
                </a:solidFill>
                <a:effectLst>
                  <a:outerShdw blurRad="38100" dist="38100" dir="2700000" algn="tl">
                    <a:srgbClr val="000000">
                      <a:alpha val="43137"/>
                    </a:srgbClr>
                  </a:outerShdw>
                </a:effectLst>
              </a:rPr>
              <a:t>A.F.I. Online TOECS Level-C</a:t>
            </a:r>
            <a:br>
              <a:rPr lang="en-IN" sz="3900" b="1" dirty="0" smtClean="0">
                <a:solidFill>
                  <a:srgbClr val="00B0F0"/>
                </a:solidFill>
                <a:effectLst>
                  <a:outerShdw blurRad="38100" dist="38100" dir="2700000" algn="tl">
                    <a:srgbClr val="000000">
                      <a:alpha val="43137"/>
                    </a:srgbClr>
                  </a:outerShdw>
                </a:effectLst>
              </a:rPr>
            </a:br>
            <a:r>
              <a:rPr lang="en-IN" sz="3900" b="1" dirty="0" smtClean="0">
                <a:solidFill>
                  <a:srgbClr val="00B0F0"/>
                </a:solidFill>
                <a:effectLst>
                  <a:outerShdw blurRad="38100" dist="38100" dir="2700000" algn="tl">
                    <a:srgbClr val="000000">
                      <a:alpha val="43137"/>
                    </a:srgbClr>
                  </a:outerShdw>
                </a:effectLst>
              </a:rPr>
              <a:t>DTO Seminar-cum Examination 2021</a:t>
            </a:r>
            <a:br>
              <a:rPr lang="en-IN" sz="3900" b="1" dirty="0" smtClean="0">
                <a:solidFill>
                  <a:srgbClr val="00B0F0"/>
                </a:solidFill>
                <a:effectLst>
                  <a:outerShdw blurRad="38100" dist="38100" dir="2700000" algn="tl">
                    <a:srgbClr val="000000">
                      <a:alpha val="43137"/>
                    </a:srgbClr>
                  </a:outerShdw>
                </a:effectLst>
              </a:rPr>
            </a:br>
            <a:r>
              <a:rPr lang="en-IN" sz="3900" b="1" dirty="0" smtClean="0">
                <a:solidFill>
                  <a:srgbClr val="7030A0"/>
                </a:solidFill>
                <a:effectLst>
                  <a:outerShdw blurRad="38100" dist="38100" dir="2700000" algn="tl">
                    <a:srgbClr val="000000">
                      <a:alpha val="43137"/>
                    </a:srgbClr>
                  </a:outerShdw>
                </a:effectLst>
              </a:rPr>
              <a:t>Lecturer -HANIF IKBAL</a:t>
            </a:r>
            <a:br>
              <a:rPr lang="en-IN" sz="3900" b="1" dirty="0" smtClean="0">
                <a:solidFill>
                  <a:srgbClr val="7030A0"/>
                </a:solidFill>
                <a:effectLst>
                  <a:outerShdw blurRad="38100" dist="38100" dir="2700000" algn="tl">
                    <a:srgbClr val="000000">
                      <a:alpha val="43137"/>
                    </a:srgbClr>
                  </a:outerShdw>
                </a:effectLst>
              </a:rPr>
            </a:br>
            <a:r>
              <a:rPr lang="en-IN" sz="3900" b="1" dirty="0" smtClean="0">
                <a:solidFill>
                  <a:srgbClr val="7030A0"/>
                </a:solidFill>
                <a:effectLst>
                  <a:outerShdw blurRad="38100" dist="38100" dir="2700000" algn="tl">
                    <a:srgbClr val="000000">
                      <a:alpha val="43137"/>
                    </a:srgbClr>
                  </a:outerShdw>
                </a:effectLst>
              </a:rPr>
              <a:t>Technical Official AFI </a:t>
            </a:r>
            <a:endParaRPr lang="en-IN" sz="2200" b="1" u="sng" dirty="0" smtClean="0">
              <a:solidFill>
                <a:srgbClr val="00B050"/>
              </a:solidFill>
              <a:effectLst>
                <a:outerShdw blurRad="38100" dist="38100" dir="2700000" algn="tl">
                  <a:srgbClr val="000000">
                    <a:alpha val="43137"/>
                  </a:srgbClr>
                </a:outerShdw>
              </a:effectLst>
            </a:endParaRPr>
          </a:p>
          <a:p>
            <a:pPr marL="514350" indent="-514350" algn="l"/>
            <a:r>
              <a:rPr lang="en-IN" sz="2200" b="1" u="sng" dirty="0" smtClean="0">
                <a:solidFill>
                  <a:srgbClr val="00B050"/>
                </a:solidFill>
                <a:effectLst>
                  <a:outerShdw blurRad="38100" dist="38100" dir="2700000" algn="tl">
                    <a:srgbClr val="000000">
                      <a:alpha val="43137"/>
                    </a:srgbClr>
                  </a:outerShdw>
                </a:effectLst>
              </a:rPr>
              <a:t>TOPICS ARE</a:t>
            </a:r>
            <a:endParaRPr lang="en-IN" sz="2200" b="1" dirty="0" smtClean="0">
              <a:solidFill>
                <a:srgbClr val="0070C0"/>
              </a:solidFill>
              <a:effectLst>
                <a:outerShdw blurRad="38100" dist="38100" dir="2700000" algn="tl">
                  <a:srgbClr val="000000">
                    <a:alpha val="43137"/>
                  </a:srgbClr>
                </a:outerShdw>
              </a:effectLst>
            </a:endParaRPr>
          </a:p>
          <a:p>
            <a:pPr marL="514350" indent="-514350" algn="l">
              <a:buAutoNum type="arabicPeriod"/>
            </a:pPr>
            <a:endParaRPr lang="en-IN" sz="2200" b="1" dirty="0" smtClean="0">
              <a:solidFill>
                <a:srgbClr val="0070C0"/>
              </a:solidFill>
              <a:effectLst>
                <a:outerShdw blurRad="38100" dist="38100" dir="2700000" algn="tl">
                  <a:srgbClr val="000000">
                    <a:alpha val="43137"/>
                  </a:srgbClr>
                </a:outerShdw>
              </a:effectLst>
            </a:endParaRPr>
          </a:p>
          <a:p>
            <a:pPr marL="514350" indent="-514350" algn="l"/>
            <a:r>
              <a:rPr lang="en-IN" sz="2400" b="1" dirty="0" smtClean="0">
                <a:solidFill>
                  <a:srgbClr val="0070C0"/>
                </a:solidFill>
                <a:effectLst>
                  <a:outerShdw blurRad="38100" dist="38100" dir="2700000" algn="tl">
                    <a:srgbClr val="000000">
                      <a:alpha val="43137"/>
                    </a:srgbClr>
                  </a:outerShdw>
                </a:effectLst>
              </a:rPr>
              <a:t>	</a:t>
            </a:r>
          </a:p>
          <a:p>
            <a:pPr marL="514350" indent="-514350" algn="l">
              <a:buAutoNum type="arabicPeriod"/>
            </a:pPr>
            <a:r>
              <a:rPr lang="en-IN" sz="2200" b="1" dirty="0" smtClean="0">
                <a:solidFill>
                  <a:srgbClr val="0070C0"/>
                </a:solidFill>
                <a:effectLst>
                  <a:outerShdw blurRad="38100" dist="38100" dir="2700000" algn="tl">
                    <a:srgbClr val="000000">
                      <a:alpha val="43137"/>
                    </a:srgbClr>
                  </a:outerShdw>
                </a:effectLst>
              </a:rPr>
              <a:t>Officials of the meet and their duties in brief</a:t>
            </a:r>
          </a:p>
          <a:p>
            <a:pPr marL="514350" indent="-514350" algn="l">
              <a:buAutoNum type="arabicPeriod"/>
            </a:pPr>
            <a:r>
              <a:rPr lang="en-IN" sz="2200" b="1" dirty="0" smtClean="0">
                <a:solidFill>
                  <a:srgbClr val="0070C0"/>
                </a:solidFill>
                <a:effectLst>
                  <a:outerShdw blurRad="38100" dist="38100" dir="2700000" algn="tl">
                    <a:srgbClr val="000000">
                      <a:alpha val="43137"/>
                    </a:srgbClr>
                  </a:outerShdw>
                </a:effectLst>
              </a:rPr>
              <a:t>Age groups and events in India</a:t>
            </a:r>
          </a:p>
          <a:p>
            <a:pPr marL="514350" indent="-514350" algn="l">
              <a:buAutoNum type="arabicPeriod"/>
            </a:pPr>
            <a:r>
              <a:rPr lang="en-IN" sz="2200" b="1" dirty="0" smtClean="0">
                <a:solidFill>
                  <a:srgbClr val="0070C0"/>
                </a:solidFill>
                <a:effectLst>
                  <a:outerShdw blurRad="38100" dist="38100" dir="2700000" algn="tl">
                    <a:srgbClr val="000000">
                      <a:alpha val="43137"/>
                    </a:srgbClr>
                  </a:outerShdw>
                </a:effectLst>
              </a:rPr>
              <a:t>Clothing, Shoes, Spikes, Bibs</a:t>
            </a:r>
          </a:p>
          <a:p>
            <a:pPr marL="514350" indent="-514350" algn="l">
              <a:buAutoNum type="arabicPeriod"/>
            </a:pPr>
            <a:r>
              <a:rPr lang="en-IN" sz="2200" b="1" dirty="0" smtClean="0">
                <a:solidFill>
                  <a:srgbClr val="0070C0"/>
                </a:solidFill>
                <a:effectLst>
                  <a:outerShdw blurRad="38100" dist="38100" dir="2700000" algn="tl">
                    <a:srgbClr val="000000">
                      <a:alpha val="43137"/>
                    </a:srgbClr>
                  </a:outerShdw>
                </a:effectLst>
              </a:rPr>
              <a:t>Entries , order of events and start list</a:t>
            </a:r>
          </a:p>
          <a:p>
            <a:pPr marL="514350" indent="-514350" algn="l">
              <a:buAutoNum type="arabicPeriod"/>
            </a:pPr>
            <a:r>
              <a:rPr lang="en-IN" sz="2200" b="1" dirty="0" smtClean="0">
                <a:solidFill>
                  <a:srgbClr val="0070C0"/>
                </a:solidFill>
                <a:effectLst>
                  <a:outerShdw blurRad="38100" dist="38100" dir="2700000" algn="tl">
                    <a:srgbClr val="000000">
                      <a:alpha val="43137"/>
                    </a:srgbClr>
                  </a:outerShdw>
                </a:effectLst>
              </a:rPr>
              <a:t>Flow of Athletes (Call room, Mixed Zone, Post event)</a:t>
            </a:r>
            <a:endParaRPr lang="en-US" sz="2200" b="1" dirty="0">
              <a:solidFill>
                <a:srgbClr val="0070C0"/>
              </a:solidFill>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09549"/>
            <a:ext cx="5791200" cy="3477875"/>
          </a:xfrm>
          <a:prstGeom prst="rect">
            <a:avLst/>
          </a:prstGeom>
        </p:spPr>
        <p:txBody>
          <a:bodyPr wrap="square">
            <a:spAutoFit/>
          </a:bodyPr>
          <a:lstStyle/>
          <a:p>
            <a:pPr algn="ctr"/>
            <a:r>
              <a:rPr lang="en-US" sz="2000" b="1" u="sng" dirty="0" smtClean="0">
                <a:solidFill>
                  <a:srgbClr val="00B050"/>
                </a:solidFill>
              </a:rPr>
              <a:t>Lap Scorers</a:t>
            </a:r>
          </a:p>
          <a:p>
            <a:pPr>
              <a:buFont typeface="Wingdings" pitchFamily="2" charset="2"/>
              <a:buChar char="Ø"/>
            </a:pPr>
            <a:r>
              <a:rPr lang="en-US" sz="2000" dirty="0" smtClean="0"/>
              <a:t>Keep record of </a:t>
            </a:r>
            <a:r>
              <a:rPr lang="en-US" sz="2000" dirty="0" smtClean="0"/>
              <a:t>each and every laps</a:t>
            </a:r>
          </a:p>
          <a:p>
            <a:pPr>
              <a:buFont typeface="Wingdings" pitchFamily="2" charset="2"/>
              <a:buChar char="Ø"/>
            </a:pPr>
            <a:r>
              <a:rPr lang="en-US" sz="2000" dirty="0" smtClean="0"/>
              <a:t> </a:t>
            </a:r>
            <a:r>
              <a:rPr lang="en-US" sz="2000" dirty="0" smtClean="0"/>
              <a:t>maintain laps display board and Final lap signaled by ringing bell</a:t>
            </a:r>
          </a:p>
          <a:p>
            <a:pPr algn="ctr"/>
            <a:r>
              <a:rPr lang="en-US" sz="2000" b="1" dirty="0" smtClean="0">
                <a:solidFill>
                  <a:srgbClr val="00B050"/>
                </a:solidFill>
              </a:rPr>
              <a:t>Competition Secretary</a:t>
            </a:r>
          </a:p>
          <a:p>
            <a:pPr>
              <a:buFont typeface="Wingdings" pitchFamily="2" charset="2"/>
              <a:buChar char="Ø"/>
            </a:pPr>
            <a:r>
              <a:rPr lang="en-US" sz="2000" dirty="0" smtClean="0"/>
              <a:t>Collect full results, relay to announcer, keep records &amp; convey result card to competition director</a:t>
            </a:r>
          </a:p>
          <a:p>
            <a:pPr algn="ctr"/>
            <a:endParaRPr lang="en-US" sz="2000" b="1" dirty="0" smtClean="0">
              <a:solidFill>
                <a:srgbClr val="00B050"/>
              </a:solidFill>
            </a:endParaRPr>
          </a:p>
          <a:p>
            <a:pPr algn="ctr"/>
            <a:r>
              <a:rPr lang="en-US" sz="2000" b="1" dirty="0" smtClean="0">
                <a:solidFill>
                  <a:srgbClr val="00B050"/>
                </a:solidFill>
              </a:rPr>
              <a:t>Announcer</a:t>
            </a:r>
            <a:endParaRPr lang="en-US" sz="2000" b="1" dirty="0" smtClean="0">
              <a:solidFill>
                <a:srgbClr val="00B050"/>
              </a:solidFill>
            </a:endParaRPr>
          </a:p>
          <a:p>
            <a:pPr>
              <a:buFont typeface="Wingdings" pitchFamily="2" charset="2"/>
              <a:buChar char="Ø"/>
            </a:pPr>
            <a:r>
              <a:rPr lang="en-US" sz="2000" dirty="0" smtClean="0"/>
              <a:t>inform public sufficient </a:t>
            </a:r>
            <a:r>
              <a:rPr lang="en-US" sz="2000" dirty="0" smtClean="0"/>
              <a:t>information 		about on going events.</a:t>
            </a:r>
            <a:endParaRPr lang="en-US" sz="2000" dirty="0" smtClean="0"/>
          </a:p>
        </p:txBody>
      </p:sp>
      <p:pic>
        <p:nvPicPr>
          <p:cNvPr id="7" name="Picture 6"/>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6096000" y="-19050"/>
            <a:ext cx="2971800" cy="2628900"/>
          </a:xfrm>
          <a:prstGeom prst="rect">
            <a:avLst/>
          </a:prstGeom>
          <a:noFill/>
          <a:ln w="9525">
            <a:noFill/>
            <a:miter lim="800000"/>
            <a:headEnd/>
            <a:tailEnd/>
          </a:ln>
        </p:spPr>
      </p:pic>
      <p:cxnSp>
        <p:nvCxnSpPr>
          <p:cNvPr id="9" name="Straight Arrow Connector 8"/>
          <p:cNvCxnSpPr/>
          <p:nvPr/>
        </p:nvCxnSpPr>
        <p:spPr>
          <a:xfrm flipV="1">
            <a:off x="4191000" y="819150"/>
            <a:ext cx="44196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67000" y="895350"/>
            <a:ext cx="3581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650" name="Picture 2" descr="History of The Stuart Storey Athletics Track at Wodson Park - Wodson Park  Sports and Leisure Centre"/>
          <p:cNvPicPr>
            <a:picLocks noChangeAspect="1" noChangeArrowheads="1"/>
          </p:cNvPicPr>
          <p:nvPr/>
        </p:nvPicPr>
        <p:blipFill>
          <a:blip r:embed="rId4" cstate="print"/>
          <a:srcRect/>
          <a:stretch>
            <a:fillRect/>
          </a:stretch>
        </p:blipFill>
        <p:spPr bwMode="auto">
          <a:xfrm>
            <a:off x="6858000" y="2571750"/>
            <a:ext cx="2204356" cy="2571750"/>
          </a:xfrm>
          <a:prstGeom prst="rect">
            <a:avLst/>
          </a:prstGeom>
          <a:noFill/>
        </p:spPr>
      </p:pic>
      <p:pic>
        <p:nvPicPr>
          <p:cNvPr id="27652" name="Picture 4" descr="Learn to be an athletics announcer - Scottish Athletics"/>
          <p:cNvPicPr>
            <a:picLocks noChangeAspect="1" noChangeArrowheads="1"/>
          </p:cNvPicPr>
          <p:nvPr/>
        </p:nvPicPr>
        <p:blipFill>
          <a:blip r:embed="rId5" cstate="print"/>
          <a:srcRect/>
          <a:stretch>
            <a:fillRect/>
          </a:stretch>
        </p:blipFill>
        <p:spPr bwMode="auto">
          <a:xfrm>
            <a:off x="4953000" y="2724150"/>
            <a:ext cx="2057400" cy="2419350"/>
          </a:xfrm>
          <a:prstGeom prst="rect">
            <a:avLst/>
          </a:prstGeom>
          <a:noFill/>
        </p:spPr>
      </p:pic>
      <p:cxnSp>
        <p:nvCxnSpPr>
          <p:cNvPr id="10" name="Straight Arrow Connector 9"/>
          <p:cNvCxnSpPr/>
          <p:nvPr/>
        </p:nvCxnSpPr>
        <p:spPr>
          <a:xfrm>
            <a:off x="3962400" y="2876550"/>
            <a:ext cx="11430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86988"/>
            <a:ext cx="5562600" cy="3908762"/>
          </a:xfrm>
          <a:prstGeom prst="rect">
            <a:avLst/>
          </a:prstGeom>
        </p:spPr>
        <p:txBody>
          <a:bodyPr wrap="square">
            <a:spAutoFit/>
          </a:bodyPr>
          <a:lstStyle/>
          <a:p>
            <a:pPr algn="ctr"/>
            <a:r>
              <a:rPr lang="en-US" sz="2400" b="1" dirty="0" smtClean="0">
                <a:solidFill>
                  <a:srgbClr val="00B050"/>
                </a:solidFill>
              </a:rPr>
              <a:t>Wind Gauge Operator</a:t>
            </a:r>
          </a:p>
          <a:p>
            <a:pPr>
              <a:buFont typeface="Wingdings" pitchFamily="2" charset="2"/>
              <a:buChar char="Ø"/>
            </a:pPr>
            <a:r>
              <a:rPr lang="en-US" sz="2000" dirty="0" smtClean="0"/>
              <a:t>Placed gauge &amp; record wind velocity in the running direction.</a:t>
            </a:r>
          </a:p>
          <a:p>
            <a:pPr algn="ctr"/>
            <a:r>
              <a:rPr lang="en-US" sz="2400" b="1" u="sng" dirty="0" smtClean="0">
                <a:solidFill>
                  <a:srgbClr val="00B050"/>
                </a:solidFill>
              </a:rPr>
              <a:t>Call Room Judges</a:t>
            </a:r>
          </a:p>
          <a:p>
            <a:pPr>
              <a:buFont typeface="Wingdings" pitchFamily="2" charset="2"/>
              <a:buChar char="Ø"/>
            </a:pPr>
            <a:r>
              <a:rPr lang="en-US" sz="2000" dirty="0" smtClean="0"/>
              <a:t>Ensure athletes are wearing officially approved national or club uniform clothing.</a:t>
            </a:r>
          </a:p>
          <a:p>
            <a:pPr>
              <a:buFont typeface="Wingdings" pitchFamily="2" charset="2"/>
              <a:buChar char="Ø"/>
            </a:pPr>
            <a:r>
              <a:rPr lang="en-US" sz="2000" dirty="0" smtClean="0"/>
              <a:t>Bibs are worn correctly and correspond with start lists,</a:t>
            </a:r>
          </a:p>
          <a:p>
            <a:pPr>
              <a:buFont typeface="Wingdings" pitchFamily="2" charset="2"/>
              <a:buChar char="Ø"/>
            </a:pPr>
            <a:r>
              <a:rPr lang="en-US" sz="2000" dirty="0" smtClean="0"/>
              <a:t> Check shoes, number and dimension of spikes, </a:t>
            </a:r>
            <a:endParaRPr lang="en-US" sz="2000" dirty="0" smtClean="0"/>
          </a:p>
          <a:p>
            <a:pPr>
              <a:buFont typeface="Wingdings" pitchFamily="2" charset="2"/>
              <a:buChar char="Ø"/>
            </a:pPr>
            <a:r>
              <a:rPr lang="en-US" sz="2000" dirty="0" smtClean="0"/>
              <a:t>Advertising </a:t>
            </a:r>
            <a:r>
              <a:rPr lang="en-US" sz="2000" dirty="0" smtClean="0"/>
              <a:t>on clothing and athletes bags comply with Rules &amp; Regulations and </a:t>
            </a:r>
            <a:endParaRPr lang="en-US" sz="2000" dirty="0" smtClean="0"/>
          </a:p>
          <a:p>
            <a:pPr>
              <a:buFont typeface="Wingdings" pitchFamily="2" charset="2"/>
              <a:buChar char="Ø"/>
            </a:pPr>
            <a:r>
              <a:rPr lang="en-US" sz="2000" dirty="0" smtClean="0"/>
              <a:t>No </a:t>
            </a:r>
            <a:r>
              <a:rPr lang="en-US" sz="2000" dirty="0" smtClean="0"/>
              <a:t>unauthorized material is taken into the arena.</a:t>
            </a:r>
          </a:p>
        </p:txBody>
      </p:sp>
      <p:pic>
        <p:nvPicPr>
          <p:cNvPr id="4098" name="Picture 2"/>
          <p:cNvPicPr>
            <a:picLocks noChangeAspect="1" noChangeArrowheads="1"/>
          </p:cNvPicPr>
          <p:nvPr/>
        </p:nvPicPr>
        <p:blipFill>
          <a:blip r:embed="rId2" cstate="print"/>
          <a:srcRect/>
          <a:stretch>
            <a:fillRect/>
          </a:stretch>
        </p:blipFill>
        <p:spPr bwMode="auto">
          <a:xfrm>
            <a:off x="5638800" y="1962150"/>
            <a:ext cx="3429000" cy="3047999"/>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7543800" y="192426"/>
            <a:ext cx="1524000" cy="1769724"/>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 y="0"/>
            <a:ext cx="761999" cy="590550"/>
          </a:xfrm>
          <a:prstGeom prst="rect">
            <a:avLst/>
          </a:prstGeom>
          <a:noFill/>
          <a:ln w="9525">
            <a:noFill/>
            <a:miter lim="800000"/>
            <a:headEnd/>
            <a:tailEnd/>
          </a:ln>
        </p:spPr>
      </p:pic>
      <p:pic>
        <p:nvPicPr>
          <p:cNvPr id="6" name="Picture 2" descr="C:\athletics\IMAGES &amp; PHOTO of technical official, implements, athlets etc\wind gauge 100m.jpg"/>
          <p:cNvPicPr>
            <a:picLocks noChangeAspect="1" noChangeArrowheads="1"/>
          </p:cNvPicPr>
          <p:nvPr/>
        </p:nvPicPr>
        <p:blipFill>
          <a:blip r:embed="rId5" cstate="print"/>
          <a:srcRect/>
          <a:stretch>
            <a:fillRect/>
          </a:stretch>
        </p:blipFill>
        <p:spPr bwMode="auto">
          <a:xfrm>
            <a:off x="5638800" y="209550"/>
            <a:ext cx="1905000" cy="1755425"/>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08372"/>
          </a:xfrm>
        </p:spPr>
        <p:txBody>
          <a:bodyPr>
            <a:normAutofit fontScale="90000"/>
          </a:bodyPr>
          <a:lstStyle/>
          <a:p>
            <a:r>
              <a:rPr lang="en-IN" b="1" dirty="0" smtClean="0">
                <a:effectLst>
                  <a:outerShdw blurRad="38100" dist="38100" dir="2700000" algn="tl">
                    <a:srgbClr val="000000">
                      <a:alpha val="43137"/>
                    </a:srgbClr>
                  </a:outerShdw>
                </a:effectLst>
              </a:rPr>
              <a:t>Age groups and events in India</a:t>
            </a:r>
            <a:endParaRPr lang="en-US" dirty="0"/>
          </a:p>
        </p:txBody>
      </p:sp>
      <p:cxnSp>
        <p:nvCxnSpPr>
          <p:cNvPr id="7" name="Straight Arrow Connector 6"/>
          <p:cNvCxnSpPr/>
          <p:nvPr/>
        </p:nvCxnSpPr>
        <p:spPr>
          <a:xfrm flipV="1">
            <a:off x="1295400" y="628650"/>
            <a:ext cx="5638800" cy="5715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95400" y="685800"/>
            <a:ext cx="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58000" y="628650"/>
            <a:ext cx="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 y="971550"/>
            <a:ext cx="1828800" cy="2677656"/>
          </a:xfrm>
          <a:prstGeom prst="rect">
            <a:avLst/>
          </a:prstGeom>
          <a:noFill/>
        </p:spPr>
        <p:txBody>
          <a:bodyPr wrap="square" rtlCol="0">
            <a:spAutoFit/>
          </a:bodyPr>
          <a:lstStyle/>
          <a:p>
            <a:r>
              <a:rPr lang="en-IN" sz="2800" b="1" dirty="0" smtClean="0"/>
              <a:t>MEN</a:t>
            </a:r>
          </a:p>
          <a:p>
            <a:r>
              <a:rPr lang="en-IN" sz="2800" b="1" dirty="0" smtClean="0"/>
              <a:t>U23 MEN</a:t>
            </a:r>
          </a:p>
          <a:p>
            <a:r>
              <a:rPr lang="en-IN" sz="2800" b="1" dirty="0" smtClean="0"/>
              <a:t>U20 MEN</a:t>
            </a:r>
          </a:p>
          <a:p>
            <a:r>
              <a:rPr lang="en-IN" sz="2800" b="1" dirty="0" smtClean="0"/>
              <a:t>U18 BOYS</a:t>
            </a:r>
          </a:p>
          <a:p>
            <a:r>
              <a:rPr lang="en-IN" sz="2800" b="1" dirty="0" smtClean="0"/>
              <a:t>U16 BOYS</a:t>
            </a:r>
          </a:p>
          <a:p>
            <a:r>
              <a:rPr lang="en-IN" sz="2800" b="1" dirty="0" smtClean="0"/>
              <a:t>U14 BOYS</a:t>
            </a:r>
            <a:endParaRPr lang="en-US" sz="2800" b="1" dirty="0"/>
          </a:p>
        </p:txBody>
      </p:sp>
      <p:sp>
        <p:nvSpPr>
          <p:cNvPr id="16" name="TextBox 15"/>
          <p:cNvSpPr txBox="1"/>
          <p:nvPr/>
        </p:nvSpPr>
        <p:spPr>
          <a:xfrm>
            <a:off x="5791200" y="971550"/>
            <a:ext cx="2209800" cy="2677656"/>
          </a:xfrm>
          <a:prstGeom prst="rect">
            <a:avLst/>
          </a:prstGeom>
          <a:noFill/>
        </p:spPr>
        <p:txBody>
          <a:bodyPr wrap="square" rtlCol="0">
            <a:spAutoFit/>
          </a:bodyPr>
          <a:lstStyle/>
          <a:p>
            <a:r>
              <a:rPr lang="en-IN" sz="2800" b="1" dirty="0" smtClean="0"/>
              <a:t>WOMEN</a:t>
            </a:r>
          </a:p>
          <a:p>
            <a:r>
              <a:rPr lang="en-IN" sz="2800" b="1" dirty="0" smtClean="0"/>
              <a:t>U23 WOMEN</a:t>
            </a:r>
          </a:p>
          <a:p>
            <a:r>
              <a:rPr lang="en-IN" sz="2800" b="1" dirty="0" smtClean="0"/>
              <a:t>U20 WOMEN</a:t>
            </a:r>
          </a:p>
          <a:p>
            <a:r>
              <a:rPr lang="en-IN" sz="2800" b="1" dirty="0" smtClean="0"/>
              <a:t>U18 GIRLS</a:t>
            </a:r>
          </a:p>
          <a:p>
            <a:r>
              <a:rPr lang="en-IN" sz="2800" b="1" dirty="0" smtClean="0"/>
              <a:t>U16 GIRLS</a:t>
            </a:r>
          </a:p>
          <a:p>
            <a:r>
              <a:rPr lang="en-IN" sz="2800" b="1" dirty="0" smtClean="0"/>
              <a:t>U14 GIRLS</a:t>
            </a:r>
            <a:endParaRPr lang="en-US" sz="2800" b="1" dirty="0"/>
          </a:p>
        </p:txBody>
      </p:sp>
      <p:sp>
        <p:nvSpPr>
          <p:cNvPr id="20" name="Rectangle 19"/>
          <p:cNvSpPr/>
          <p:nvPr/>
        </p:nvSpPr>
        <p:spPr>
          <a:xfrm>
            <a:off x="228600" y="3516690"/>
            <a:ext cx="8686800" cy="1569660"/>
          </a:xfrm>
          <a:prstGeom prst="rect">
            <a:avLst/>
          </a:prstGeom>
        </p:spPr>
        <p:txBody>
          <a:bodyPr wrap="square">
            <a:spAutoFit/>
          </a:bodyPr>
          <a:lstStyle/>
          <a:p>
            <a:pPr>
              <a:buFont typeface="Wingdings" pitchFamily="2" charset="2"/>
              <a:buChar char="Ø"/>
            </a:pPr>
            <a:r>
              <a:rPr lang="en-US" sz="2400" b="1" dirty="0" smtClean="0">
                <a:latin typeface="Arial"/>
              </a:rPr>
              <a:t>The Age will be determine on the basis of last date/day of the Championships.</a:t>
            </a:r>
          </a:p>
          <a:p>
            <a:pPr>
              <a:buFont typeface="Wingdings" pitchFamily="2" charset="2"/>
              <a:buChar char="Ø"/>
            </a:pPr>
            <a:r>
              <a:rPr lang="en-IN" sz="2400" b="1" dirty="0" smtClean="0"/>
              <a:t>Almost all event are held as per WA/AFI. Event list and all Specification is available in AFI website </a:t>
            </a:r>
            <a:r>
              <a:rPr lang="en-IN" sz="2400" b="1" dirty="0" smtClean="0">
                <a:solidFill>
                  <a:srgbClr val="00B050"/>
                </a:solidFill>
              </a:rPr>
              <a:t>www.indianathletics.in</a:t>
            </a:r>
            <a:r>
              <a:rPr lang="en-IN" sz="2400" b="1" dirty="0" smtClean="0"/>
              <a:t> </a:t>
            </a:r>
            <a:endParaRPr lang="en-US" sz="2400" b="1" dirty="0"/>
          </a:p>
        </p:txBody>
      </p:sp>
      <p:cxnSp>
        <p:nvCxnSpPr>
          <p:cNvPr id="21" name="Straight Arrow Connector 20"/>
          <p:cNvCxnSpPr/>
          <p:nvPr/>
        </p:nvCxnSpPr>
        <p:spPr>
          <a:xfrm>
            <a:off x="2895600" y="457200"/>
            <a:ext cx="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2" y="114301"/>
          <a:ext cx="8610598" cy="5001483"/>
        </p:xfrm>
        <a:graphic>
          <a:graphicData uri="http://schemas.openxmlformats.org/drawingml/2006/table">
            <a:tbl>
              <a:tblPr/>
              <a:tblGrid>
                <a:gridCol w="402478"/>
                <a:gridCol w="2244123"/>
                <a:gridCol w="914724"/>
                <a:gridCol w="707385"/>
                <a:gridCol w="73178"/>
                <a:gridCol w="402478"/>
                <a:gridCol w="2244123"/>
                <a:gridCol w="914724"/>
                <a:gridCol w="707385"/>
              </a:tblGrid>
              <a:tr h="279159">
                <a:tc gridSpan="9">
                  <a:txBody>
                    <a:bodyPr/>
                    <a:lstStyle/>
                    <a:p>
                      <a:pPr algn="ctr" fontAlgn="ctr"/>
                      <a:r>
                        <a:rPr lang="en-US" sz="1800" b="0" i="0" u="none" strike="noStrike" dirty="0">
                          <a:effectLst/>
                          <a:latin typeface="Times New Roman"/>
                        </a:rPr>
                        <a:t>ATHLETICS FEDERATION OF INDIA</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4859">
                <a:tc gridSpan="9">
                  <a:txBody>
                    <a:bodyPr/>
                    <a:lstStyle/>
                    <a:p>
                      <a:pPr algn="ctr" fontAlgn="ctr"/>
                      <a:r>
                        <a:rPr lang="en-US" sz="1100" b="0" i="0" u="none" strike="noStrike" dirty="0">
                          <a:effectLst/>
                          <a:latin typeface="Arial"/>
                        </a:rPr>
                        <a:t>TECHNICAL COMMITTEE</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4859">
                <a:tc gridSpan="9">
                  <a:txBody>
                    <a:bodyPr/>
                    <a:lstStyle/>
                    <a:p>
                      <a:pPr algn="ctr" fontAlgn="ctr"/>
                      <a:r>
                        <a:rPr lang="en-US" sz="1100" b="0" i="0" u="none" strike="noStrike" dirty="0">
                          <a:effectLst/>
                          <a:latin typeface="Arial"/>
                        </a:rPr>
                        <a:t>LIST  of  EVENTS    *    MEN  &amp;  BOYS    *    Year 2020  (With Abbreviations)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1999">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719">
                <a:tc gridSpan="4">
                  <a:txBody>
                    <a:bodyPr/>
                    <a:lstStyle/>
                    <a:p>
                      <a:pPr algn="ctr" fontAlgn="ctr"/>
                      <a:r>
                        <a:rPr lang="en-US" sz="1200" b="0" i="0" u="none" strike="noStrike" dirty="0">
                          <a:effectLst/>
                          <a:latin typeface="Arial"/>
                        </a:rPr>
                        <a:t>MEN &amp; U23 MEN</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0" i="0" u="none" strike="noStrike" dirty="0">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200" b="0" i="0" u="none" strike="noStrike" dirty="0">
                          <a:effectLst/>
                          <a:latin typeface="Arial"/>
                        </a:rPr>
                        <a:t>U20  MEN</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48962">
                <a:tc>
                  <a:txBody>
                    <a:bodyPr/>
                    <a:lstStyle/>
                    <a:p>
                      <a:pPr algn="ctr" fontAlgn="ctr"/>
                      <a:r>
                        <a:rPr lang="en-US" sz="800" b="0" i="0" u="none" strike="noStrike" dirty="0" err="1">
                          <a:effectLst/>
                          <a:latin typeface="Arial"/>
                        </a:rPr>
                        <a:t>Sl.No</a:t>
                      </a:r>
                      <a:r>
                        <a:rPr lang="en-US" sz="800" b="0" i="0" u="none" strike="noStrike" dirty="0">
                          <a:effectLst/>
                          <a:latin typeface="Arial"/>
                        </a:rPr>
                        <a: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EVENTS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effectLst/>
                          <a:latin typeface="Arial Narrow"/>
                        </a:rPr>
                        <a:t>Abbreviations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effectLst/>
                          <a:latin typeface="Arial Narrow"/>
                        </a:rPr>
                        <a:t>Specification</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effectLst/>
                          <a:latin typeface="Arial"/>
                        </a:rPr>
                        <a:t>Sl.No.</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EVENTS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effectLst/>
                          <a:latin typeface="Arial Narrow"/>
                        </a:rPr>
                        <a:t>Abbreviations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effectLst/>
                          <a:latin typeface="Arial Narrow"/>
                        </a:rPr>
                        <a:t>Specification</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sz="900" b="0" i="0" u="none" strike="noStrike">
                          <a:effectLst/>
                          <a:latin typeface="Arial Narrow"/>
                        </a:rPr>
                        <a:t> </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sz="900" b="0" i="0" u="none" strike="noStrike">
                          <a:effectLst/>
                          <a:latin typeface="Arial Narrow"/>
                        </a:rPr>
                        <a:t> </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41999">
                <a:tc>
                  <a:txBody>
                    <a:bodyPr/>
                    <a:lstStyle/>
                    <a:p>
                      <a:pPr algn="ctr" fontAlgn="ctr"/>
                      <a:r>
                        <a:rPr lang="en-US" sz="900" b="0" i="0" u="none" strike="noStrike">
                          <a:effectLst/>
                          <a:latin typeface="Arial"/>
                        </a:rPr>
                        <a:t>2</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3</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3</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4</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800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800m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800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800m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5</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1500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1500m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1500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1500m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6</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5000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5000m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6</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5000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5000m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7</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7</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10,000 Metres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8</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110 Metres Hurdles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110mH</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1.067m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8</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110 Metres Hurdles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110mH</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0.991m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9</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 Metres Hurdles </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400mH</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0.914m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9</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 Metres Hurdles </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400mH</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0.914m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10</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3000 Metres Steeplechase</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3000mSC</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0.914m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3000 Metres Steeplechase</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3000mSC</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0.914m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11</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High Jump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HJ</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900" b="0" i="0" u="none" strike="noStrike">
                          <a:effectLst/>
                          <a:latin typeface="Arial Narrow"/>
                        </a:rPr>
                        <a:t> </a:t>
                      </a: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11</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High Jump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HJ</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900" b="0" i="0" u="none" strike="noStrike">
                          <a:effectLst/>
                          <a:latin typeface="Arial Narrow"/>
                        </a:rPr>
                        <a:t> </a:t>
                      </a: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41999">
                <a:tc>
                  <a:txBody>
                    <a:bodyPr/>
                    <a:lstStyle/>
                    <a:p>
                      <a:pPr algn="ctr" fontAlgn="ctr"/>
                      <a:r>
                        <a:rPr lang="en-US" sz="900" b="0" i="0" u="none" strike="noStrike">
                          <a:effectLst/>
                          <a:latin typeface="Arial"/>
                        </a:rPr>
                        <a:t>12</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Pole Vault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PV</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12</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Pole Vault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PV</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13</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Long Jump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LJ</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13</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Long Jump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LJ</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14</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Triple Jump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TJ</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14</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Triple Jump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TJ</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15</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Shot Put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SP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7.260kg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15</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Shot Put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SP</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6.000kg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16</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Discus Throw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2.000kg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16</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Discus Throw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1.750kg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17</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Hammer Throw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7.260kg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17</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Hammer Throw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HT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6.000kg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18</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Javelin Throw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JT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800g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18</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Javelin Throw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JT</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800g</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19</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 x 100 Metres Relay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4 x 100mR</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
                      <a:r>
                        <a:rPr lang="en-US" sz="900" b="0" i="0" u="none" strike="noStrike">
                          <a:effectLst/>
                          <a:latin typeface="Arial Narrow"/>
                        </a:rPr>
                        <a:t> </a:t>
                      </a: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19</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 x 100 Metres Relay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4 x 100mR</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
                      <a:r>
                        <a:rPr lang="en-US" sz="900" b="0" i="0" u="none" strike="noStrike">
                          <a:effectLst/>
                          <a:latin typeface="Arial Narrow"/>
                        </a:rPr>
                        <a:t> </a:t>
                      </a: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41999">
                <a:tc>
                  <a:txBody>
                    <a:bodyPr/>
                    <a:lstStyle/>
                    <a:p>
                      <a:pPr algn="ctr" fontAlgn="ctr"/>
                      <a:r>
                        <a:rPr lang="en-US" sz="900" b="0" i="0" u="none" strike="noStrike">
                          <a:effectLst/>
                          <a:latin typeface="Arial"/>
                        </a:rPr>
                        <a:t>20</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 x 400 Metres Relay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4 x 400mR</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 x 400 Metres Relay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4 x 400mR</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21</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 x 400 Metres Mixed Relay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4 x 400mMR</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21</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4 x 400 Metres Mixed Relay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4 x 400mMR</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1999">
                <a:tc>
                  <a:txBody>
                    <a:bodyPr/>
                    <a:lstStyle/>
                    <a:p>
                      <a:pPr algn="ctr" fontAlgn="ctr"/>
                      <a:r>
                        <a:rPr lang="en-US" sz="900" b="0" i="0" u="none" strike="noStrike">
                          <a:effectLst/>
                          <a:latin typeface="Arial"/>
                        </a:rPr>
                        <a:t>22</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Decathlon (Two Days)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Dec</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10 events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22</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Decathlon (Two Days)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Dec</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10 events</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23</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20,000 Metres Race Walk </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20,000mRW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20,000m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23</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10000 Metres Race Walk</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10000mRW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10,000m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24</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 Kilometres Race Walk</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20kmRW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 20km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24</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 Kilometres Race Walk</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10kmRW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 10km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999">
                <a:tc>
                  <a:txBody>
                    <a:bodyPr/>
                    <a:lstStyle/>
                    <a:p>
                      <a:pPr algn="ctr" fontAlgn="ctr"/>
                      <a:r>
                        <a:rPr lang="en-US" sz="900" b="0" i="0" u="none" strike="noStrike">
                          <a:effectLst/>
                          <a:latin typeface="Arial"/>
                        </a:rPr>
                        <a:t>25</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50 Kilometres Race Walk</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50kmRW</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Narrow"/>
                        </a:rPr>
                        <a:t>50km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25</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8 Kilometres Cross-Country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JM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effectLst/>
                          <a:latin typeface="Arial Narrow"/>
                        </a:rPr>
                        <a:t>8km</a:t>
                      </a: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8711">
                <a:tc>
                  <a:txBody>
                    <a:bodyPr/>
                    <a:lstStyle/>
                    <a:p>
                      <a:pPr algn="ctr" fontAlgn="ctr"/>
                      <a:r>
                        <a:rPr lang="en-US" sz="900" b="0" i="0" u="none" strike="noStrike">
                          <a:effectLst/>
                          <a:latin typeface="Arial"/>
                        </a:rPr>
                        <a:t>26</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10 Kilometres Cross-Country</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effectLst/>
                          <a:latin typeface="Arial"/>
                        </a:rPr>
                        <a:t>SM</a:t>
                      </a: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effectLst/>
                          <a:latin typeface="Arial Narrow"/>
                        </a:rPr>
                        <a:t>10km</a:t>
                      </a: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effectLst/>
                        <a:latin typeface="Times New Roman"/>
                      </a:endParaRPr>
                    </a:p>
                  </a:txBody>
                  <a:tcPr marL="6452" marR="6452" marT="48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effectLst/>
                        <a:latin typeface="Times New Roman"/>
                      </a:endParaRP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effectLst/>
                        <a:latin typeface="Times New Roman"/>
                      </a:endParaRP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effectLst/>
                        <a:latin typeface="Times New Roman"/>
                      </a:endParaRP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dirty="0">
                        <a:effectLst/>
                        <a:latin typeface="Times New Roman"/>
                      </a:endParaRPr>
                    </a:p>
                  </a:txBody>
                  <a:tcPr marL="6452" marR="6452" marT="4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57150"/>
          <a:ext cx="8915400" cy="5079096"/>
        </p:xfrm>
        <a:graphic>
          <a:graphicData uri="http://schemas.openxmlformats.org/drawingml/2006/table">
            <a:tbl>
              <a:tblPr>
                <a:tableStyleId>{2D5ABB26-0587-4C30-8999-92F81FD0307C}</a:tableStyleId>
              </a:tblPr>
              <a:tblGrid>
                <a:gridCol w="419945"/>
                <a:gridCol w="2318089"/>
                <a:gridCol w="944872"/>
                <a:gridCol w="739100"/>
                <a:gridCol w="83988"/>
                <a:gridCol w="415744"/>
                <a:gridCol w="2318089"/>
                <a:gridCol w="944872"/>
                <a:gridCol w="730701"/>
              </a:tblGrid>
              <a:tr h="211327">
                <a:tc>
                  <a:txBody>
                    <a:bodyPr/>
                    <a:lstStyle/>
                    <a:p>
                      <a:pPr algn="ctr" fontAlgn="b"/>
                      <a:endParaRPr lang="en-US" sz="800" b="1" i="0" u="none" strike="noStrike" dirty="0">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1" i="0" u="none" strike="noStrike">
                        <a:effectLst/>
                        <a:latin typeface="Times New Roman"/>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400" u="none" strike="noStrike">
                          <a:effectLst/>
                        </a:rPr>
                        <a:t>U16   BOYS</a:t>
                      </a:r>
                      <a:endParaRPr lang="en-US" sz="14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11327">
                <a:tc gridSpan="4">
                  <a:txBody>
                    <a:bodyPr/>
                    <a:lstStyle/>
                    <a:p>
                      <a:pPr algn="ctr" fontAlgn="ctr"/>
                      <a:r>
                        <a:rPr lang="en-US" sz="1400" u="none" strike="noStrike">
                          <a:effectLst/>
                        </a:rPr>
                        <a:t>U18   BOYS</a:t>
                      </a:r>
                      <a:endParaRPr lang="en-US" sz="14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1" i="0" u="none" strike="noStrike">
                        <a:effectLst/>
                        <a:latin typeface="Times New Roman"/>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u="none" strike="noStrike">
                          <a:effectLst/>
                        </a:rPr>
                        <a:t> </a:t>
                      </a:r>
                      <a:endParaRPr lang="en-US" sz="800" b="1" i="0" u="none" strike="noStrike">
                        <a:effectLst/>
                        <a:latin typeface="Arial Narrow"/>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fontAlgn="ctr"/>
                      <a:r>
                        <a:rPr lang="en-US" sz="800" u="none" strike="noStrike">
                          <a:effectLst/>
                        </a:rPr>
                        <a:t> </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300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300m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1367">
                <a:tc>
                  <a:txBody>
                    <a:bodyPr/>
                    <a:lstStyle/>
                    <a:p>
                      <a:pPr algn="ctr" fontAlgn="ctr"/>
                      <a:r>
                        <a:rPr lang="en-US" sz="900" u="none" strike="noStrike">
                          <a:effectLst/>
                        </a:rPr>
                        <a:t>2</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3</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1367">
                <a:tc>
                  <a:txBody>
                    <a:bodyPr/>
                    <a:lstStyle/>
                    <a:p>
                      <a:pPr algn="ctr" fontAlgn="ctr"/>
                      <a:r>
                        <a:rPr lang="en-US" sz="900" u="none" strike="noStrike">
                          <a:effectLst/>
                        </a:rPr>
                        <a:t>3</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400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400m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4</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2000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2000m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294935">
                <a:tc>
                  <a:txBody>
                    <a:bodyPr/>
                    <a:lstStyle/>
                    <a:p>
                      <a:pPr algn="ctr" fontAlgn="ctr"/>
                      <a:r>
                        <a:rPr lang="en-US" sz="900" u="none" strike="noStrike">
                          <a:effectLst/>
                        </a:rPr>
                        <a:t>4</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5</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80 Metres Hurdles (7 flight.)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80mH</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0.838m</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5</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High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800" u="none" strike="noStrike">
                          <a:effectLst/>
                        </a:rPr>
                        <a:t> </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6</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3000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3000m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7</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Long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LJ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1367">
                <a:tc>
                  <a:txBody>
                    <a:bodyPr/>
                    <a:lstStyle/>
                    <a:p>
                      <a:pPr algn="ctr" fontAlgn="ctr"/>
                      <a:r>
                        <a:rPr lang="en-US" sz="900" u="none" strike="noStrike">
                          <a:effectLst/>
                        </a:rPr>
                        <a:t>7</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110 Metres Hurdles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110mH</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0.914m</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8</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Shot Put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SP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4.000kg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8</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400 Metres Hurdles </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400mH</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0.838m</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9</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Discus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DT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1.250kg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935">
                <a:tc>
                  <a:txBody>
                    <a:bodyPr/>
                    <a:lstStyle/>
                    <a:p>
                      <a:pPr algn="ctr" fontAlgn="ctr"/>
                      <a:r>
                        <a:rPr lang="en-US" sz="900" u="none" strike="noStrike">
                          <a:effectLst/>
                        </a:rPr>
                        <a:t>9</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2000 Metres Steeplechase</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2000mSC</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0.838m.</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Hammer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4.000kg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10</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High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u="none" strike="noStrike">
                          <a:effectLst/>
                        </a:rPr>
                        <a:t> </a:t>
                      </a:r>
                      <a:endParaRPr lang="en-US" sz="800" b="1" i="0" u="none" strike="noStrike">
                        <a:effectLst/>
                        <a:latin typeface="Arial Narrow"/>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11</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Javelin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JT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600g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11</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Pole Vault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PV</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12</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Medley Relay</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MedleyR</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1" i="0" u="none" strike="noStrike">
                        <a:effectLst/>
                        <a:latin typeface="Arial Narrow"/>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12</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Long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LJ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13</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Hexathlon (Two Days)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Hex</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Six Events</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13</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Triple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TJ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14</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5000 Metres Race Walk </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5000mRW</a:t>
                      </a:r>
                      <a:endParaRPr lang="en-US" sz="8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5000m</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935">
                <a:tc>
                  <a:txBody>
                    <a:bodyPr/>
                    <a:lstStyle/>
                    <a:p>
                      <a:pPr algn="ctr" fontAlgn="ctr"/>
                      <a:r>
                        <a:rPr lang="en-US" sz="900" u="none" strike="noStrike">
                          <a:effectLst/>
                        </a:rPr>
                        <a:t>14</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Shot Put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SP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5.000kg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 Kilometres Cross-Country</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JB2</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2km</a:t>
                      </a:r>
                      <a:endParaRPr lang="en-US" sz="800" b="1" i="0" u="none" strike="noStrike">
                        <a:effectLst/>
                        <a:latin typeface="Arial Narrow"/>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15</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Discus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DT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1.500kg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Arial"/>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Arial"/>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Arial"/>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Arial"/>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327">
                <a:tc>
                  <a:txBody>
                    <a:bodyPr/>
                    <a:lstStyle/>
                    <a:p>
                      <a:pPr algn="ctr" fontAlgn="ctr"/>
                      <a:r>
                        <a:rPr lang="en-US" sz="900" u="none" strike="noStrike">
                          <a:effectLst/>
                        </a:rPr>
                        <a:t>16</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Hammer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5.000kg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400" u="none" strike="noStrike">
                          <a:effectLst/>
                        </a:rPr>
                        <a:t>U14   BOYS</a:t>
                      </a:r>
                      <a:endParaRPr lang="en-US" sz="14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1367">
                <a:tc>
                  <a:txBody>
                    <a:bodyPr/>
                    <a:lstStyle/>
                    <a:p>
                      <a:pPr algn="ctr" fontAlgn="ctr"/>
                      <a:r>
                        <a:rPr lang="en-US" sz="900" u="none" strike="noStrike">
                          <a:effectLst/>
                        </a:rPr>
                        <a:t>17</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Javelin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JT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700g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u="none" strike="noStrike">
                          <a:effectLst/>
                        </a:rPr>
                        <a:t> </a:t>
                      </a:r>
                      <a:endParaRPr lang="en-US" sz="800" b="1" i="0" u="none" strike="noStrike">
                        <a:effectLst/>
                        <a:latin typeface="Arial Narrow"/>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a:txBody>
                    <a:bodyPr/>
                    <a:lstStyle/>
                    <a:p>
                      <a:pPr algn="ctr" fontAlgn="ctr"/>
                      <a:r>
                        <a:rPr lang="en-US" sz="900" u="none" strike="noStrike">
                          <a:effectLst/>
                        </a:rPr>
                        <a:t>18</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Medley Relay</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MedleyR</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2</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600 Metres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600m.</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1367">
                <a:tc>
                  <a:txBody>
                    <a:bodyPr/>
                    <a:lstStyle/>
                    <a:p>
                      <a:pPr algn="ctr" fontAlgn="ctr"/>
                      <a:r>
                        <a:rPr lang="en-US" sz="900" u="none" strike="noStrike">
                          <a:effectLst/>
                        </a:rPr>
                        <a:t>19</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Decathlon (Two Days)</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Dec</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10 events</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3</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High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1367">
                <a:tc>
                  <a:txBody>
                    <a:bodyPr/>
                    <a:lstStyle/>
                    <a:p>
                      <a:pPr algn="ctr" fontAlgn="ctr"/>
                      <a:r>
                        <a:rPr lang="en-US" sz="900" u="none" strike="noStrike">
                          <a:effectLst/>
                        </a:rPr>
                        <a:t>20</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10,000 Metres Race Walk </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10,000mRW</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10,000m</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4</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Long Jump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LJ</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294935">
                <a:tc>
                  <a:txBody>
                    <a:bodyPr/>
                    <a:lstStyle/>
                    <a:p>
                      <a:pPr algn="ctr" fontAlgn="ctr"/>
                      <a:r>
                        <a:rPr lang="en-US" sz="900" u="none" strike="noStrike">
                          <a:effectLst/>
                        </a:rPr>
                        <a:t>21</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 Kilometres Cross-Country</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JB6</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6km</a:t>
                      </a:r>
                      <a:endParaRPr lang="en-US" sz="800" b="1" i="0" u="none" strike="noStrike">
                        <a:effectLst/>
                        <a:latin typeface="Arial Narrow"/>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5</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Shot Put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SP</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3.000kg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1367">
                <a:tc gridSpan="4">
                  <a:txBody>
                    <a:bodyPr/>
                    <a:lstStyle/>
                    <a:p>
                      <a:pPr algn="ctr" fontAlgn="ctr"/>
                      <a:r>
                        <a:rPr lang="nl-NL" sz="800" u="sng" strike="noStrike">
                          <a:effectLst/>
                        </a:rPr>
                        <a:t>DECATHLON (MEN , U 23 Men, U20 Men  &amp; U18 Boys)</a:t>
                      </a:r>
                      <a:endParaRPr lang="nl-NL" sz="800" b="1" i="0" u="sng"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6</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Ball Throw</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BT</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159g.± 4g.</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3031">
                <a:tc gridSpan="4">
                  <a:txBody>
                    <a:bodyPr/>
                    <a:lstStyle/>
                    <a:p>
                      <a:pPr algn="ctr" fontAlgn="ctr"/>
                      <a:r>
                        <a:rPr lang="en-US" sz="800" u="none" strike="noStrike">
                          <a:effectLst/>
                        </a:rPr>
                        <a:t>DAY "1": 100m, Long Jump, Shot Put, High Jump &amp; 400m.</a:t>
                      </a:r>
                      <a:endParaRPr lang="en-US" sz="8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1" i="0" u="none" strike="noStrike">
                        <a:effectLst/>
                        <a:latin typeface="Times New Roman"/>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7</a:t>
                      </a:r>
                      <a:endParaRPr lang="en-US" sz="9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Triathlon (One Day)</a:t>
                      </a:r>
                      <a:endParaRPr lang="en-US" sz="900" b="1" i="0" u="none" strike="noStrike">
                        <a:effectLst/>
                        <a:latin typeface="Arial"/>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Tri</a:t>
                      </a:r>
                      <a:endParaRPr lang="en-US" sz="900" b="1" i="0" u="none" strike="noStrike">
                        <a:effectLst/>
                        <a:latin typeface="Arial"/>
                      </a:endParaRPr>
                    </a:p>
                  </a:txBody>
                  <a:tcPr marL="7449" marR="7449" marT="558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Three Events</a:t>
                      </a:r>
                      <a:endParaRPr lang="en-US" sz="800" b="1" i="0" u="none" strike="noStrike">
                        <a:effectLst/>
                        <a:latin typeface="Arial Narrow"/>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415">
                <a:tc gridSpan="4">
                  <a:txBody>
                    <a:bodyPr/>
                    <a:lstStyle/>
                    <a:p>
                      <a:pPr algn="ctr" fontAlgn="ctr"/>
                      <a:r>
                        <a:rPr lang="en-US" sz="800" u="none" strike="noStrike">
                          <a:effectLst/>
                        </a:rPr>
                        <a:t>DAY "2": 110mH, Discus Throw, Pole Vault, Javelin Throw &amp; 1500m.</a:t>
                      </a:r>
                      <a:endParaRPr lang="en-US" sz="800" b="1" i="0" u="none" strike="noStrike">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1" i="0" u="none" strike="noStrike">
                        <a:effectLst/>
                        <a:latin typeface="Times New Roman"/>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u="sng" strike="noStrike" dirty="0">
                          <a:effectLst/>
                        </a:rPr>
                        <a:t>HEXATHLON   (U 16   BOYS )</a:t>
                      </a:r>
                      <a:endParaRPr lang="en-US" sz="800" b="1" i="0" u="sng" strike="noStrike" dirty="0">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5415">
                <a:tc gridSpan="4">
                  <a:txBody>
                    <a:bodyPr/>
                    <a:lstStyle/>
                    <a:p>
                      <a:pPr algn="ctr" fontAlgn="ctr"/>
                      <a:r>
                        <a:rPr lang="en-US" sz="800" u="sng" strike="noStrike" dirty="0">
                          <a:effectLst/>
                        </a:rPr>
                        <a:t>TRIATHLON    (U 14   BOYS)</a:t>
                      </a:r>
                      <a:endParaRPr lang="en-US" sz="800" b="1" i="0" u="sng" strike="noStrike" dirty="0">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1" i="0" u="none" strike="noStrike">
                        <a:effectLst/>
                        <a:latin typeface="Times New Roman"/>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u="none" strike="noStrike" dirty="0">
                          <a:effectLst/>
                        </a:rPr>
                        <a:t>DAY "1": 100m,  Long Jump  &amp;  Shot Put.</a:t>
                      </a:r>
                      <a:endParaRPr lang="en-US" sz="800" b="1" i="0" u="none" strike="noStrike" dirty="0">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5415">
                <a:tc gridSpan="4">
                  <a:txBody>
                    <a:bodyPr/>
                    <a:lstStyle/>
                    <a:p>
                      <a:pPr algn="ctr" fontAlgn="ctr"/>
                      <a:r>
                        <a:rPr lang="en-US" sz="800" u="none" strike="noStrike" dirty="0">
                          <a:effectLst/>
                        </a:rPr>
                        <a:t>ONE DAY: 60m, Long Jump &amp; Ball Throw.</a:t>
                      </a:r>
                      <a:endParaRPr lang="en-US" sz="800" b="1" i="0" u="none" strike="noStrike" dirty="0">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1" i="0" u="none" strike="noStrike">
                        <a:effectLst/>
                        <a:latin typeface="Times New Roman"/>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u="none" strike="noStrike" dirty="0">
                          <a:effectLst/>
                        </a:rPr>
                        <a:t>DAY "2": High Jump, Javelin Throw  &amp;  1000m.</a:t>
                      </a:r>
                      <a:endParaRPr lang="en-US" sz="800" b="1" i="0" u="none" strike="noStrike" dirty="0">
                        <a:effectLst/>
                        <a:latin typeface="Arial"/>
                      </a:endParaRPr>
                    </a:p>
                  </a:txBody>
                  <a:tcPr marL="7449" marR="7449" marT="55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3" y="57151"/>
          <a:ext cx="8762999" cy="5049366"/>
        </p:xfrm>
        <a:graphic>
          <a:graphicData uri="http://schemas.openxmlformats.org/drawingml/2006/table">
            <a:tbl>
              <a:tblPr>
                <a:tableStyleId>{2D5ABB26-0587-4C30-8999-92F81FD0307C}</a:tableStyleId>
              </a:tblPr>
              <a:tblGrid>
                <a:gridCol w="409601"/>
                <a:gridCol w="2283841"/>
                <a:gridCol w="930915"/>
                <a:gridCol w="719906"/>
                <a:gridCol w="74473"/>
                <a:gridCol w="409601"/>
                <a:gridCol w="2283841"/>
                <a:gridCol w="930915"/>
                <a:gridCol w="719906"/>
              </a:tblGrid>
              <a:tr h="210740">
                <a:tc gridSpan="9">
                  <a:txBody>
                    <a:bodyPr/>
                    <a:lstStyle/>
                    <a:p>
                      <a:pPr algn="ctr" fontAlgn="ctr"/>
                      <a:r>
                        <a:rPr lang="en-US" sz="1400" u="none" strike="noStrike" dirty="0"/>
                        <a:t>ATHLETICS FEDERATION OF INDIA</a:t>
                      </a:r>
                      <a:endParaRPr lang="en-US" sz="1400" b="1" i="0" u="none" strike="noStrike" dirty="0">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0618">
                <a:tc gridSpan="9">
                  <a:txBody>
                    <a:bodyPr/>
                    <a:lstStyle/>
                    <a:p>
                      <a:pPr algn="ctr" fontAlgn="ctr"/>
                      <a:r>
                        <a:rPr lang="en-US" sz="800" u="none" strike="noStrike" dirty="0"/>
                        <a:t>TECHNICAL COMMITTEE</a:t>
                      </a:r>
                      <a:endParaRPr lang="en-US" sz="800" b="1" i="0" u="none" strike="noStrike" dirty="0">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570">
                <a:tc gridSpan="9">
                  <a:txBody>
                    <a:bodyPr/>
                    <a:lstStyle/>
                    <a:p>
                      <a:pPr algn="ctr" fontAlgn="ctr"/>
                      <a:r>
                        <a:rPr lang="en-US" sz="800" u="none" strike="noStrike"/>
                        <a:t>LIST  of  EVENTS    *    WOMEN  &amp;  GIRLS    *    Year 2020  (With Abbreviations)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786">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7927">
                <a:tc gridSpan="4">
                  <a:txBody>
                    <a:bodyPr/>
                    <a:lstStyle/>
                    <a:p>
                      <a:pPr algn="ctr" fontAlgn="ctr"/>
                      <a:r>
                        <a:rPr lang="en-US" sz="1100" u="none" strike="noStrike"/>
                        <a:t>WOMEN &amp; U 23WOMEN</a:t>
                      </a:r>
                      <a:endParaRPr lang="en-US" sz="11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100" u="none" strike="noStrike"/>
                        <a:t>U20   WOMEN</a:t>
                      </a:r>
                      <a:endParaRPr lang="en-US" sz="11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12021">
                <a:tc>
                  <a:txBody>
                    <a:bodyPr/>
                    <a:lstStyle/>
                    <a:p>
                      <a:pPr algn="ctr" fontAlgn="ctr"/>
                      <a:r>
                        <a:rPr lang="en-US" sz="800" u="none" strike="noStrike"/>
                        <a:t>Sl.No.</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EVENTS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Abbreviations</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Specification</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Sl.No.</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EVENTS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Abbreviations</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Specification</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sz="800" u="none" strike="noStrike"/>
                        <a:t> </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sz="800" u="none" strike="noStrike"/>
                        <a:t> </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2</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3</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4</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800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800m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800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800m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5</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1500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1500m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5</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1500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1500m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6</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5000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5000m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6</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3000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3000m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7</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7</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5000 Metres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5000m</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8</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 Metres Hurdles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100mH</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0.838m.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8</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 Metres Hurdles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100mH</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0.838m.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9</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 Metres Hurdles </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400mH</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0.762m.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9</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 Metres Hurdles </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400mH</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0.762m.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208">
                <a:tc>
                  <a:txBody>
                    <a:bodyPr/>
                    <a:lstStyle/>
                    <a:p>
                      <a:pPr algn="ctr" fontAlgn="ctr"/>
                      <a:r>
                        <a:rPr lang="en-US" sz="800" u="none" strike="noStrike"/>
                        <a:t>10</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3000 Metres Steeplechase</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3000mSC</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0.762m.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3000 Metres Steeplechase</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3000mSC</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0.762m.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11</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High Jump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HJ</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u="none" strike="noStrike"/>
                        <a:t> </a:t>
                      </a:r>
                      <a:endParaRPr lang="en-US" sz="800" b="1" i="0" u="none" strike="noStrike">
                        <a:latin typeface="Arial Narrow"/>
                      </a:endParaRPr>
                    </a:p>
                  </a:txBody>
                  <a:tcPr marL="6666" marR="6666" marT="5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11</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High Jump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HJ</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u="none" strike="noStrike"/>
                        <a:t> </a:t>
                      </a:r>
                      <a:endParaRPr lang="en-US" sz="800" b="1" i="0" u="none" strike="noStrike">
                        <a:latin typeface="Arial Narrow"/>
                      </a:endParaRPr>
                    </a:p>
                  </a:txBody>
                  <a:tcPr marL="6666" marR="6666" marT="5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12</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Pole Vault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PV</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12</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Pole Vault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PV</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13</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Long Jump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LJ</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13</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Long Jump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LJ</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14</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Triple Jump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TJ</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14</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Triple Jump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TJ</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15</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Shot Put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4.000kg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15</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Shot Put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4.000kg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16</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Discus Throw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DT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1.000kg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16</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Discus Throw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DT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1.000kg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17</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Hammer Throw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4.000kg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17</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Hammer Throw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4.000kg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18</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Javelin Throw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JT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600g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18</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Javelin Throw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JT</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600g</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19</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100 Metres Relay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100mR</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
                      <a:r>
                        <a:rPr lang="en-US" sz="800" u="none" strike="noStrike"/>
                        <a:t> </a:t>
                      </a:r>
                      <a:endParaRPr lang="en-US" sz="800" b="1" i="0" u="none" strike="noStrike">
                        <a:latin typeface="Arial Narrow"/>
                      </a:endParaRPr>
                    </a:p>
                  </a:txBody>
                  <a:tcPr marL="6666" marR="6666" marT="5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19</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100 Metres Relay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100mR</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
                      <a:r>
                        <a:rPr lang="en-US" sz="800" u="none" strike="noStrike"/>
                        <a:t> </a:t>
                      </a:r>
                      <a:endParaRPr lang="en-US" sz="800" b="1" i="0" u="none" strike="noStrike">
                        <a:latin typeface="Arial Narrow"/>
                      </a:endParaRPr>
                    </a:p>
                  </a:txBody>
                  <a:tcPr marL="6666" marR="6666" marT="5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20</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 Metres Relay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400mR</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 Metres Relay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400mR</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280208">
                <a:tc>
                  <a:txBody>
                    <a:bodyPr/>
                    <a:lstStyle/>
                    <a:p>
                      <a:pPr algn="ctr" fontAlgn="ctr"/>
                      <a:r>
                        <a:rPr lang="en-US" sz="800" u="none" strike="noStrike"/>
                        <a:t>21</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 Metres Mixed Relay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400mMR</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21</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 Metres Mixed Relay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4 x 400mMR</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43833">
                <a:tc>
                  <a:txBody>
                    <a:bodyPr/>
                    <a:lstStyle/>
                    <a:p>
                      <a:pPr algn="ctr" fontAlgn="ctr"/>
                      <a:r>
                        <a:rPr lang="en-US" sz="800" u="none" strike="noStrike"/>
                        <a:t>22</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Heptathlon (Two days)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Hep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7 Events</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22</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Heptathlon (Two days)</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Hep</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7 Events</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23</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20,000 Metres Race Walk </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20,000mRW</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20,000m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23</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10,000 Metres Race Walk </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10,000mRW</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10,000m.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833">
                <a:tc>
                  <a:txBody>
                    <a:bodyPr/>
                    <a:lstStyle/>
                    <a:p>
                      <a:pPr algn="ctr" fontAlgn="ctr"/>
                      <a:r>
                        <a:rPr lang="en-US" sz="800" u="none" strike="noStrike"/>
                        <a:t>24</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 Kilometres Race Walk</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20kmRW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 20km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24</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 Kilometres Race Walk</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10kmRW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 10km</a:t>
                      </a:r>
                      <a:endParaRPr lang="en-US" sz="800" b="1" i="0" u="none" strike="noStrike">
                        <a:latin typeface="Arial Narrow"/>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208">
                <a:tc>
                  <a:txBody>
                    <a:bodyPr/>
                    <a:lstStyle/>
                    <a:p>
                      <a:pPr algn="ctr" fontAlgn="ctr"/>
                      <a:r>
                        <a:rPr lang="en-US" sz="800" u="none" strike="noStrike"/>
                        <a:t>25</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10 Kilometres Cross-Country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SW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t>10km</a:t>
                      </a:r>
                      <a:endParaRPr lang="en-US" sz="800" b="1" i="0" u="none" strike="noStrike">
                        <a:latin typeface="Arial Narrow"/>
                      </a:endParaRPr>
                    </a:p>
                  </a:txBody>
                  <a:tcPr marL="6666" marR="6666" marT="5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a:latin typeface="Times New Roman"/>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25</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6 Kilometres Cross-Country</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t>JW</a:t>
                      </a:r>
                      <a:endParaRPr lang="en-US" sz="800" b="1" i="0" u="none" strike="noStrike">
                        <a:latin typeface="Arial"/>
                      </a:endParaRPr>
                    </a:p>
                  </a:txBody>
                  <a:tcPr marL="6666" marR="6666" marT="5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t>6km</a:t>
                      </a:r>
                      <a:endParaRPr lang="en-US" sz="800" b="1" i="0" u="none" strike="noStrike" dirty="0">
                        <a:latin typeface="Arial Narrow"/>
                      </a:endParaRPr>
                    </a:p>
                  </a:txBody>
                  <a:tcPr marL="6666" marR="6666" marT="5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57150"/>
          <a:ext cx="8839200" cy="5097912"/>
        </p:xfrm>
        <a:graphic>
          <a:graphicData uri="http://schemas.openxmlformats.org/drawingml/2006/table">
            <a:tbl>
              <a:tblPr/>
              <a:tblGrid>
                <a:gridCol w="412774"/>
                <a:gridCol w="2301528"/>
                <a:gridCol w="938123"/>
                <a:gridCol w="725481"/>
                <a:gridCol w="83388"/>
                <a:gridCol w="412774"/>
                <a:gridCol w="2301528"/>
                <a:gridCol w="938123"/>
                <a:gridCol w="725481"/>
              </a:tblGrid>
              <a:tr h="211310">
                <a:tc gridSpan="4">
                  <a:txBody>
                    <a:bodyPr/>
                    <a:lstStyle/>
                    <a:p>
                      <a:pPr algn="ctr" fontAlgn="ctr"/>
                      <a:r>
                        <a:rPr lang="en-US" sz="1400" b="0" i="0" u="none" strike="noStrike" dirty="0">
                          <a:latin typeface="Arial"/>
                        </a:rPr>
                        <a:t>U18   GIRLS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0" i="0" u="none" strike="noStrike">
                        <a:latin typeface="Times New Roman"/>
                      </a:endParaRP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400" b="0" i="0" u="none" strike="noStrike">
                          <a:latin typeface="Arial"/>
                        </a:rPr>
                        <a:t>U16   GIRLS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2439">
                <a:tc>
                  <a:txBody>
                    <a:bodyPr/>
                    <a:lstStyle/>
                    <a:p>
                      <a:pPr algn="ctr" fontAlgn="ctr"/>
                      <a:r>
                        <a:rPr lang="en-US" sz="900" b="0" i="0" u="none" strike="noStrike">
                          <a:latin typeface="Arial"/>
                        </a:rPr>
                        <a:t>1</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fontAlgn="ctr"/>
                      <a:r>
                        <a:rPr lang="en-US" sz="800" b="0" i="0" u="none" strike="noStrike">
                          <a:latin typeface="Arial Narrow"/>
                        </a:rPr>
                        <a:t>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ctr"/>
                      <a:endParaRPr lang="en-US" sz="900" b="0" i="0" u="none" strike="noStrike">
                        <a:latin typeface="Times New Roman"/>
                      </a:endParaRP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b="0" i="0" u="none" strike="noStrike">
                          <a:latin typeface="Arial Narrow"/>
                        </a:rPr>
                        <a:t> </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58171">
                <a:tc>
                  <a:txBody>
                    <a:bodyPr/>
                    <a:lstStyle/>
                    <a:p>
                      <a:pPr algn="ctr" fontAlgn="ctr"/>
                      <a:r>
                        <a:rPr lang="en-US" sz="900" b="0" i="0" u="none" strike="noStrike">
                          <a:latin typeface="Arial"/>
                        </a:rPr>
                        <a:t>2</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2439">
                <a:tc>
                  <a:txBody>
                    <a:bodyPr/>
                    <a:lstStyle/>
                    <a:p>
                      <a:pPr algn="ctr" fontAlgn="ctr"/>
                      <a:r>
                        <a:rPr lang="en-US" sz="900" b="0" i="0" u="none" strike="noStrike">
                          <a:latin typeface="Arial"/>
                        </a:rPr>
                        <a:t>3</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2439">
                <a:tc>
                  <a:txBody>
                    <a:bodyPr/>
                    <a:lstStyle/>
                    <a:p>
                      <a:pPr algn="ctr" fontAlgn="ctr"/>
                      <a:r>
                        <a:rPr lang="en-US" sz="900" b="0" i="0" u="none" strike="noStrike">
                          <a:latin typeface="Arial"/>
                        </a:rPr>
                        <a:t>4</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2000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2000m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297047">
                <a:tc>
                  <a:txBody>
                    <a:bodyPr/>
                    <a:lstStyle/>
                    <a:p>
                      <a:pPr algn="ctr" fontAlgn="ctr"/>
                      <a:r>
                        <a:rPr lang="en-US" sz="900" b="0" i="0" u="none" strike="noStrike">
                          <a:latin typeface="Arial"/>
                        </a:rPr>
                        <a:t>5</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1500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1500m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5</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 Metres Hurdles (8 flight.)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80mH</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0.762m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a:txBody>
                    <a:bodyPr/>
                    <a:lstStyle/>
                    <a:p>
                      <a:pPr algn="ctr" fontAlgn="ctr"/>
                      <a:r>
                        <a:rPr lang="en-US" sz="900" b="0" i="0" u="none" strike="noStrike">
                          <a:latin typeface="Arial"/>
                        </a:rPr>
                        <a:t>6</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800" b="0" i="0" u="none" strike="noStrike">
                          <a:latin typeface="Arial Narrow"/>
                        </a:rPr>
                        <a:t>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52439">
                <a:tc>
                  <a:txBody>
                    <a:bodyPr/>
                    <a:lstStyle/>
                    <a:p>
                      <a:pPr algn="ctr" fontAlgn="ctr"/>
                      <a:r>
                        <a:rPr lang="en-US" sz="900" b="0" i="0" u="none" strike="noStrike">
                          <a:latin typeface="Arial"/>
                        </a:rPr>
                        <a:t>7</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 Metres Hurdles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100mH</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0.762m.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7</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2439">
                <a:tc>
                  <a:txBody>
                    <a:bodyPr/>
                    <a:lstStyle/>
                    <a:p>
                      <a:pPr algn="ctr" fontAlgn="ctr"/>
                      <a:r>
                        <a:rPr lang="en-US" sz="900" b="0" i="0" u="none" strike="noStrike">
                          <a:latin typeface="Arial"/>
                        </a:rPr>
                        <a:t>8</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400 Metres Hurdles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400mH</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0.762m.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3.000kg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47">
                <a:tc>
                  <a:txBody>
                    <a:bodyPr/>
                    <a:lstStyle/>
                    <a:p>
                      <a:pPr algn="ctr" fontAlgn="ctr"/>
                      <a:r>
                        <a:rPr lang="en-US" sz="900" b="0" i="0" u="none" strike="noStrike">
                          <a:latin typeface="Arial"/>
                        </a:rPr>
                        <a:t>9</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2000 Metres Steeplechase</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2000mSC</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0.762m.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9</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Discus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1.000kg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a:txBody>
                    <a:bodyPr/>
                    <a:lstStyle/>
                    <a:p>
                      <a:pPr algn="ctr" fontAlgn="ctr"/>
                      <a:r>
                        <a:rPr lang="en-US" sz="900" b="0" i="0" u="none" strike="noStrike">
                          <a:latin typeface="Arial"/>
                        </a:rPr>
                        <a:t>10</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ctr"/>
                      <a:r>
                        <a:rPr lang="en-US" sz="800" b="0" i="0" u="none" strike="noStrike">
                          <a:latin typeface="Arial Narrow"/>
                        </a:rPr>
                        <a:t>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Javelin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500g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a:txBody>
                    <a:bodyPr/>
                    <a:lstStyle/>
                    <a:p>
                      <a:pPr algn="ctr" fontAlgn="ctr"/>
                      <a:r>
                        <a:rPr lang="en-US" sz="900" b="0" i="0" u="none" strike="noStrike">
                          <a:latin typeface="Arial"/>
                        </a:rPr>
                        <a:t>11</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Pole Vault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PV</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11</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Medley Relay</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MedleyR</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latin typeface="Arial Narrow"/>
                        </a:rPr>
                        <a:t> </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52439">
                <a:tc>
                  <a:txBody>
                    <a:bodyPr/>
                    <a:lstStyle/>
                    <a:p>
                      <a:pPr algn="ctr" fontAlgn="ctr"/>
                      <a:r>
                        <a:rPr lang="en-US" sz="900" b="0" i="0" u="none" strike="noStrike">
                          <a:latin typeface="Arial"/>
                        </a:rPr>
                        <a:t>12</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12</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Hexathlon (Two Days)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Hex</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Six Events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a:txBody>
                    <a:bodyPr/>
                    <a:lstStyle/>
                    <a:p>
                      <a:pPr algn="ctr" fontAlgn="ctr"/>
                      <a:r>
                        <a:rPr lang="en-US" sz="900" b="0" i="0" u="none" strike="noStrike">
                          <a:latin typeface="Arial"/>
                        </a:rPr>
                        <a:t>13</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Triple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TJ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13</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3000 Metres Race Walk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a:rPr>
                        <a:t>3000mRW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3000m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47">
                <a:tc>
                  <a:txBody>
                    <a:bodyPr/>
                    <a:lstStyle/>
                    <a:p>
                      <a:pPr algn="ctr" fontAlgn="ctr"/>
                      <a:r>
                        <a:rPr lang="en-US" sz="900" b="0" i="0" u="none" strike="noStrike">
                          <a:latin typeface="Arial"/>
                        </a:rPr>
                        <a:t>14</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3.000kg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14</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 Kilometres Cross-Country</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JB2</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latin typeface="Arial Narrow"/>
                        </a:rPr>
                        <a:t>2km</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a:txBody>
                    <a:bodyPr/>
                    <a:lstStyle/>
                    <a:p>
                      <a:pPr algn="ctr" fontAlgn="ctr"/>
                      <a:r>
                        <a:rPr lang="en-US" sz="900" b="0" i="0" u="none" strike="noStrike">
                          <a:latin typeface="Arial"/>
                        </a:rPr>
                        <a:t>15</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Discus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1.000kg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Arial"/>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Arial"/>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Arial"/>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Arial"/>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310">
                <a:tc>
                  <a:txBody>
                    <a:bodyPr/>
                    <a:lstStyle/>
                    <a:p>
                      <a:pPr algn="ctr" fontAlgn="ctr"/>
                      <a:r>
                        <a:rPr lang="en-US" sz="900" b="0" i="0" u="none" strike="noStrike">
                          <a:latin typeface="Arial"/>
                        </a:rPr>
                        <a:t>16</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Hammer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3.000kg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400" b="0" i="0" u="none" strike="noStrike">
                          <a:latin typeface="Arial"/>
                        </a:rPr>
                        <a:t>U14   GIRLS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2439">
                <a:tc>
                  <a:txBody>
                    <a:bodyPr/>
                    <a:lstStyle/>
                    <a:p>
                      <a:pPr algn="ctr" fontAlgn="ctr"/>
                      <a:r>
                        <a:rPr lang="en-US" sz="900" b="0" i="0" u="none" strike="noStrike">
                          <a:latin typeface="Arial"/>
                        </a:rPr>
                        <a:t>17</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Javelin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500g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b="0" i="0" u="none" strike="noStrike">
                          <a:latin typeface="Arial Narrow"/>
                        </a:rPr>
                        <a:t> </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r>
              <a:tr h="152439">
                <a:tc>
                  <a:txBody>
                    <a:bodyPr/>
                    <a:lstStyle/>
                    <a:p>
                      <a:pPr algn="ctr" fontAlgn="ctr"/>
                      <a:r>
                        <a:rPr lang="en-US" sz="900" b="0" i="0" u="none" strike="noStrike">
                          <a:latin typeface="Arial"/>
                        </a:rPr>
                        <a:t>18</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Medley Relay</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MedleyR</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600 Metres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2439">
                <a:tc>
                  <a:txBody>
                    <a:bodyPr/>
                    <a:lstStyle/>
                    <a:p>
                      <a:pPr algn="ctr" fontAlgn="ctr"/>
                      <a:r>
                        <a:rPr lang="en-US" sz="900" b="0" i="0" u="none" strike="noStrike">
                          <a:latin typeface="Arial"/>
                        </a:rPr>
                        <a:t>19</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Heptathlon (Two days)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Hep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7 Events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2439">
                <a:tc>
                  <a:txBody>
                    <a:bodyPr/>
                    <a:lstStyle/>
                    <a:p>
                      <a:pPr algn="ctr" fontAlgn="ctr"/>
                      <a:r>
                        <a:rPr lang="en-US" sz="900" b="0" i="0" u="none" strike="noStrike">
                          <a:latin typeface="Arial"/>
                        </a:rPr>
                        <a:t>20</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5000 Metres Race Walk </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5000mRW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5000m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297047">
                <a:tc>
                  <a:txBody>
                    <a:bodyPr/>
                    <a:lstStyle/>
                    <a:p>
                      <a:pPr algn="ctr" fontAlgn="ctr"/>
                      <a:r>
                        <a:rPr lang="en-US" sz="900" b="0" i="0" u="none" strike="noStrike">
                          <a:latin typeface="Arial"/>
                        </a:rPr>
                        <a:t>21</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 Kilometres Cross-Country</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JG4</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latin typeface="Arial Narrow"/>
                        </a:rPr>
                        <a:t>4km</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5</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2.000kg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a:txBody>
                    <a:bodyPr/>
                    <a:lstStyle/>
                    <a:p>
                      <a:pPr algn="ctr" fontAlgn="b"/>
                      <a:endParaRPr lang="en-US" sz="8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Ball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BT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159g.± 4g.</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913">
                <a:tc gridSpan="4">
                  <a:txBody>
                    <a:bodyPr/>
                    <a:lstStyle/>
                    <a:p>
                      <a:pPr algn="ctr" fontAlgn="ctr"/>
                      <a:r>
                        <a:rPr lang="en-US" sz="800" b="0" i="0" u="sng" strike="noStrike">
                          <a:latin typeface="Arial"/>
                        </a:rPr>
                        <a:t>HEXATHLON   (U 16   GIRLS)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7</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latin typeface="Arial"/>
                        </a:rPr>
                        <a:t>Triathlon (One Day)</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latin typeface="Arial"/>
                        </a:rPr>
                        <a:t>Tri</a:t>
                      </a: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Three Events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39">
                <a:tc gridSpan="4">
                  <a:txBody>
                    <a:bodyPr/>
                    <a:lstStyle/>
                    <a:p>
                      <a:pPr algn="ctr" fontAlgn="ctr"/>
                      <a:r>
                        <a:rPr lang="en-US" sz="800" b="0" i="0" u="none" strike="noStrike">
                          <a:latin typeface="Arial"/>
                        </a:rPr>
                        <a:t>DAY "1": 100m Hurdles, Long Jump &amp; Shot Put.</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b="0" i="0" u="sng" strike="noStrike">
                          <a:latin typeface="Arial"/>
                        </a:rPr>
                        <a:t>HEPTATHLON (Women, U 23 Women &amp; U20 Women)),</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2439">
                <a:tc gridSpan="4">
                  <a:txBody>
                    <a:bodyPr/>
                    <a:lstStyle/>
                    <a:p>
                      <a:pPr algn="ctr" fontAlgn="ctr"/>
                      <a:r>
                        <a:rPr lang="en-US" sz="800" b="0" i="0" u="none" strike="noStrike">
                          <a:latin typeface="Arial"/>
                        </a:rPr>
                        <a:t>DAY "2": High Jump, Javelin Throw &amp; 800m.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b="0" i="0" u="sng" strike="noStrike">
                          <a:latin typeface="Arial"/>
                        </a:rPr>
                        <a:t>HEPTATHLON   (U 18   GIRLS)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2439">
                <a:tc gridSpan="4">
                  <a:txBody>
                    <a:bodyPr/>
                    <a:lstStyle/>
                    <a:p>
                      <a:pPr algn="ctr" fontAlgn="ctr"/>
                      <a:r>
                        <a:rPr lang="en-US" sz="800" b="0" i="0" u="sng" strike="noStrike">
                          <a:latin typeface="Arial"/>
                        </a:rPr>
                        <a:t>TRIATHLON   (U 14   GIRLS)</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b="0" i="0" u="none" strike="noStrike">
                          <a:latin typeface="Arial"/>
                        </a:rPr>
                        <a:t>DAY "1": 100m Hurdles, High Jump, Shot Put &amp; 200m.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2439">
                <a:tc gridSpan="4">
                  <a:txBody>
                    <a:bodyPr/>
                    <a:lstStyle/>
                    <a:p>
                      <a:pPr algn="ctr" fontAlgn="ctr"/>
                      <a:r>
                        <a:rPr lang="en-US" sz="800" b="0" i="0" u="none" strike="noStrike">
                          <a:latin typeface="Arial"/>
                        </a:rPr>
                        <a:t>ONE DAY: 60m, Long Jump &amp; Ball Throw.</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Times New Roman"/>
                      </a:endParaRPr>
                    </a:p>
                  </a:txBody>
                  <a:tcPr marL="7427" marR="7427" marT="55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800" b="0" i="0" u="none" strike="noStrike" dirty="0">
                          <a:latin typeface="Arial"/>
                        </a:rPr>
                        <a:t>DAY "2": Long Jump, Javelin Throw &amp; 800m.</a:t>
                      </a:r>
                    </a:p>
                  </a:txBody>
                  <a:tcPr marL="7427" marR="7427" marT="55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2" y="114300"/>
          <a:ext cx="8762998" cy="5016742"/>
        </p:xfrm>
        <a:graphic>
          <a:graphicData uri="http://schemas.openxmlformats.org/drawingml/2006/table">
            <a:tbl>
              <a:tblPr/>
              <a:tblGrid>
                <a:gridCol w="402595"/>
                <a:gridCol w="2244769"/>
                <a:gridCol w="914988"/>
                <a:gridCol w="707589"/>
                <a:gridCol w="76719"/>
                <a:gridCol w="402595"/>
                <a:gridCol w="2244769"/>
                <a:gridCol w="914988"/>
                <a:gridCol w="707589"/>
                <a:gridCol w="146397"/>
              </a:tblGrid>
              <a:tr h="210164">
                <a:tc gridSpan="9">
                  <a:txBody>
                    <a:bodyPr/>
                    <a:lstStyle/>
                    <a:p>
                      <a:pPr algn="ctr" fontAlgn="ctr"/>
                      <a:r>
                        <a:rPr lang="en-US" sz="1400" b="0" i="0" u="none" strike="noStrike" dirty="0">
                          <a:latin typeface="Times New Roman"/>
                        </a:rPr>
                        <a:t>ATHLETICS FEDERATION OF INDIA</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gridSpan="9">
                  <a:txBody>
                    <a:bodyPr/>
                    <a:lstStyle/>
                    <a:p>
                      <a:pPr algn="ctr" fontAlgn="ctr"/>
                      <a:r>
                        <a:rPr lang="en-US" sz="900" b="0" i="0" u="none" strike="noStrike" dirty="0">
                          <a:latin typeface="Arial"/>
                        </a:rPr>
                        <a:t>TECHNICAL COMMITTEE</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304">
                <a:tc gridSpan="9">
                  <a:txBody>
                    <a:bodyPr/>
                    <a:lstStyle/>
                    <a:p>
                      <a:pPr algn="ctr" fontAlgn="ctr"/>
                      <a:r>
                        <a:rPr lang="en-US" sz="1200" b="0" i="0" u="none" strike="noStrike">
                          <a:latin typeface="Arial"/>
                        </a:rPr>
                        <a:t>18th NATIONAL INTER DISTRICT JUNIOR ATHLETICS MEET 2020</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gridSpan="9">
                  <a:txBody>
                    <a:bodyPr/>
                    <a:lstStyle/>
                    <a:p>
                      <a:pPr algn="ctr" fontAlgn="ctr"/>
                      <a:r>
                        <a:rPr lang="en-US" sz="900" b="0" i="0" u="none" strike="noStrike">
                          <a:latin typeface="Arial"/>
                        </a:rPr>
                        <a:t>LIST  of  EVENTS    *    BOYS  &amp;  GIRLS    *    Year 2020  (With Abbreviations)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304">
                <a:tc gridSpan="4">
                  <a:txBody>
                    <a:bodyPr/>
                    <a:lstStyle/>
                    <a:p>
                      <a:pPr algn="ctr" fontAlgn="ctr"/>
                      <a:r>
                        <a:rPr lang="en-US" sz="1200" b="0" i="0" u="none" strike="noStrike">
                          <a:latin typeface="Arial"/>
                        </a:rPr>
                        <a:t>U16   BOYS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200" b="0" i="0" u="none" strike="noStrike">
                          <a:latin typeface="Arial"/>
                        </a:rPr>
                        <a:t>U16   GIRLS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132">
                <a:tc>
                  <a:txBody>
                    <a:bodyPr/>
                    <a:lstStyle/>
                    <a:p>
                      <a:pPr algn="ctr" fontAlgn="ctr"/>
                      <a:r>
                        <a:rPr lang="en-US" sz="800" b="0" i="0" u="none" strike="noStrike">
                          <a:latin typeface="Arial"/>
                        </a:rPr>
                        <a:t>Sl.No.</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a:rPr>
                        <a:t>EVENTS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Abbreviations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Specification</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latin typeface="Times New Roman"/>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a:rPr>
                        <a:t>Sl.No.</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a:rPr>
                        <a:t>EVENTS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Abbreviations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Specification</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1</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n-US" sz="800" b="0" i="0" u="none" strike="noStrike">
                          <a:latin typeface="Arial Narrow"/>
                        </a:rPr>
                        <a:t>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n-US" sz="800" b="0" i="0" u="none" strike="noStrike">
                          <a:latin typeface="Arial Narrow"/>
                        </a:rPr>
                        <a:t>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2</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dirty="0">
                          <a:latin typeface="Arial"/>
                        </a:rPr>
                        <a:t>300 </a:t>
                      </a:r>
                      <a:r>
                        <a:rPr lang="en-US" sz="900" b="0" i="0" u="none" strike="noStrike" dirty="0" err="1">
                          <a:latin typeface="Arial"/>
                        </a:rPr>
                        <a:t>Metres</a:t>
                      </a:r>
                      <a:endParaRPr lang="en-US" sz="900" b="0" i="0" u="none" strike="noStrike" dirty="0">
                        <a:latin typeface="Arial"/>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3</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1000m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383">
                <a:tc>
                  <a:txBody>
                    <a:bodyPr/>
                    <a:lstStyle/>
                    <a:p>
                      <a:pPr algn="ctr" fontAlgn="ctr"/>
                      <a:r>
                        <a:rPr lang="en-US" sz="900" b="0" i="0" u="none" strike="noStrike">
                          <a:latin typeface="Arial"/>
                        </a:rPr>
                        <a:t>4</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 Metres Hurdles (7 flight)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80mH</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0.838m.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 Metres Hurdles (8 flight)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80mH</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0.762m.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5</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800" b="0" i="0" u="none" strike="noStrike">
                          <a:latin typeface="Arial Narrow"/>
                        </a:rPr>
                        <a:t>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5</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800" b="0" i="0" u="none" strike="noStrike">
                          <a:latin typeface="Arial Narrow"/>
                        </a:rPr>
                        <a:t>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6</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7</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4.000kg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7</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3.000kg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8</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Discus Throw</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1.250kg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8</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Discus Throw</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DT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1.000kg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9</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Javelin  Throw</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600g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9</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Javelin  Throw</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JT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500g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304">
                <a:tc gridSpan="4">
                  <a:txBody>
                    <a:bodyPr/>
                    <a:lstStyle/>
                    <a:p>
                      <a:pPr algn="ctr" fontAlgn="ctr"/>
                      <a:r>
                        <a:rPr lang="en-US" sz="1200" b="0" i="0" u="none" strike="noStrike">
                          <a:latin typeface="Arial"/>
                        </a:rPr>
                        <a:t>U14   BOYS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1200" b="0" i="0" u="none" strike="noStrike">
                          <a:latin typeface="Arial"/>
                        </a:rPr>
                        <a:t>U14   GIRLS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1</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b="0" i="0" u="none" strike="noStrike">
                          <a:latin typeface="Arial Narrow"/>
                        </a:rPr>
                        <a:t> </a:t>
                      </a: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1</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b"/>
                      <a:r>
                        <a:rPr lang="en-US" sz="800" b="0" i="0" u="none" strike="noStrike">
                          <a:latin typeface="Arial Narrow"/>
                        </a:rPr>
                        <a:t> </a:t>
                      </a: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25">
                      <a:fgClr>
                        <a:srgbClr val="000000"/>
                      </a:fgClr>
                      <a:bgClr>
                        <a:srgbClr val="FFFFFF"/>
                      </a:bgClr>
                    </a:pattFill>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2</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900" b="0" i="0" u="none" strike="noStrike">
                        <a:latin typeface="Arial"/>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2</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600 Metres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600m</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3</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 (Scissor)</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latin typeface="Arial"/>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3</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High Jump (Scissor)</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HJ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4</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ctr"/>
                      <a:endParaRPr lang="en-US" sz="900" b="0" i="0" u="none" strike="noStrike">
                        <a:latin typeface="Arial"/>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4</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Long Jump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LJ</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5</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3.000kg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latin typeface="Arial"/>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5</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Shot Put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SP</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2.000kg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ctr"/>
                      <a:r>
                        <a:rPr lang="en-US" sz="900" b="0" i="0" u="none" strike="noStrike">
                          <a:latin typeface="Arial"/>
                        </a:rPr>
                        <a:t>6</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Ball Throw</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BT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159g. ± 4g.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latin typeface="Arial"/>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6</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Ball Throw</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b="0" i="0" u="none" strike="noStrike">
                          <a:latin typeface="Arial"/>
                        </a:rPr>
                        <a:t>BT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latin typeface="Arial Narrow"/>
                        </a:rPr>
                        <a:t>159g. ± 4g.</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584">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900" b="0" i="0" u="none" strike="noStrike">
                        <a:latin typeface="Times New Roman"/>
                      </a:endParaRP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latin typeface="Times New Roman"/>
                      </a:endParaRPr>
                    </a:p>
                  </a:txBody>
                  <a:tcPr marL="5898" marR="5898" marT="44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4444">
                <a:tc gridSpan="10">
                  <a:txBody>
                    <a:bodyPr/>
                    <a:lstStyle/>
                    <a:p>
                      <a:pPr algn="ctr" fontAlgn="ctr"/>
                      <a:r>
                        <a:rPr lang="en-US" sz="1100" b="0" i="0" u="sng" strike="noStrike">
                          <a:latin typeface="Arial"/>
                        </a:rPr>
                        <a:t>*~*  RULES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0957">
                <a:tc gridSpan="10">
                  <a:txBody>
                    <a:bodyPr/>
                    <a:lstStyle/>
                    <a:p>
                      <a:pPr algn="ctr" fontAlgn="ctr"/>
                      <a:r>
                        <a:rPr lang="en-US" sz="800" b="0" i="0" u="none" strike="noStrike">
                          <a:latin typeface="Arial"/>
                        </a:rPr>
                        <a:t>U16  BOYS  * U16  GIRLS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1584">
                <a:tc>
                  <a:txBody>
                    <a:bodyPr/>
                    <a:lstStyle/>
                    <a:p>
                      <a:pPr algn="ctr" fontAlgn="ctr"/>
                      <a:r>
                        <a:rPr lang="en-US" sz="900" b="0" i="0" u="none" strike="noStrike">
                          <a:latin typeface="Arial"/>
                        </a:rPr>
                        <a: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ctr" fontAlgn="ctr"/>
                      <a:r>
                        <a:rPr lang="en-US" sz="800" b="0" i="0" u="none" strike="noStrike">
                          <a:latin typeface="Arial"/>
                        </a:rPr>
                        <a:t>BOYS - 80 m. Hurdles - 7 Flights  *  Height - 0.838m.   * 13.5m / 8.6m / 14.9m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1584">
                <a:tc>
                  <a:txBody>
                    <a:bodyPr/>
                    <a:lstStyle/>
                    <a:p>
                      <a:pPr algn="ctr" fontAlgn="ctr"/>
                      <a:r>
                        <a:rPr lang="en-US" sz="900" b="0" i="0" u="none" strike="noStrike">
                          <a:latin typeface="Arial"/>
                        </a:rPr>
                        <a:t>*</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ctr" fontAlgn="ctr"/>
                      <a:r>
                        <a:rPr lang="en-US" sz="800" b="0" i="0" u="none" strike="noStrike">
                          <a:latin typeface="Arial"/>
                        </a:rPr>
                        <a:t>GIRLS - 80 m. Hurdles - 8 Flights  *  Height - 0.762m.   * 12m / 8m / 12m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0957">
                <a:tc gridSpan="10">
                  <a:txBody>
                    <a:bodyPr/>
                    <a:lstStyle/>
                    <a:p>
                      <a:pPr algn="ctr" fontAlgn="ctr"/>
                      <a:r>
                        <a:rPr lang="en-US" sz="800" b="0" i="0" u="none" strike="noStrike">
                          <a:latin typeface="Arial"/>
                        </a:rPr>
                        <a:t>U14  BOYS  * U14  GIRLS</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562">
                <a:tc>
                  <a:txBody>
                    <a:bodyPr/>
                    <a:lstStyle/>
                    <a:p>
                      <a:pPr algn="ctr" fontAlgn="ctr"/>
                      <a:r>
                        <a:rPr lang="en-US" sz="800" b="0" i="0" u="none" strike="noStrike">
                          <a:latin typeface="Arial"/>
                        </a:rPr>
                        <a:t>1</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ctr" fontAlgn="ctr"/>
                      <a:r>
                        <a:rPr lang="en-US" sz="800" b="0" i="0" u="none" strike="noStrike">
                          <a:latin typeface="Arial"/>
                        </a:rPr>
                        <a:t>Boys &amp; Girls - High Jump shall be on Scissor pattern.</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8727">
                <a:tc>
                  <a:txBody>
                    <a:bodyPr/>
                    <a:lstStyle/>
                    <a:p>
                      <a:pPr algn="ctr" fontAlgn="ctr"/>
                      <a:r>
                        <a:rPr lang="en-US" sz="800" b="0" i="0" u="none" strike="noStrike">
                          <a:latin typeface="Arial"/>
                        </a:rPr>
                        <a:t>2</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ctr" fontAlgn="ctr"/>
                      <a:r>
                        <a:rPr lang="en-US" sz="800" b="0" i="0" u="none" strike="noStrike" dirty="0">
                          <a:solidFill>
                            <a:srgbClr val="FF0000"/>
                          </a:solidFill>
                          <a:latin typeface="Arial"/>
                        </a:rPr>
                        <a:t>Boys &amp; Girls - Ball Throw- Sector - Javelin * Specification - Leather or Synthetic Ball of 159g.±4g. &amp; 0.23m circumference. </a:t>
                      </a:r>
                    </a:p>
                  </a:txBody>
                  <a:tcPr marL="5898" marR="5898" marT="4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597" y="228604"/>
          <a:ext cx="8686804" cy="4810024"/>
        </p:xfrm>
        <a:graphic>
          <a:graphicData uri="http://schemas.openxmlformats.org/drawingml/2006/table">
            <a:tbl>
              <a:tblPr/>
              <a:tblGrid>
                <a:gridCol w="399255"/>
                <a:gridCol w="2226143"/>
                <a:gridCol w="907396"/>
                <a:gridCol w="701720"/>
                <a:gridCol w="72592"/>
                <a:gridCol w="399255"/>
                <a:gridCol w="2226143"/>
                <a:gridCol w="907396"/>
                <a:gridCol w="701720"/>
                <a:gridCol w="145184"/>
              </a:tblGrid>
              <a:tr h="170179">
                <a:tc gridSpan="10">
                  <a:txBody>
                    <a:bodyPr/>
                    <a:lstStyle/>
                    <a:p>
                      <a:pPr algn="ctr" fontAlgn="b"/>
                      <a:r>
                        <a:rPr lang="en-US" sz="1100" b="0" i="0" u="none" strike="noStrike" dirty="0">
                          <a:effectLst/>
                          <a:latin typeface="Arial"/>
                        </a:rPr>
                        <a:t>GENERAL  RULES</a:t>
                      </a: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6276">
                <a:tc>
                  <a:txBody>
                    <a:bodyPr/>
                    <a:lstStyle/>
                    <a:p>
                      <a:pPr algn="ctr" fontAlgn="t"/>
                      <a:r>
                        <a:rPr lang="en-US" sz="900" b="0" i="0" u="none" strike="noStrike">
                          <a:effectLst/>
                          <a:latin typeface="Arial"/>
                        </a:rPr>
                        <a:t>1</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1" i="0" u="none" strike="noStrike" dirty="0">
                          <a:effectLst/>
                          <a:latin typeface="Arial"/>
                        </a:rPr>
                        <a:t>A Senior Athlete can enter maximum in </a:t>
                      </a:r>
                      <a:r>
                        <a:rPr lang="en-US" sz="900" b="1" i="0" u="none" strike="noStrike" dirty="0">
                          <a:solidFill>
                            <a:srgbClr val="FF0000"/>
                          </a:solidFill>
                          <a:effectLst/>
                          <a:latin typeface="Arial"/>
                        </a:rPr>
                        <a:t>Two Individual </a:t>
                      </a:r>
                      <a:r>
                        <a:rPr lang="en-US" sz="900" b="1" i="0" u="none" strike="noStrike" dirty="0">
                          <a:effectLst/>
                          <a:latin typeface="Arial"/>
                        </a:rPr>
                        <a:t>Event &amp; Two Relay events. </a:t>
                      </a:r>
                      <a:endParaRPr lang="en-US" sz="900" b="1" i="0" u="none" strike="noStrike" dirty="0" smtClean="0">
                        <a:effectLst/>
                        <a:latin typeface="Arial"/>
                      </a:endParaRPr>
                    </a:p>
                    <a:p>
                      <a:pPr algn="l" fontAlgn="ctr"/>
                      <a:r>
                        <a:rPr lang="en-US" sz="900" b="1" i="0" u="none" strike="noStrike" dirty="0" smtClean="0">
                          <a:effectLst/>
                          <a:latin typeface="Arial"/>
                        </a:rPr>
                        <a:t>However</a:t>
                      </a:r>
                      <a:r>
                        <a:rPr lang="en-US" sz="900" b="1" i="0" u="none" strike="noStrike" dirty="0">
                          <a:effectLst/>
                          <a:latin typeface="Arial"/>
                        </a:rPr>
                        <a:t>, A Junior Athlete can enter in Two Individual Events &amp; One Relay event</a:t>
                      </a:r>
                      <a:r>
                        <a:rPr lang="en-US" sz="900" b="0" i="0" u="none" strike="noStrike" dirty="0">
                          <a:effectLst/>
                          <a:latin typeface="Arial"/>
                        </a:rPr>
                        <a:t>.</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612">
                <a:tc>
                  <a:txBody>
                    <a:bodyPr/>
                    <a:lstStyle/>
                    <a:p>
                      <a:pPr algn="ctr" fontAlgn="t"/>
                      <a:r>
                        <a:rPr lang="en-US" sz="900" b="0" i="0" u="none" strike="noStrike">
                          <a:effectLst/>
                          <a:latin typeface="Arial"/>
                        </a:rPr>
                        <a:t>2</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1" i="0" u="none" strike="noStrike" dirty="0">
                          <a:effectLst/>
                          <a:latin typeface="Arial"/>
                        </a:rPr>
                        <a:t>If the Two individual events are track events, only one of these races should be longer than 200m. in U 18 &amp; U16 groups.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8965">
                <a:tc>
                  <a:txBody>
                    <a:bodyPr/>
                    <a:lstStyle/>
                    <a:p>
                      <a:pPr algn="ctr" fontAlgn="t"/>
                      <a:r>
                        <a:rPr lang="en-US" sz="900" b="0" i="0" u="none" strike="noStrike">
                          <a:effectLst/>
                          <a:latin typeface="Arial"/>
                        </a:rPr>
                        <a:t>3</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a:effectLst/>
                          <a:latin typeface="Arial"/>
                        </a:rPr>
                        <a:t>Only Three athletes can enter in each event (Except relays) in Seniors (Men,Women &amp; U 23) Athletics Championships and also in single age group Championships for Juniors i.e. National Federation Cup Junior Athletics Championships  &amp; National Youth Athletics Championships.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6276">
                <a:tc>
                  <a:txBody>
                    <a:bodyPr/>
                    <a:lstStyle/>
                    <a:p>
                      <a:pPr algn="ctr" fontAlgn="t"/>
                      <a:r>
                        <a:rPr lang="en-US" sz="900" b="0" i="0" u="none" strike="noStrike">
                          <a:effectLst/>
                          <a:latin typeface="Arial"/>
                        </a:rPr>
                        <a:t>4</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a:effectLst/>
                          <a:latin typeface="Arial"/>
                        </a:rPr>
                        <a:t>Only Two athletes can enter in each event (Except relays) in all  Age group  Junior Athletics Championships i.e. National Junior Athletics Championships &amp; Zonal Junior Athletics Championships.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82317">
                <a:tc>
                  <a:txBody>
                    <a:bodyPr/>
                    <a:lstStyle/>
                    <a:p>
                      <a:pPr algn="ctr" fontAlgn="t"/>
                      <a:r>
                        <a:rPr lang="en-US" sz="900" b="0" i="0" u="none" strike="noStrike">
                          <a:effectLst/>
                          <a:latin typeface="Arial"/>
                        </a:rPr>
                        <a:t>5</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a:effectLst/>
                          <a:latin typeface="Arial"/>
                        </a:rPr>
                        <a:t>Four Athletes can enter in each relay event in all Athletics championships . Any Four Additional Athletes from among those entered for the Championships, whether for Relay or any other event, may be used in the composition of the Relay Team in any Round. * </a:t>
                      </a:r>
                      <a:r>
                        <a:rPr lang="en-US" sz="900" b="0" i="1" u="none" strike="noStrike">
                          <a:effectLst/>
                          <a:latin typeface="Arial"/>
                        </a:rPr>
                        <a:t>World Athletics Technical Rules 2020</a:t>
                      </a:r>
                      <a:r>
                        <a:rPr lang="en-US" sz="900" b="0" i="0" u="none" strike="noStrike">
                          <a:effectLst/>
                          <a:latin typeface="Arial"/>
                        </a:rPr>
                        <a:t> - Part 'I' - Para 24.10 of Rule 170 {Relay Races}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612">
                <a:tc>
                  <a:txBody>
                    <a:bodyPr/>
                    <a:lstStyle/>
                    <a:p>
                      <a:pPr algn="ctr" fontAlgn="t"/>
                      <a:r>
                        <a:rPr lang="en-US" sz="900" b="0" i="0" u="none" strike="noStrike">
                          <a:effectLst/>
                          <a:latin typeface="Arial"/>
                        </a:rPr>
                        <a:t>6</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1" i="0" u="none" strike="noStrike" dirty="0">
                          <a:effectLst/>
                          <a:latin typeface="Arial"/>
                        </a:rPr>
                        <a:t>No athlete below 16 years of age is entitled to enter in Men, Women and U 23, U 20, U18  years Boys &amp; Girls categories.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6276">
                <a:tc>
                  <a:txBody>
                    <a:bodyPr/>
                    <a:lstStyle/>
                    <a:p>
                      <a:pPr algn="ctr" fontAlgn="t"/>
                      <a:r>
                        <a:rPr lang="en-US" sz="900" b="0" i="0" u="none" strike="noStrike">
                          <a:effectLst/>
                          <a:latin typeface="Arial"/>
                        </a:rPr>
                        <a:t>7</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a:effectLst/>
                          <a:latin typeface="Arial"/>
                        </a:rPr>
                        <a:t>The District Units can enter Two Athletes in one event in National Inter District Junior Athletics Meet. However an Athlete can participate in One Event Only.</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22">
                <a:tc>
                  <a:txBody>
                    <a:bodyPr/>
                    <a:lstStyle/>
                    <a:p>
                      <a:pPr algn="ctr" fontAlgn="t"/>
                      <a:r>
                        <a:rPr lang="en-US" sz="900" b="0" i="0" u="none" strike="noStrike">
                          <a:effectLst/>
                          <a:latin typeface="Arial"/>
                        </a:rPr>
                        <a:t>8</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a:effectLst/>
                          <a:latin typeface="Arial"/>
                        </a:rPr>
                        <a:t>The District Units can enter only 13 Athletes with 2 Team Officials in National Inter District Junior Athletics Meet.</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612">
                <a:tc>
                  <a:txBody>
                    <a:bodyPr/>
                    <a:lstStyle/>
                    <a:p>
                      <a:pPr algn="ctr" fontAlgn="t"/>
                      <a:r>
                        <a:rPr lang="en-US" sz="900" b="0" i="0" u="none" strike="noStrike">
                          <a:effectLst/>
                          <a:latin typeface="Arial"/>
                        </a:rPr>
                        <a:t>9</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1" i="0" u="none" strike="noStrike" dirty="0">
                          <a:effectLst/>
                          <a:latin typeface="Arial"/>
                        </a:rPr>
                        <a:t>No athlete below 12 years of age is entitled to enter in National Junior, Zonal &amp; National Inter District Junior Athletics Meet.</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612">
                <a:tc>
                  <a:txBody>
                    <a:bodyPr/>
                    <a:lstStyle/>
                    <a:p>
                      <a:pPr algn="ctr" fontAlgn="t"/>
                      <a:r>
                        <a:rPr lang="en-US" sz="900" b="0" i="0" u="none" strike="noStrike">
                          <a:effectLst/>
                          <a:latin typeface="Arial"/>
                        </a:rPr>
                        <a:t>10</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dirty="0">
                          <a:effectLst/>
                          <a:latin typeface="Arial"/>
                        </a:rPr>
                        <a:t>The athletes are required to produce the Original Date of Birth Certificate (as per AFI Guidelines) at the time of Age Verification.</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22">
                <a:tc>
                  <a:txBody>
                    <a:bodyPr/>
                    <a:lstStyle/>
                    <a:p>
                      <a:pPr algn="ctr" fontAlgn="t"/>
                      <a:r>
                        <a:rPr lang="en-US" sz="900" b="0" i="0" u="none" strike="noStrike" dirty="0">
                          <a:effectLst/>
                          <a:latin typeface="Arial"/>
                        </a:rPr>
                        <a:t>11</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1" i="0" u="none" strike="noStrike" dirty="0">
                          <a:effectLst/>
                          <a:latin typeface="Arial"/>
                        </a:rPr>
                        <a:t>The date of reckoning the Age of an Age Group Athlete will be the last date/day of the Championships.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22">
                <a:tc>
                  <a:txBody>
                    <a:bodyPr/>
                    <a:lstStyle/>
                    <a:p>
                      <a:pPr algn="ctr" fontAlgn="t"/>
                      <a:r>
                        <a:rPr lang="en-US" sz="900" b="0" i="0" u="none" strike="noStrike">
                          <a:effectLst/>
                          <a:latin typeface="Arial"/>
                        </a:rPr>
                        <a:t>12</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1" i="0" u="none" strike="noStrike" dirty="0">
                          <a:effectLst/>
                          <a:latin typeface="Arial"/>
                        </a:rPr>
                        <a:t>Running Shoes or Sports Shoes are </a:t>
                      </a:r>
                      <a:r>
                        <a:rPr lang="en-US" sz="900" b="1" i="0" u="none" strike="noStrike" dirty="0" smtClean="0">
                          <a:effectLst/>
                          <a:latin typeface="Arial"/>
                        </a:rPr>
                        <a:t>compulsory </a:t>
                      </a:r>
                      <a:r>
                        <a:rPr lang="en-US" sz="900" b="1" i="0" u="none" strike="noStrike" dirty="0">
                          <a:effectLst/>
                          <a:latin typeface="Arial"/>
                        </a:rPr>
                        <a:t>for participating in all Athletics Championships. </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22">
                <a:tc>
                  <a:txBody>
                    <a:bodyPr/>
                    <a:lstStyle/>
                    <a:p>
                      <a:pPr algn="ctr" fontAlgn="t"/>
                      <a:r>
                        <a:rPr lang="en-US" sz="900" b="0" i="0" u="none" strike="noStrike">
                          <a:effectLst/>
                          <a:latin typeface="Arial"/>
                        </a:rPr>
                        <a:t>13</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dirty="0">
                          <a:effectLst/>
                          <a:latin typeface="Arial"/>
                        </a:rPr>
                        <a:t>The Rules/Regulations of World Athletics Technical Rules 2020 will be applicable on Athletics Championships.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612">
                <a:tc>
                  <a:txBody>
                    <a:bodyPr/>
                    <a:lstStyle/>
                    <a:p>
                      <a:pPr algn="ctr" fontAlgn="t"/>
                      <a:r>
                        <a:rPr lang="en-US" sz="900" b="0" i="0" u="none" strike="noStrike">
                          <a:effectLst/>
                          <a:latin typeface="Arial"/>
                        </a:rPr>
                        <a:t>14</a:t>
                      </a:r>
                    </a:p>
                  </a:txBody>
                  <a:tcPr marL="7575" marR="7575" marT="56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algn="l" fontAlgn="ctr"/>
                      <a:r>
                        <a:rPr lang="en-US" sz="900" b="0" i="0" u="none" strike="noStrike">
                          <a:effectLst/>
                          <a:latin typeface="Arial"/>
                        </a:rPr>
                        <a:t>The Rules &amp; Guidelines of Indian Athletics Manual (updated on 01.01.2020) will be applicable to all Athletics Championships.</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79">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100" b="0" i="0" u="none" strike="noStrike">
                        <a:effectLst/>
                        <a:latin typeface="Times New Roman"/>
                      </a:endParaRP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03">
                <a:tc gridSpan="4">
                  <a:txBody>
                    <a:bodyPr/>
                    <a:lstStyle/>
                    <a:p>
                      <a:pPr algn="l" fontAlgn="ctr"/>
                      <a:r>
                        <a:rPr lang="en-US" sz="1200" b="0" i="0" u="none" strike="noStrike">
                          <a:effectLst/>
                          <a:latin typeface="Arial"/>
                        </a:rPr>
                        <a:t>C. K. Valson</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Arial"/>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100" b="0" i="0" u="none" strike="noStrike">
                        <a:effectLst/>
                        <a:latin typeface="Arial"/>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r" fontAlgn="ctr"/>
                      <a:r>
                        <a:rPr lang="en-US" sz="1200" b="0" i="0" u="none" strike="noStrike">
                          <a:effectLst/>
                          <a:latin typeface="Arial"/>
                        </a:rPr>
                        <a:t>1st  APRIL  2020</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70179">
                <a:tc gridSpan="4">
                  <a:txBody>
                    <a:bodyPr/>
                    <a:lstStyle/>
                    <a:p>
                      <a:pPr algn="l" fontAlgn="ctr"/>
                      <a:r>
                        <a:rPr lang="en-US" sz="1100" b="0" i="0" u="none" strike="noStrike">
                          <a:effectLst/>
                          <a:latin typeface="Arial"/>
                        </a:rPr>
                        <a:t>Hony Secretary-  AFI</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Arial"/>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100" b="0" i="0" u="none" strike="noStrike">
                        <a:effectLst/>
                        <a:latin typeface="Arial"/>
                      </a:endParaRPr>
                    </a:p>
                  </a:txBody>
                  <a:tcPr marL="7575" marR="7575" marT="56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r" fontAlgn="ctr"/>
                      <a:r>
                        <a:rPr lang="en-US" sz="1100" b="0" i="0" u="none" strike="noStrike" dirty="0">
                          <a:effectLst/>
                          <a:latin typeface="Arial"/>
                        </a:rPr>
                        <a:t> New Delhi.</a:t>
                      </a:r>
                    </a:p>
                  </a:txBody>
                  <a:tcPr marL="7575" marR="7575" marT="56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5750"/>
            <a:ext cx="7924800" cy="628650"/>
          </a:xfrm>
        </p:spPr>
        <p:txBody>
          <a:bodyPr>
            <a:noAutofit/>
          </a:bodyPr>
          <a:lstStyle/>
          <a:p>
            <a:r>
              <a:rPr lang="en-US" sz="3600" b="1" dirty="0" smtClean="0"/>
              <a:t>(</a:t>
            </a:r>
            <a:r>
              <a:rPr lang="en-US" sz="3600" b="1" u="sng" dirty="0" smtClean="0"/>
              <a:t>CLOTHING, SHOES AND ATHLETE BIBS</a:t>
            </a:r>
            <a:endParaRPr lang="en-US" sz="3600" u="sng" dirty="0"/>
          </a:p>
        </p:txBody>
      </p:sp>
      <p:sp>
        <p:nvSpPr>
          <p:cNvPr id="7" name="Content Placeholder 6"/>
          <p:cNvSpPr>
            <a:spLocks noGrp="1"/>
          </p:cNvSpPr>
          <p:nvPr>
            <p:ph idx="1"/>
          </p:nvPr>
        </p:nvSpPr>
        <p:spPr>
          <a:xfrm>
            <a:off x="381000" y="971550"/>
            <a:ext cx="4724400" cy="4000500"/>
          </a:xfrm>
        </p:spPr>
        <p:txBody>
          <a:bodyPr>
            <a:normAutofit fontScale="85000" lnSpcReduction="10000"/>
          </a:bodyPr>
          <a:lstStyle/>
          <a:p>
            <a:pPr>
              <a:buNone/>
              <a:defRPr/>
            </a:pPr>
            <a:r>
              <a:rPr lang="en-US" b="1" dirty="0" smtClean="0">
                <a:solidFill>
                  <a:srgbClr val="00B050"/>
                </a:solidFill>
                <a:effectLst>
                  <a:outerShdw blurRad="38100" dist="38100" dir="2700000" algn="tl">
                    <a:srgbClr val="000000">
                      <a:alpha val="43137"/>
                    </a:srgbClr>
                  </a:outerShdw>
                </a:effectLst>
              </a:rPr>
              <a:t>CLOTHING</a:t>
            </a:r>
          </a:p>
          <a:p>
            <a:pPr>
              <a:buFont typeface="Wingdings" pitchFamily="2" charset="2"/>
              <a:buChar char="Ø"/>
              <a:defRPr/>
            </a:pPr>
            <a:r>
              <a:rPr lang="en-US" b="1" dirty="0" smtClean="0"/>
              <a:t>Clean, designed and worn so as not to be objectionable.</a:t>
            </a:r>
          </a:p>
          <a:p>
            <a:pPr>
              <a:buFont typeface="Wingdings" pitchFamily="2" charset="2"/>
              <a:buChar char="Ø"/>
              <a:defRPr/>
            </a:pPr>
            <a:r>
              <a:rPr lang="en-US" b="1" dirty="0" smtClean="0"/>
              <a:t>Non-transparent even if wet.</a:t>
            </a:r>
          </a:p>
          <a:p>
            <a:pPr>
              <a:buFont typeface="Wingdings" pitchFamily="2" charset="2"/>
              <a:buChar char="Ø"/>
              <a:defRPr/>
            </a:pPr>
            <a:r>
              <a:rPr lang="en-US" b="1" dirty="0" smtClean="0"/>
              <a:t>Not to impede the view of the Judges.</a:t>
            </a:r>
          </a:p>
          <a:p>
            <a:pPr>
              <a:buFont typeface="Wingdings" pitchFamily="2" charset="2"/>
              <a:buChar char="Ø"/>
              <a:defRPr/>
            </a:pPr>
            <a:r>
              <a:rPr lang="en-US" b="1" dirty="0" smtClean="0"/>
              <a:t>Cloths must be officially approved by the Governing  Body.</a:t>
            </a:r>
          </a:p>
          <a:p>
            <a:endParaRPr lang="en-US" dirty="0"/>
          </a:p>
        </p:txBody>
      </p:sp>
      <p:pic>
        <p:nvPicPr>
          <p:cNvPr id="4" name="Picture 2"/>
          <p:cNvPicPr>
            <a:picLocks noChangeAspect="1" noChangeArrowheads="1"/>
          </p:cNvPicPr>
          <p:nvPr/>
        </p:nvPicPr>
        <p:blipFill>
          <a:blip r:embed="rId2" cstate="print"/>
          <a:srcRect l="31339" r="16430" b="43550"/>
          <a:stretch>
            <a:fillRect/>
          </a:stretch>
        </p:blipFill>
        <p:spPr bwMode="auto">
          <a:xfrm>
            <a:off x="4876800" y="2952750"/>
            <a:ext cx="1828800" cy="2130668"/>
          </a:xfrm>
          <a:prstGeom prst="rect">
            <a:avLst/>
          </a:prstGeom>
          <a:noFill/>
          <a:ln w="9525">
            <a:noFill/>
            <a:miter lim="800000"/>
            <a:headEnd/>
            <a:tailEnd/>
          </a:ln>
        </p:spPr>
      </p:pic>
      <p:pic>
        <p:nvPicPr>
          <p:cNvPr id="3074" name="Picture 2" descr="C:\athletics\IMAGES &amp; PHOTO of technical official, implements, athlets etc\Screenshot_2020-08-04-16-03-17-2138202650.png"/>
          <p:cNvPicPr>
            <a:picLocks noChangeAspect="1" noChangeArrowheads="1"/>
          </p:cNvPicPr>
          <p:nvPr/>
        </p:nvPicPr>
        <p:blipFill>
          <a:blip r:embed="rId3" cstate="print"/>
          <a:srcRect l="1759" t="3721" r="-266" b="3256"/>
          <a:stretch>
            <a:fillRect/>
          </a:stretch>
        </p:blipFill>
        <p:spPr bwMode="auto">
          <a:xfrm>
            <a:off x="6553200" y="2952750"/>
            <a:ext cx="2514600" cy="2133600"/>
          </a:xfrm>
          <a:prstGeom prst="rect">
            <a:avLst/>
          </a:prstGeom>
          <a:noFill/>
        </p:spPr>
      </p:pic>
      <p:pic>
        <p:nvPicPr>
          <p:cNvPr id="7170" name="Picture 2"/>
          <p:cNvPicPr>
            <a:picLocks noChangeAspect="1" noChangeArrowheads="1"/>
          </p:cNvPicPr>
          <p:nvPr/>
        </p:nvPicPr>
        <p:blipFill>
          <a:blip r:embed="rId4" cstate="print"/>
          <a:srcRect l="18000" t="5157" r="13077" b="12332"/>
          <a:stretch>
            <a:fillRect/>
          </a:stretch>
        </p:blipFill>
        <p:spPr bwMode="auto">
          <a:xfrm>
            <a:off x="5029200" y="895350"/>
            <a:ext cx="3962400" cy="20574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3400" y="457200"/>
            <a:ext cx="3657600" cy="455295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257800" y="457200"/>
            <a:ext cx="3581400" cy="4552950"/>
          </a:xfrm>
          <a:prstGeom prst="rect">
            <a:avLst/>
          </a:prstGeom>
          <a:noFill/>
          <a:ln w="9525">
            <a:noFill/>
            <a:miter lim="800000"/>
            <a:headEnd/>
            <a:tailEnd/>
          </a:ln>
        </p:spPr>
      </p:pic>
      <p:sp>
        <p:nvSpPr>
          <p:cNvPr id="4" name="Rectangle 3"/>
          <p:cNvSpPr/>
          <p:nvPr/>
        </p:nvSpPr>
        <p:spPr>
          <a:xfrm>
            <a:off x="609601" y="114300"/>
            <a:ext cx="2590800" cy="369332"/>
          </a:xfrm>
          <a:prstGeom prst="rect">
            <a:avLst/>
          </a:prstGeom>
        </p:spPr>
        <p:txBody>
          <a:bodyPr wrap="square">
            <a:spAutoFit/>
          </a:bodyPr>
          <a:lstStyle/>
          <a:p>
            <a:r>
              <a:rPr lang="en-US" b="1" dirty="0" smtClean="0">
                <a:solidFill>
                  <a:srgbClr val="002060"/>
                </a:solidFill>
                <a:effectLst>
                  <a:outerShdw blurRad="38100" dist="38100" dir="2700000" algn="tl">
                    <a:srgbClr val="000000">
                      <a:alpha val="43137"/>
                    </a:srgbClr>
                  </a:outerShdw>
                </a:effectLst>
              </a:rPr>
              <a:t>Front Cover 2020 Edition </a:t>
            </a:r>
            <a:endParaRPr lang="en-US" b="1" dirty="0">
              <a:solidFill>
                <a:srgbClr val="002060"/>
              </a:solidFill>
              <a:effectLst>
                <a:outerShdw blurRad="38100" dist="38100" dir="2700000" algn="tl">
                  <a:srgbClr val="000000">
                    <a:alpha val="43137"/>
                  </a:srgbClr>
                </a:outerShdw>
              </a:effectLst>
            </a:endParaRPr>
          </a:p>
        </p:txBody>
      </p:sp>
      <p:sp>
        <p:nvSpPr>
          <p:cNvPr id="5" name="Rectangle 4"/>
          <p:cNvSpPr/>
          <p:nvPr/>
        </p:nvSpPr>
        <p:spPr>
          <a:xfrm>
            <a:off x="6248400" y="114300"/>
            <a:ext cx="2590800" cy="369332"/>
          </a:xfrm>
          <a:prstGeom prst="rect">
            <a:avLst/>
          </a:prstGeom>
        </p:spPr>
        <p:txBody>
          <a:bodyPr wrap="square">
            <a:spAutoFit/>
          </a:bodyPr>
          <a:lstStyle/>
          <a:p>
            <a:r>
              <a:rPr lang="en-US" b="1" dirty="0" smtClean="0">
                <a:solidFill>
                  <a:srgbClr val="002060"/>
                </a:solidFill>
                <a:effectLst>
                  <a:outerShdw blurRad="38100" dist="38100" dir="2700000" algn="tl">
                    <a:srgbClr val="000000">
                      <a:alpha val="43137"/>
                    </a:srgbClr>
                  </a:outerShdw>
                </a:effectLst>
              </a:rPr>
              <a:t>Back Cover 2020 Edition </a:t>
            </a:r>
            <a:endParaRPr lang="en-US"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3124200" y="0"/>
            <a:ext cx="3870556" cy="400110"/>
          </a:xfrm>
          <a:prstGeom prst="rect">
            <a:avLst/>
          </a:prstGeom>
        </p:spPr>
        <p:txBody>
          <a:bodyPr wrap="square">
            <a:spAutoFit/>
          </a:bodyPr>
          <a:lstStyle/>
          <a:p>
            <a:r>
              <a:rPr lang="en-IN" sz="2000" b="1" dirty="0" smtClean="0">
                <a:solidFill>
                  <a:srgbClr val="00B050"/>
                </a:solidFill>
                <a:effectLst>
                  <a:outerShdw blurRad="38100" dist="38100" dir="2700000" algn="tl">
                    <a:srgbClr val="000000">
                      <a:alpha val="43137"/>
                    </a:srgbClr>
                  </a:outerShdw>
                </a:effectLst>
              </a:rPr>
              <a:t>RULES BOOK TO BE FOLLOW</a:t>
            </a:r>
            <a:endParaRPr lang="en-US" sz="2000" dirty="0">
              <a:solidFill>
                <a:srgbClr val="00B05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181600" cy="514350"/>
          </a:xfrm>
        </p:spPr>
        <p:txBody>
          <a:bodyPr>
            <a:normAutofit fontScale="90000"/>
          </a:bodyPr>
          <a:lstStyle/>
          <a:p>
            <a:r>
              <a:rPr lang="en-US" b="1" dirty="0" smtClean="0"/>
              <a:t>SHOES</a:t>
            </a:r>
            <a:endParaRPr lang="en-US" dirty="0"/>
          </a:p>
        </p:txBody>
      </p:sp>
      <p:sp>
        <p:nvSpPr>
          <p:cNvPr id="3" name="Content Placeholder 2"/>
          <p:cNvSpPr>
            <a:spLocks noGrp="1"/>
          </p:cNvSpPr>
          <p:nvPr>
            <p:ph sz="half" idx="1"/>
          </p:nvPr>
        </p:nvSpPr>
        <p:spPr>
          <a:xfrm>
            <a:off x="304800" y="914400"/>
            <a:ext cx="4724400" cy="4000500"/>
          </a:xfrm>
        </p:spPr>
        <p:txBody>
          <a:bodyPr>
            <a:normAutofit fontScale="92500" lnSpcReduction="10000"/>
          </a:bodyPr>
          <a:lstStyle/>
          <a:p>
            <a:pPr algn="just">
              <a:buFont typeface="Wingdings" pitchFamily="2" charset="2"/>
              <a:buChar char="Ø"/>
            </a:pPr>
            <a:r>
              <a:rPr lang="en-US" b="1" dirty="0" smtClean="0">
                <a:solidFill>
                  <a:srgbClr val="00B050"/>
                </a:solidFill>
              </a:rPr>
              <a:t>Athletes may compete barefoot or with footwear on one or both feet</a:t>
            </a:r>
            <a:r>
              <a:rPr lang="en-US" b="1" dirty="0" smtClean="0">
                <a:solidFill>
                  <a:srgbClr val="FF0000"/>
                </a:solidFill>
              </a:rPr>
              <a:t>. But in INDIA barefoot not allowed for athletes safety purposes.</a:t>
            </a:r>
          </a:p>
          <a:p>
            <a:pPr algn="just">
              <a:buFont typeface="Wingdings" pitchFamily="2" charset="2"/>
              <a:buChar char="Ø"/>
            </a:pPr>
            <a:r>
              <a:rPr lang="en-US" dirty="0" smtClean="0"/>
              <a:t> </a:t>
            </a:r>
            <a:r>
              <a:rPr lang="en-US" b="1" dirty="0" smtClean="0">
                <a:solidFill>
                  <a:srgbClr val="002060"/>
                </a:solidFill>
              </a:rPr>
              <a:t>The purpose of shoes for  competition is to give protection and stability to the feet and a firm grip on the ground. </a:t>
            </a:r>
          </a:p>
        </p:txBody>
      </p:sp>
      <p:pic>
        <p:nvPicPr>
          <p:cNvPr id="6" name="~PP477.WAV">
            <a:hlinkClick r:id="" action="ppaction://media"/>
          </p:cNvPr>
          <p:cNvPicPr>
            <a:picLocks noRot="1" noChangeAspect="1"/>
          </p:cNvPicPr>
          <p:nvPr>
            <a:wavAudioFile r:embed="rId1" name="~PP477.WAV"/>
          </p:nvPr>
        </p:nvPicPr>
        <p:blipFill>
          <a:blip r:embed="rId3" cstate="print"/>
          <a:stretch>
            <a:fillRect/>
          </a:stretch>
        </p:blipFill>
        <p:spPr>
          <a:xfrm>
            <a:off x="8686800" y="4800600"/>
            <a:ext cx="304800" cy="228600"/>
          </a:xfrm>
          <a:prstGeom prst="rect">
            <a:avLst/>
          </a:prstGeom>
        </p:spPr>
      </p:pic>
      <p:pic>
        <p:nvPicPr>
          <p:cNvPr id="10" name="Content Placeholder 3" descr="Call Room Advert.JPG"/>
          <p:cNvPicPr>
            <a:picLocks noGrp="1" noChangeAspect="1"/>
          </p:cNvPicPr>
          <p:nvPr>
            <p:ph sz="half" idx="2"/>
          </p:nvPr>
        </p:nvPicPr>
        <p:blipFill>
          <a:blip r:embed="rId4" cstate="print"/>
          <a:srcRect/>
          <a:stretch>
            <a:fillRect/>
          </a:stretch>
        </p:blipFill>
        <p:spPr bwMode="auto">
          <a:xfrm>
            <a:off x="5486400" y="2400300"/>
            <a:ext cx="3352800" cy="2514600"/>
          </a:xfrm>
          <a:prstGeom prst="rect">
            <a:avLst/>
          </a:prstGeom>
          <a:noFill/>
          <a:ln w="9525">
            <a:noFill/>
            <a:miter lim="800000"/>
            <a:headEnd/>
            <a:tailEnd/>
          </a:ln>
        </p:spPr>
      </p:pic>
      <p:pic>
        <p:nvPicPr>
          <p:cNvPr id="7" name="Content Placeholder 4" descr="images.jpg"/>
          <p:cNvPicPr>
            <a:picLocks noChangeAspect="1"/>
          </p:cNvPicPr>
          <p:nvPr/>
        </p:nvPicPr>
        <p:blipFill>
          <a:blip r:embed="rId5" cstate="print"/>
          <a:stretch>
            <a:fillRect/>
          </a:stretch>
        </p:blipFill>
        <p:spPr>
          <a:xfrm>
            <a:off x="5410200" y="57150"/>
            <a:ext cx="3505200" cy="2400300"/>
          </a:xfrm>
          <a:prstGeom prst="rect">
            <a:avLst/>
          </a:prstGeom>
        </p:spPr>
      </p:pic>
      <p:pic>
        <p:nvPicPr>
          <p:cNvPr id="2050" name="Picture 2"/>
          <p:cNvPicPr>
            <a:picLocks noChangeAspect="1" noChangeArrowheads="1"/>
          </p:cNvPicPr>
          <p:nvPr/>
        </p:nvPicPr>
        <p:blipFill>
          <a:blip r:embed="rId6" cstate="print"/>
          <a:srcRect/>
          <a:stretch>
            <a:fillRect/>
          </a:stretch>
        </p:blipFill>
        <p:spPr bwMode="auto">
          <a:xfrm>
            <a:off x="5315279" y="77957"/>
            <a:ext cx="3752521" cy="2341393"/>
          </a:xfrm>
          <a:prstGeom prst="rect">
            <a:avLst/>
          </a:prstGeom>
          <a:noFill/>
          <a:ln w="9525">
            <a:noFill/>
            <a:miter lim="800000"/>
            <a:headEnd/>
            <a:tailEnd/>
          </a:ln>
        </p:spPr>
      </p:pic>
      <p:pic>
        <p:nvPicPr>
          <p:cNvPr id="8" name="Picture 7"/>
          <p:cNvPicPr>
            <a:picLocks noChangeAspect="1" noChangeArrowheads="1"/>
          </p:cNvPicPr>
          <p:nvPr/>
        </p:nvPicPr>
        <p:blipFill>
          <a:blip r:embed="rId7"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05979"/>
            <a:ext cx="8153400" cy="689371"/>
          </a:xfrm>
        </p:spPr>
        <p:txBody>
          <a:bodyPr>
            <a:normAutofit fontScale="90000"/>
          </a:bodyPr>
          <a:lstStyle/>
          <a:p>
            <a:r>
              <a:rPr lang="en-US" sz="3600" b="1" dirty="0" smtClean="0">
                <a:latin typeface="Times New Roman" pitchFamily="18" charset="0"/>
                <a:cs typeface="Times New Roman" pitchFamily="18" charset="0"/>
              </a:rPr>
              <a:t>NUMBER &amp; </a:t>
            </a:r>
            <a:r>
              <a:rPr lang="en-US" sz="3600" b="1" i="1" dirty="0" smtClean="0">
                <a:latin typeface="Times New Roman" pitchFamily="18" charset="0"/>
                <a:cs typeface="Times New Roman" pitchFamily="18" charset="0"/>
              </a:rPr>
              <a:t>DIMENSIONS </a:t>
            </a:r>
            <a:r>
              <a:rPr lang="en-US" sz="3600" b="1" dirty="0" smtClean="0">
                <a:latin typeface="Times New Roman" pitchFamily="18" charset="0"/>
                <a:cs typeface="Times New Roman" pitchFamily="18" charset="0"/>
              </a:rPr>
              <a:t>OF SPIKES</a:t>
            </a:r>
            <a:endParaRPr lang="en-US" sz="3600" dirty="0">
              <a:latin typeface="Times New Roman" pitchFamily="18" charset="0"/>
              <a:cs typeface="Times New Roman" pitchFamily="18" charset="0"/>
            </a:endParaRPr>
          </a:p>
        </p:txBody>
      </p:sp>
      <p:sp>
        <p:nvSpPr>
          <p:cNvPr id="3" name="Content Placeholder 2"/>
          <p:cNvSpPr>
            <a:spLocks noGrp="1"/>
          </p:cNvSpPr>
          <p:nvPr>
            <p:ph sz="half" idx="1"/>
          </p:nvPr>
        </p:nvSpPr>
        <p:spPr>
          <a:xfrm>
            <a:off x="152400" y="1047750"/>
            <a:ext cx="4800600" cy="4038600"/>
          </a:xfrm>
        </p:spPr>
        <p:txBody>
          <a:bodyPr>
            <a:normAutofit/>
          </a:bodyPr>
          <a:lstStyle/>
          <a:p>
            <a:pPr algn="just">
              <a:buFont typeface="Wingdings" pitchFamily="2" charset="2"/>
              <a:buChar char="Ø"/>
              <a:defRPr/>
            </a:pPr>
            <a:r>
              <a:rPr lang="en-US" sz="2400" b="1" dirty="0" smtClean="0"/>
              <a:t>Any number of spikes up to 11 may be used but the number of spike </a:t>
            </a:r>
            <a:r>
              <a:rPr lang="en-US" sz="2400" b="1" dirty="0" smtClean="0">
                <a:solidFill>
                  <a:srgbClr val="FF0000"/>
                </a:solidFill>
              </a:rPr>
              <a:t>positions shall not exceed 11. </a:t>
            </a:r>
            <a:r>
              <a:rPr lang="en-US" sz="2400" b="1" dirty="0" smtClean="0">
                <a:solidFill>
                  <a:srgbClr val="00B050"/>
                </a:solidFill>
              </a:rPr>
              <a:t>Dimension of spike for synthetic surface not more than 9mm except in High Jump and Javelin Throw- where not to exceed 12mm</a:t>
            </a:r>
          </a:p>
          <a:p>
            <a:pPr>
              <a:buFont typeface="Wingdings" pitchFamily="2" charset="2"/>
              <a:buChar char="Ø"/>
              <a:defRPr/>
            </a:pPr>
            <a:r>
              <a:rPr lang="en-US" sz="2400" b="1" dirty="0" smtClean="0">
                <a:solidFill>
                  <a:srgbClr val="002060"/>
                </a:solidFill>
              </a:rPr>
              <a:t>Fit through in </a:t>
            </a:r>
            <a:r>
              <a:rPr lang="en-US" sz="2400" b="1" dirty="0" smtClean="0"/>
              <a:t>4mm gauge</a:t>
            </a:r>
            <a:endParaRPr lang="en-US" sz="3200" b="1" dirty="0"/>
          </a:p>
        </p:txBody>
      </p:sp>
      <p:pic>
        <p:nvPicPr>
          <p:cNvPr id="9" name="Picture 7"/>
          <p:cNvPicPr>
            <a:picLocks noGrp="1" noChangeAspect="1" noChangeArrowheads="1"/>
          </p:cNvPicPr>
          <p:nvPr>
            <p:ph sz="half" idx="2"/>
          </p:nvPr>
        </p:nvPicPr>
        <p:blipFill>
          <a:blip r:embed="rId2" cstate="print"/>
          <a:srcRect/>
          <a:stretch>
            <a:fillRect/>
          </a:stretch>
        </p:blipFill>
        <p:spPr bwMode="auto">
          <a:xfrm>
            <a:off x="5105400" y="1085850"/>
            <a:ext cx="4038600" cy="1703770"/>
          </a:xfrm>
          <a:prstGeom prst="ellipse">
            <a:avLst/>
          </a:prstGeom>
          <a:noFill/>
          <a:ln w="9525">
            <a:noFill/>
            <a:miter lim="800000"/>
            <a:headEnd/>
            <a:tailEnd/>
          </a:ln>
        </p:spPr>
      </p:pic>
      <p:pic>
        <p:nvPicPr>
          <p:cNvPr id="7" name="Picture 4" descr="I:\running-spikes.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334000" y="2914650"/>
            <a:ext cx="3657600" cy="188595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150"/>
            <a:ext cx="3048000" cy="533399"/>
          </a:xfrm>
        </p:spPr>
        <p:txBody>
          <a:bodyPr>
            <a:normAutofit fontScale="90000"/>
          </a:bodyPr>
          <a:lstStyle/>
          <a:p>
            <a:pPr algn="l"/>
            <a:r>
              <a:rPr lang="en-US" b="1" dirty="0" smtClean="0"/>
              <a:t>ATHLETE BIBS</a:t>
            </a:r>
            <a:endParaRPr lang="en-US" dirty="0"/>
          </a:p>
        </p:txBody>
      </p:sp>
      <p:pic>
        <p:nvPicPr>
          <p:cNvPr id="3076" name="Picture 4"/>
          <p:cNvPicPr>
            <a:picLocks noChangeAspect="1" noChangeArrowheads="1"/>
          </p:cNvPicPr>
          <p:nvPr/>
        </p:nvPicPr>
        <p:blipFill>
          <a:blip r:embed="rId3" cstate="print"/>
          <a:srcRect l="9211" t="16080" r="10526" b="19598"/>
          <a:stretch>
            <a:fillRect/>
          </a:stretch>
        </p:blipFill>
        <p:spPr bwMode="auto">
          <a:xfrm>
            <a:off x="5334000" y="2952750"/>
            <a:ext cx="3809999" cy="21336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l="29500" t="3733" r="2423" b="267"/>
          <a:stretch>
            <a:fillRect/>
          </a:stretch>
        </p:blipFill>
        <p:spPr bwMode="auto">
          <a:xfrm>
            <a:off x="5334000" y="133350"/>
            <a:ext cx="2057400" cy="28194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32757" t="15385" r="19472" b="5128"/>
          <a:stretch>
            <a:fillRect/>
          </a:stretch>
        </p:blipFill>
        <p:spPr bwMode="auto">
          <a:xfrm>
            <a:off x="7391400" y="133350"/>
            <a:ext cx="1752600" cy="2819400"/>
          </a:xfrm>
          <a:prstGeom prst="rect">
            <a:avLst/>
          </a:prstGeom>
          <a:noFill/>
          <a:ln w="9525">
            <a:noFill/>
            <a:miter lim="800000"/>
            <a:headEnd/>
            <a:tailEnd/>
          </a:ln>
        </p:spPr>
      </p:pic>
      <p:cxnSp>
        <p:nvCxnSpPr>
          <p:cNvPr id="11" name="Straight Arrow Connector 10"/>
          <p:cNvCxnSpPr/>
          <p:nvPr/>
        </p:nvCxnSpPr>
        <p:spPr>
          <a:xfrm>
            <a:off x="1524000" y="2495550"/>
            <a:ext cx="6477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33600" y="1123950"/>
            <a:ext cx="38100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590800" y="4552950"/>
            <a:ext cx="5715000" cy="304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38400" y="2952750"/>
            <a:ext cx="3048000" cy="1447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Content Placeholder 2"/>
          <p:cNvSpPr>
            <a:spLocks noGrp="1"/>
          </p:cNvSpPr>
          <p:nvPr>
            <p:ph sz="half" idx="1"/>
          </p:nvPr>
        </p:nvSpPr>
        <p:spPr>
          <a:xfrm>
            <a:off x="304800" y="666750"/>
            <a:ext cx="4800600" cy="4419600"/>
          </a:xfrm>
        </p:spPr>
        <p:txBody>
          <a:bodyPr>
            <a:noAutofit/>
          </a:bodyPr>
          <a:lstStyle/>
          <a:p>
            <a:pPr algn="just">
              <a:buFont typeface="Wingdings" pitchFamily="2" charset="2"/>
              <a:buChar char="Ø"/>
            </a:pPr>
            <a:r>
              <a:rPr lang="en-US" sz="1600" b="1" dirty="0" smtClean="0">
                <a:latin typeface="Arial Black" pitchFamily="34" charset="0"/>
                <a:cs typeface="Times New Roman" pitchFamily="18" charset="0"/>
              </a:rPr>
              <a:t>Every Athlete Shall Be Provided With Two Bibs Which, During The Competition, Shall Be Worn Visibly On The Front Of The Torso And Back.</a:t>
            </a:r>
          </a:p>
          <a:p>
            <a:pPr algn="just">
              <a:buFont typeface="Wingdings" pitchFamily="2" charset="2"/>
              <a:buChar char="Ø"/>
            </a:pPr>
            <a:r>
              <a:rPr lang="en-IN" sz="1600" b="1" dirty="0" smtClean="0">
                <a:latin typeface="Arial Black" pitchFamily="34" charset="0"/>
                <a:cs typeface="Times New Roman" pitchFamily="18" charset="0"/>
              </a:rPr>
              <a:t>Athlete Can use 1 BIB only in All Jumping Event.</a:t>
            </a:r>
            <a:endParaRPr lang="en-US" sz="1600" b="1" dirty="0" smtClean="0">
              <a:latin typeface="Arial Black" pitchFamily="34" charset="0"/>
              <a:cs typeface="Times New Roman" pitchFamily="18" charset="0"/>
            </a:endParaRPr>
          </a:p>
          <a:p>
            <a:pPr algn="just">
              <a:buFont typeface="Wingdings" pitchFamily="2" charset="2"/>
              <a:buChar char="Ø"/>
            </a:pPr>
            <a:r>
              <a:rPr lang="en-US" sz="1600" b="1" dirty="0" smtClean="0">
                <a:latin typeface="Arial Black" pitchFamily="34" charset="0"/>
              </a:rPr>
              <a:t>Names Of The Athletes Can Be Printed On The Bibs. </a:t>
            </a:r>
          </a:p>
          <a:p>
            <a:pPr algn="just">
              <a:buFont typeface="Wingdings" pitchFamily="2" charset="2"/>
              <a:buChar char="Ø"/>
            </a:pPr>
            <a:r>
              <a:rPr lang="en-US" sz="1600" b="1" dirty="0" smtClean="0">
                <a:latin typeface="Arial Black" pitchFamily="34" charset="0"/>
              </a:rPr>
              <a:t>Worn As Issued And May Not Be Cut, Folded Or Obscured In Any Way. </a:t>
            </a:r>
          </a:p>
          <a:p>
            <a:pPr algn="just">
              <a:buFont typeface="Wingdings" pitchFamily="2" charset="2"/>
              <a:buChar char="Ø"/>
            </a:pPr>
            <a:r>
              <a:rPr lang="en-US" sz="1600" b="1" dirty="0" smtClean="0">
                <a:latin typeface="Arial Black" pitchFamily="34" charset="0"/>
              </a:rPr>
              <a:t>In Running Or Walking Events Of 10,000 Meters And Longer, The Bibs May Be Perforated To Assist The Circulation Of Air</a:t>
            </a:r>
          </a:p>
          <a:p>
            <a:pPr algn="just">
              <a:buFont typeface="Wingdings" pitchFamily="2" charset="2"/>
              <a:buChar char="Ø"/>
            </a:pPr>
            <a:r>
              <a:rPr lang="en-US" sz="1600" b="1" dirty="0" smtClean="0">
                <a:latin typeface="Arial Black" pitchFamily="34" charset="0"/>
              </a:rPr>
              <a:t>“Thigh Numbers” On Adhesive Tapes When Photo Finish Equipments Are In  Use.</a:t>
            </a:r>
            <a:endParaRPr lang="en-US" sz="4000" dirty="0" smtClean="0">
              <a:latin typeface="Arial Black" pitchFamily="34" charset="0"/>
              <a:cs typeface="Times New Roman" pitchFamily="18" charset="0"/>
            </a:endParaRPr>
          </a:p>
          <a:p>
            <a:pPr algn="just">
              <a:buNone/>
            </a:pPr>
            <a:r>
              <a:rPr lang="en-US" sz="1600" dirty="0" smtClean="0">
                <a:solidFill>
                  <a:srgbClr val="FF0000"/>
                </a:solidFill>
                <a:latin typeface="Arial Black" pitchFamily="34" charset="0"/>
                <a:cs typeface="Times New Roman" pitchFamily="18" charset="0"/>
              </a:rPr>
              <a:t> </a:t>
            </a:r>
            <a:endParaRPr lang="en-US" sz="1600" dirty="0">
              <a:solidFill>
                <a:srgbClr val="FF0000"/>
              </a:solidFill>
              <a:latin typeface="Arial Black" pitchFamily="34" charset="0"/>
              <a:cs typeface="Times New Roman" pitchFamily="18" charset="0"/>
            </a:endParaRPr>
          </a:p>
        </p:txBody>
      </p:sp>
      <p:pic>
        <p:nvPicPr>
          <p:cNvPr id="12" name="Picture 11"/>
          <p:cNvPicPr>
            <a:picLocks noChangeAspect="1" noChangeArrowheads="1"/>
          </p:cNvPicPr>
          <p:nvPr/>
        </p:nvPicPr>
        <p:blipFill>
          <a:blip r:embed="rId6"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8153400" cy="685800"/>
          </a:xfrm>
        </p:spPr>
        <p:txBody>
          <a:bodyPr>
            <a:normAutofit fontScale="90000"/>
          </a:bodyPr>
          <a:lstStyle/>
          <a:p>
            <a:r>
              <a:rPr lang="en-IN" b="1" dirty="0" smtClean="0">
                <a:solidFill>
                  <a:srgbClr val="0070C0"/>
                </a:solidFill>
                <a:effectLst>
                  <a:outerShdw blurRad="38100" dist="38100" dir="2700000" algn="tl">
                    <a:srgbClr val="000000">
                      <a:alpha val="43137"/>
                    </a:srgbClr>
                  </a:outerShdw>
                </a:effectLst>
              </a:rPr>
              <a:t>Entries, order of events and Start List</a:t>
            </a:r>
            <a:endParaRPr lang="en-US" dirty="0"/>
          </a:p>
        </p:txBody>
      </p:sp>
      <p:sp>
        <p:nvSpPr>
          <p:cNvPr id="3" name="Content Placeholder 2"/>
          <p:cNvSpPr>
            <a:spLocks noGrp="1"/>
          </p:cNvSpPr>
          <p:nvPr>
            <p:ph idx="1"/>
          </p:nvPr>
        </p:nvSpPr>
        <p:spPr>
          <a:xfrm>
            <a:off x="381000" y="1200150"/>
            <a:ext cx="8305800" cy="3124200"/>
          </a:xfrm>
        </p:spPr>
        <p:txBody>
          <a:bodyPr>
            <a:normAutofit/>
          </a:bodyPr>
          <a:lstStyle/>
          <a:p>
            <a:pPr>
              <a:buFont typeface="Wingdings" pitchFamily="2" charset="2"/>
              <a:buChar char="Ø"/>
            </a:pPr>
            <a:r>
              <a:rPr lang="en-IN" sz="2400" b="1" dirty="0" smtClean="0">
                <a:effectLst>
                  <a:outerShdw blurRad="38100" dist="38100" dir="2700000" algn="tl">
                    <a:srgbClr val="000000">
                      <a:alpha val="43137"/>
                    </a:srgbClr>
                  </a:outerShdw>
                </a:effectLst>
              </a:rPr>
              <a:t>Entries </a:t>
            </a:r>
            <a:r>
              <a:rPr lang="en-IN" sz="2400" dirty="0" smtClean="0"/>
              <a:t>–Have to be submitted in a prescribed format within the time limit given by the organiser</a:t>
            </a:r>
          </a:p>
          <a:p>
            <a:pPr>
              <a:buFont typeface="Wingdings" pitchFamily="2" charset="2"/>
              <a:buChar char="Ø"/>
            </a:pPr>
            <a:r>
              <a:rPr lang="en-IN" sz="2400" b="1" dirty="0" smtClean="0">
                <a:effectLst>
                  <a:outerShdw blurRad="38100" dist="38100" dir="2700000" algn="tl">
                    <a:srgbClr val="000000">
                      <a:alpha val="43137"/>
                    </a:srgbClr>
                  </a:outerShdw>
                </a:effectLst>
              </a:rPr>
              <a:t>Final confirmation </a:t>
            </a:r>
            <a:r>
              <a:rPr lang="en-IN" sz="2400" dirty="0" smtClean="0"/>
              <a:t>before day by day of competition</a:t>
            </a:r>
          </a:p>
          <a:p>
            <a:pPr>
              <a:buFont typeface="Wingdings" pitchFamily="2" charset="2"/>
              <a:buChar char="Ø"/>
            </a:pPr>
            <a:endParaRPr lang="en-IN" sz="2400" dirty="0" smtClean="0"/>
          </a:p>
          <a:p>
            <a:pPr>
              <a:buFont typeface="Wingdings" pitchFamily="2" charset="2"/>
              <a:buChar char="Ø"/>
            </a:pPr>
            <a:r>
              <a:rPr lang="en-IN" sz="2400" b="1" dirty="0" smtClean="0">
                <a:effectLst>
                  <a:outerShdw blurRad="38100" dist="38100" dir="2700000" algn="tl">
                    <a:srgbClr val="000000">
                      <a:alpha val="43137"/>
                    </a:srgbClr>
                  </a:outerShdw>
                </a:effectLst>
              </a:rPr>
              <a:t>TD has the authority to accept &amp; reject Entries .</a:t>
            </a:r>
          </a:p>
          <a:p>
            <a:pPr>
              <a:buNone/>
            </a:pPr>
            <a:r>
              <a:rPr lang="en-IN" sz="2400" b="1" dirty="0" smtClean="0">
                <a:effectLst>
                  <a:outerShdw blurRad="38100" dist="38100" dir="2700000" algn="tl">
                    <a:srgbClr val="000000">
                      <a:alpha val="43137"/>
                    </a:srgbClr>
                  </a:outerShdw>
                </a:effectLst>
              </a:rPr>
              <a:t>     And after careful verification TD will prepare start list , signed it &amp; published the start list </a:t>
            </a:r>
            <a:endParaRPr lang="en-US" sz="2400" b="1" dirty="0">
              <a:effectLst>
                <a:outerShdw blurRad="38100" dist="38100" dir="2700000" algn="tl">
                  <a:srgbClr val="000000">
                    <a:alpha val="43137"/>
                  </a:srgbClr>
                </a:outerShdw>
              </a:effectLst>
            </a:endParaRPr>
          </a:p>
        </p:txBody>
      </p:sp>
      <p:pic>
        <p:nvPicPr>
          <p:cNvPr id="5" name="Picture 4"/>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thletics\IMAGES &amp; PHOTO of technical official, implements, athlets etc\Screenshot_2020-08-11-07-02-34-1568611765.png"/>
          <p:cNvPicPr>
            <a:picLocks noChangeAspect="1" noChangeArrowheads="1"/>
          </p:cNvPicPr>
          <p:nvPr/>
        </p:nvPicPr>
        <p:blipFill>
          <a:blip r:embed="rId2" cstate="print"/>
          <a:srcRect/>
          <a:stretch>
            <a:fillRect/>
          </a:stretch>
        </p:blipFill>
        <p:spPr bwMode="auto">
          <a:xfrm>
            <a:off x="381000" y="76200"/>
            <a:ext cx="8686800" cy="5010150"/>
          </a:xfrm>
          <a:prstGeom prst="rect">
            <a:avLst/>
          </a:prstGeom>
          <a:noFill/>
        </p:spPr>
      </p:pic>
      <p:sp>
        <p:nvSpPr>
          <p:cNvPr id="3" name="TextBox 2"/>
          <p:cNvSpPr txBox="1"/>
          <p:nvPr/>
        </p:nvSpPr>
        <p:spPr>
          <a:xfrm rot="5400000">
            <a:off x="-1110734" y="2082284"/>
            <a:ext cx="2743200" cy="369332"/>
          </a:xfrm>
          <a:prstGeom prst="rect">
            <a:avLst/>
          </a:prstGeom>
          <a:noFill/>
        </p:spPr>
        <p:txBody>
          <a:bodyPr wrap="square" rtlCol="0">
            <a:spAutoFit/>
          </a:bodyPr>
          <a:lstStyle/>
          <a:p>
            <a:r>
              <a:rPr lang="en-IN" dirty="0" smtClean="0">
                <a:solidFill>
                  <a:srgbClr val="C00000"/>
                </a:solidFill>
              </a:rPr>
              <a:t>Collect  from AFI Website</a:t>
            </a:r>
            <a:endParaRPr lang="en-US" dirty="0">
              <a:solidFill>
                <a:srgbClr val="C00000"/>
              </a:solidFill>
            </a:endParaRPr>
          </a:p>
        </p:txBody>
      </p:sp>
      <p:pic>
        <p:nvPicPr>
          <p:cNvPr id="4" name="Picture 3"/>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
        <p:nvSpPr>
          <p:cNvPr id="5" name="TextBox 4"/>
          <p:cNvSpPr txBox="1"/>
          <p:nvPr/>
        </p:nvSpPr>
        <p:spPr>
          <a:xfrm>
            <a:off x="1066800" y="133350"/>
            <a:ext cx="1447800" cy="381000"/>
          </a:xfrm>
          <a:prstGeom prst="rect">
            <a:avLst/>
          </a:prstGeom>
          <a:noFill/>
        </p:spPr>
        <p:txBody>
          <a:bodyPr wrap="square" rtlCol="0">
            <a:spAutoFit/>
          </a:bodyPr>
          <a:lstStyle/>
          <a:p>
            <a:r>
              <a:rPr lang="en-IN" b="1" dirty="0" smtClean="0">
                <a:solidFill>
                  <a:srgbClr val="FF0000"/>
                </a:solidFill>
                <a:effectLst>
                  <a:outerShdw blurRad="38100" dist="38100" dir="2700000" algn="tl">
                    <a:srgbClr val="000000">
                      <a:alpha val="43137"/>
                    </a:srgbClr>
                  </a:outerShdw>
                </a:effectLst>
              </a:rPr>
              <a:t>ENTRY FORM</a:t>
            </a:r>
            <a:endParaRPr lang="en-US" b="1" dirty="0">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blob:https://web.whatsapp.com/0e65f902-e9fe-4699-b958-16b43a9c747d"/>
          <p:cNvSpPr>
            <a:spLocks noChangeAspect="1" noChangeArrowheads="1"/>
          </p:cNvSpPr>
          <p:nvPr/>
        </p:nvSpPr>
        <p:spPr bwMode="auto">
          <a:xfrm>
            <a:off x="84669" y="-76796"/>
            <a:ext cx="397933" cy="167879"/>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blob:https://web.whatsapp.com/0e65f902-e9fe-4699-b958-16b43a9c747d"/>
          <p:cNvSpPr>
            <a:spLocks noChangeAspect="1" noChangeArrowheads="1"/>
          </p:cNvSpPr>
          <p:nvPr/>
        </p:nvSpPr>
        <p:spPr bwMode="auto">
          <a:xfrm>
            <a:off x="84669" y="-76796"/>
            <a:ext cx="397933" cy="167879"/>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blob:https://web.whatsapp.com/0e65f902-e9fe-4699-b958-16b43a9c747d"/>
          <p:cNvSpPr>
            <a:spLocks noChangeAspect="1" noChangeArrowheads="1"/>
          </p:cNvSpPr>
          <p:nvPr/>
        </p:nvSpPr>
        <p:spPr bwMode="auto">
          <a:xfrm>
            <a:off x="84669" y="-76796"/>
            <a:ext cx="397933" cy="167879"/>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6" name="AutoShape 8" descr="blob:https://web.whatsapp.com/0e65f902-e9fe-4699-b958-16b43a9c747d"/>
          <p:cNvSpPr>
            <a:spLocks noChangeAspect="1" noChangeArrowheads="1"/>
          </p:cNvSpPr>
          <p:nvPr/>
        </p:nvSpPr>
        <p:spPr bwMode="auto">
          <a:xfrm>
            <a:off x="84669" y="-76796"/>
            <a:ext cx="397933" cy="167879"/>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2" cstate="print"/>
          <a:srcRect/>
          <a:stretch>
            <a:fillRect/>
          </a:stretch>
        </p:blipFill>
        <p:spPr bwMode="auto">
          <a:xfrm>
            <a:off x="1295400" y="42863"/>
            <a:ext cx="7467599" cy="4972050"/>
          </a:xfrm>
          <a:prstGeom prst="rect">
            <a:avLst/>
          </a:prstGeom>
          <a:noFill/>
          <a:ln w="9525">
            <a:noFill/>
            <a:miter lim="800000"/>
            <a:headEnd/>
            <a:tailEnd/>
          </a:ln>
        </p:spPr>
      </p:pic>
      <p:sp>
        <p:nvSpPr>
          <p:cNvPr id="7" name="Rectangle 6"/>
          <p:cNvSpPr/>
          <p:nvPr/>
        </p:nvSpPr>
        <p:spPr>
          <a:xfrm rot="5400000">
            <a:off x="-295245" y="2562195"/>
            <a:ext cx="2057400" cy="400110"/>
          </a:xfrm>
          <a:prstGeom prst="rect">
            <a:avLst/>
          </a:prstGeom>
        </p:spPr>
        <p:txBody>
          <a:bodyPr wrap="square">
            <a:spAutoFit/>
          </a:bodyPr>
          <a:lstStyle/>
          <a:p>
            <a:r>
              <a:rPr lang="en-US" sz="2000" b="1" dirty="0" smtClean="0">
                <a:solidFill>
                  <a:srgbClr val="FF0000"/>
                </a:solidFill>
              </a:rPr>
              <a:t>SUBMIT TO TIC</a:t>
            </a:r>
            <a:endParaRPr lang="en-US" sz="2000" dirty="0">
              <a:solidFill>
                <a:srgbClr val="FF0000"/>
              </a:solidFill>
            </a:endParaRPr>
          </a:p>
        </p:txBody>
      </p:sp>
      <p:pic>
        <p:nvPicPr>
          <p:cNvPr id="8" name="Picture 7"/>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
        <p:nvSpPr>
          <p:cNvPr id="9" name="TextBox 8"/>
          <p:cNvSpPr txBox="1"/>
          <p:nvPr/>
        </p:nvSpPr>
        <p:spPr>
          <a:xfrm>
            <a:off x="0" y="895350"/>
            <a:ext cx="1676400" cy="584775"/>
          </a:xfrm>
          <a:prstGeom prst="rect">
            <a:avLst/>
          </a:prstGeom>
          <a:noFill/>
        </p:spPr>
        <p:txBody>
          <a:bodyPr wrap="square" rtlCol="0">
            <a:spAutoFit/>
          </a:bodyPr>
          <a:lstStyle/>
          <a:p>
            <a:pPr algn="ctr"/>
            <a:r>
              <a:rPr lang="en-IN" sz="1600" b="1" dirty="0" smtClean="0">
                <a:solidFill>
                  <a:srgbClr val="FF0000"/>
                </a:solidFill>
                <a:effectLst>
                  <a:outerShdw blurRad="38100" dist="38100" dir="2700000" algn="tl">
                    <a:srgbClr val="000000">
                      <a:alpha val="43137"/>
                    </a:srgbClr>
                  </a:outerShdw>
                </a:effectLst>
              </a:rPr>
              <a:t>CONFIRMATION FORM</a:t>
            </a:r>
            <a:endParaRPr lang="en-US" sz="1600" b="1" dirty="0">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185864" y="57150"/>
            <a:ext cx="7881936" cy="5021558"/>
          </a:xfrm>
          <a:prstGeom prst="rect">
            <a:avLst/>
          </a:prstGeom>
          <a:noFill/>
          <a:ln w="9525">
            <a:noFill/>
            <a:miter lim="800000"/>
            <a:headEnd/>
            <a:tailEnd/>
          </a:ln>
        </p:spPr>
      </p:pic>
      <p:sp>
        <p:nvSpPr>
          <p:cNvPr id="3" name="Rectangle 2"/>
          <p:cNvSpPr/>
          <p:nvPr/>
        </p:nvSpPr>
        <p:spPr>
          <a:xfrm rot="5400000">
            <a:off x="-600045" y="2409795"/>
            <a:ext cx="2362200" cy="400110"/>
          </a:xfrm>
          <a:prstGeom prst="rect">
            <a:avLst/>
          </a:prstGeom>
        </p:spPr>
        <p:txBody>
          <a:bodyPr wrap="square">
            <a:spAutoFit/>
          </a:bodyPr>
          <a:lstStyle/>
          <a:p>
            <a:r>
              <a:rPr lang="en-US" sz="2000" b="1" dirty="0" smtClean="0">
                <a:solidFill>
                  <a:srgbClr val="FF0000"/>
                </a:solidFill>
              </a:rPr>
              <a:t>COLLECT FROM TIC</a:t>
            </a:r>
            <a:endParaRPr lang="en-US" sz="2000" dirty="0">
              <a:solidFill>
                <a:srgbClr val="FF0000"/>
              </a:solidFill>
            </a:endParaRPr>
          </a:p>
        </p:txBody>
      </p:sp>
      <p:pic>
        <p:nvPicPr>
          <p:cNvPr id="4" name="Picture 3"/>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
        <p:nvSpPr>
          <p:cNvPr id="5" name="Rectangle 4"/>
          <p:cNvSpPr/>
          <p:nvPr/>
        </p:nvSpPr>
        <p:spPr>
          <a:xfrm>
            <a:off x="0" y="742950"/>
            <a:ext cx="1371599" cy="276999"/>
          </a:xfrm>
          <a:prstGeom prst="rect">
            <a:avLst/>
          </a:prstGeom>
        </p:spPr>
        <p:txBody>
          <a:bodyPr wrap="square">
            <a:spAutoFit/>
          </a:bodyPr>
          <a:lstStyle/>
          <a:p>
            <a:r>
              <a:rPr lang="en-IN" sz="1200" b="1" dirty="0" smtClean="0">
                <a:solidFill>
                  <a:srgbClr val="FF0000"/>
                </a:solidFill>
                <a:effectLst>
                  <a:outerShdw blurRad="38100" dist="38100" dir="2700000" algn="tl">
                    <a:srgbClr val="000000">
                      <a:alpha val="43137"/>
                    </a:srgbClr>
                  </a:outerShdw>
                </a:effectLst>
              </a:rPr>
              <a:t>ORDER OF EVENTS </a:t>
            </a:r>
            <a:endParaRPr lang="en-US" sz="1200" dirty="0">
              <a:solidFill>
                <a:srgbClr val="FF00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066800" y="114300"/>
            <a:ext cx="7848600" cy="4914901"/>
          </a:xfrm>
          <a:prstGeom prst="rect">
            <a:avLst/>
          </a:prstGeom>
          <a:noFill/>
          <a:ln w="9525">
            <a:noFill/>
            <a:miter lim="800000"/>
            <a:headEnd/>
            <a:tailEnd/>
          </a:ln>
        </p:spPr>
      </p:pic>
      <p:sp>
        <p:nvSpPr>
          <p:cNvPr id="3" name="Rectangle 2"/>
          <p:cNvSpPr/>
          <p:nvPr/>
        </p:nvSpPr>
        <p:spPr>
          <a:xfrm rot="5400000">
            <a:off x="-889544" y="1937294"/>
            <a:ext cx="2788798" cy="400110"/>
          </a:xfrm>
          <a:prstGeom prst="rect">
            <a:avLst/>
          </a:prstGeom>
        </p:spPr>
        <p:txBody>
          <a:bodyPr wrap="square">
            <a:spAutoFit/>
          </a:bodyPr>
          <a:lstStyle/>
          <a:p>
            <a:r>
              <a:rPr lang="en-US" sz="2000" b="1" dirty="0" smtClean="0">
                <a:solidFill>
                  <a:srgbClr val="FF0000"/>
                </a:solidFill>
              </a:rPr>
              <a:t>COLLECT FROM TIC</a:t>
            </a:r>
            <a:endParaRPr lang="en-US" sz="2000" dirty="0">
              <a:solidFill>
                <a:srgbClr val="FF0000"/>
              </a:solidFill>
            </a:endParaRPr>
          </a:p>
        </p:txBody>
      </p:sp>
      <p:pic>
        <p:nvPicPr>
          <p:cNvPr id="4" name="Picture 3"/>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914400" y="171450"/>
            <a:ext cx="7924800" cy="4800601"/>
          </a:xfrm>
          <a:prstGeom prst="rect">
            <a:avLst/>
          </a:prstGeom>
          <a:noFill/>
          <a:ln w="9525">
            <a:noFill/>
            <a:miter lim="800000"/>
            <a:headEnd/>
            <a:tailEnd/>
          </a:ln>
        </p:spPr>
      </p:pic>
      <p:sp>
        <p:nvSpPr>
          <p:cNvPr id="3" name="Rectangle 2"/>
          <p:cNvSpPr/>
          <p:nvPr/>
        </p:nvSpPr>
        <p:spPr>
          <a:xfrm rot="5400000">
            <a:off x="-981045" y="1876395"/>
            <a:ext cx="2667000" cy="400110"/>
          </a:xfrm>
          <a:prstGeom prst="rect">
            <a:avLst/>
          </a:prstGeom>
        </p:spPr>
        <p:txBody>
          <a:bodyPr wrap="square">
            <a:spAutoFit/>
          </a:bodyPr>
          <a:lstStyle/>
          <a:p>
            <a:r>
              <a:rPr lang="en-US" sz="2000" b="1" dirty="0" smtClean="0">
                <a:solidFill>
                  <a:srgbClr val="FF0000"/>
                </a:solidFill>
              </a:rPr>
              <a:t>COLLECT FROM TIC</a:t>
            </a:r>
            <a:endParaRPr lang="en-US" sz="2000" dirty="0">
              <a:solidFill>
                <a:srgbClr val="FF0000"/>
              </a:solidFill>
            </a:endParaRPr>
          </a:p>
        </p:txBody>
      </p:sp>
      <p:pic>
        <p:nvPicPr>
          <p:cNvPr id="4" name="Picture 3"/>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990600" y="171450"/>
            <a:ext cx="7924800" cy="4857751"/>
          </a:xfrm>
          <a:prstGeom prst="rect">
            <a:avLst/>
          </a:prstGeom>
          <a:noFill/>
          <a:ln w="9525">
            <a:noFill/>
            <a:miter lim="800000"/>
            <a:headEnd/>
            <a:tailEnd/>
          </a:ln>
        </p:spPr>
      </p:pic>
      <p:sp>
        <p:nvSpPr>
          <p:cNvPr id="3" name="Rectangle 2"/>
          <p:cNvSpPr/>
          <p:nvPr/>
        </p:nvSpPr>
        <p:spPr>
          <a:xfrm rot="5400000">
            <a:off x="-518541" y="1871091"/>
            <a:ext cx="2199192" cy="400110"/>
          </a:xfrm>
          <a:prstGeom prst="rect">
            <a:avLst/>
          </a:prstGeom>
        </p:spPr>
        <p:txBody>
          <a:bodyPr wrap="none">
            <a:spAutoFit/>
          </a:bodyPr>
          <a:lstStyle/>
          <a:p>
            <a:r>
              <a:rPr lang="en-US" sz="2000" b="1" dirty="0" smtClean="0">
                <a:solidFill>
                  <a:srgbClr val="FF0000"/>
                </a:solidFill>
              </a:rPr>
              <a:t>COLLECT FROM TIC</a:t>
            </a:r>
            <a:endParaRPr lang="en-US" sz="2000" dirty="0">
              <a:solidFill>
                <a:srgbClr val="FF0000"/>
              </a:solidFill>
            </a:endParaRPr>
          </a:p>
        </p:txBody>
      </p:sp>
      <p:pic>
        <p:nvPicPr>
          <p:cNvPr id="4" name="Picture 3"/>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00150"/>
            <a:ext cx="2362200" cy="304800"/>
          </a:xfrm>
        </p:spPr>
        <p:txBody>
          <a:bodyPr>
            <a:noAutofit/>
          </a:bodyPr>
          <a:lstStyle/>
          <a:p>
            <a:pPr algn="l"/>
            <a:r>
              <a:rPr lang="en-US" sz="1800" b="1" u="sng" dirty="0" smtClean="0">
                <a:solidFill>
                  <a:srgbClr val="002060"/>
                </a:solidFill>
              </a:rPr>
              <a:t>International Officials</a:t>
            </a:r>
            <a:endParaRPr lang="en-US" sz="1800" u="sng" dirty="0">
              <a:solidFill>
                <a:srgbClr val="002060"/>
              </a:solidFill>
            </a:endParaRPr>
          </a:p>
        </p:txBody>
      </p:sp>
      <p:sp>
        <p:nvSpPr>
          <p:cNvPr id="3" name="Content Placeholder 2"/>
          <p:cNvSpPr>
            <a:spLocks noGrp="1"/>
          </p:cNvSpPr>
          <p:nvPr>
            <p:ph idx="1"/>
          </p:nvPr>
        </p:nvSpPr>
        <p:spPr>
          <a:xfrm>
            <a:off x="76200" y="1504950"/>
            <a:ext cx="3505200" cy="3505200"/>
          </a:xfrm>
        </p:spPr>
        <p:txBody>
          <a:bodyPr>
            <a:noAutofit/>
          </a:bodyPr>
          <a:lstStyle/>
          <a:p>
            <a:pPr>
              <a:buFont typeface="Wingdings" pitchFamily="2" charset="2"/>
              <a:buChar char="Ø"/>
            </a:pPr>
            <a:r>
              <a:rPr lang="en-US" sz="1400" b="1" dirty="0" smtClean="0"/>
              <a:t>(a) Organizational Delegate(s)</a:t>
            </a:r>
          </a:p>
          <a:p>
            <a:pPr>
              <a:buFont typeface="Wingdings" pitchFamily="2" charset="2"/>
              <a:buChar char="Ø"/>
            </a:pPr>
            <a:r>
              <a:rPr lang="en-US" sz="1400" b="1" dirty="0" smtClean="0"/>
              <a:t>(b) Technical Delegate(s)</a:t>
            </a:r>
          </a:p>
          <a:p>
            <a:pPr>
              <a:buFont typeface="Wingdings" pitchFamily="2" charset="2"/>
              <a:buChar char="Ø"/>
            </a:pPr>
            <a:r>
              <a:rPr lang="en-US" sz="1400" dirty="0" smtClean="0"/>
              <a:t>(c) Medical Delegate</a:t>
            </a:r>
          </a:p>
          <a:p>
            <a:pPr>
              <a:buFont typeface="Wingdings" pitchFamily="2" charset="2"/>
              <a:buChar char="Ø"/>
            </a:pPr>
            <a:r>
              <a:rPr lang="en-US" sz="1400" dirty="0" smtClean="0"/>
              <a:t>(d) Anti-Doping Delegate</a:t>
            </a:r>
          </a:p>
          <a:p>
            <a:pPr>
              <a:buFont typeface="Wingdings" pitchFamily="2" charset="2"/>
              <a:buChar char="Ø"/>
            </a:pPr>
            <a:r>
              <a:rPr lang="en-US" sz="1400" dirty="0" smtClean="0"/>
              <a:t>(e) International Technical Officials</a:t>
            </a:r>
          </a:p>
          <a:p>
            <a:pPr>
              <a:buFont typeface="Wingdings" pitchFamily="2" charset="2"/>
              <a:buChar char="Ø"/>
            </a:pPr>
            <a:r>
              <a:rPr lang="en-US" sz="1400" dirty="0" smtClean="0"/>
              <a:t>(f) International Race Walking Judges</a:t>
            </a:r>
          </a:p>
          <a:p>
            <a:pPr>
              <a:buFont typeface="Wingdings" pitchFamily="2" charset="2"/>
              <a:buChar char="Ø"/>
            </a:pPr>
            <a:r>
              <a:rPr lang="en-US" sz="1400" dirty="0" smtClean="0"/>
              <a:t>(g) International Road Course Measurer</a:t>
            </a:r>
          </a:p>
          <a:p>
            <a:pPr>
              <a:buFont typeface="Wingdings" pitchFamily="2" charset="2"/>
              <a:buChar char="Ø"/>
            </a:pPr>
            <a:r>
              <a:rPr lang="en-US" sz="1400" dirty="0" smtClean="0"/>
              <a:t>(h) International Starter</a:t>
            </a:r>
          </a:p>
          <a:p>
            <a:pPr>
              <a:buFont typeface="Wingdings" pitchFamily="2" charset="2"/>
              <a:buChar char="Ø"/>
            </a:pPr>
            <a:r>
              <a:rPr lang="en-US" sz="1400" dirty="0" smtClean="0"/>
              <a:t>(I) International Photo Finish Judge</a:t>
            </a:r>
          </a:p>
          <a:p>
            <a:pPr>
              <a:buFont typeface="Wingdings" pitchFamily="2" charset="2"/>
              <a:buChar char="Ø"/>
            </a:pPr>
            <a:r>
              <a:rPr lang="en-US" sz="1400" dirty="0" smtClean="0"/>
              <a:t>(j) Jury of Appeal                                                                                        </a:t>
            </a:r>
          </a:p>
          <a:p>
            <a:r>
              <a:rPr lang="en-US" sz="1400" dirty="0" smtClean="0"/>
              <a:t>1.1(a) and (e), the IAAF may appoint an Advertising Commissioner. </a:t>
            </a:r>
          </a:p>
        </p:txBody>
      </p:sp>
      <p:sp>
        <p:nvSpPr>
          <p:cNvPr id="4" name="Rectangle 3"/>
          <p:cNvSpPr/>
          <p:nvPr/>
        </p:nvSpPr>
        <p:spPr>
          <a:xfrm>
            <a:off x="1905000" y="128885"/>
            <a:ext cx="6553200" cy="461665"/>
          </a:xfrm>
          <a:prstGeom prst="rect">
            <a:avLst/>
          </a:prstGeom>
        </p:spPr>
        <p:txBody>
          <a:bodyPr wrap="square">
            <a:spAutoFit/>
          </a:bodyPr>
          <a:lstStyle/>
          <a:p>
            <a:r>
              <a:rPr lang="en-IN" sz="2400" b="1" dirty="0" smtClean="0">
                <a:solidFill>
                  <a:srgbClr val="0070C0"/>
                </a:solidFill>
                <a:effectLst>
                  <a:outerShdw blurRad="38100" dist="38100" dir="2700000" algn="tl">
                    <a:srgbClr val="000000">
                      <a:alpha val="43137"/>
                    </a:srgbClr>
                  </a:outerShdw>
                </a:effectLst>
              </a:rPr>
              <a:t>Official of the meet and their duties in brief</a:t>
            </a:r>
            <a:endParaRPr lang="en-US" sz="2400" dirty="0"/>
          </a:p>
        </p:txBody>
      </p:sp>
      <p:sp>
        <p:nvSpPr>
          <p:cNvPr id="5" name="Rectangle 4"/>
          <p:cNvSpPr/>
          <p:nvPr/>
        </p:nvSpPr>
        <p:spPr>
          <a:xfrm>
            <a:off x="3124200" y="1200150"/>
            <a:ext cx="2895600" cy="1231106"/>
          </a:xfrm>
          <a:prstGeom prst="rect">
            <a:avLst/>
          </a:prstGeom>
        </p:spPr>
        <p:txBody>
          <a:bodyPr wrap="square">
            <a:spAutoFit/>
          </a:bodyPr>
          <a:lstStyle/>
          <a:p>
            <a:r>
              <a:rPr lang="en-US" b="1" u="sng" dirty="0" smtClean="0">
                <a:solidFill>
                  <a:srgbClr val="00B050"/>
                </a:solidFill>
              </a:rPr>
              <a:t>MANAGEMENT OFFICIALS</a:t>
            </a:r>
          </a:p>
          <a:p>
            <a:pPr>
              <a:buFont typeface="Wingdings" pitchFamily="2" charset="2"/>
              <a:buChar char="Ø"/>
            </a:pPr>
            <a:r>
              <a:rPr lang="en-US" sz="1400" b="1" dirty="0" smtClean="0"/>
              <a:t>Competition Director</a:t>
            </a:r>
          </a:p>
          <a:p>
            <a:pPr>
              <a:buFont typeface="Wingdings" pitchFamily="2" charset="2"/>
              <a:buChar char="Ø"/>
            </a:pPr>
            <a:r>
              <a:rPr lang="en-US" sz="1400" b="1" dirty="0" smtClean="0"/>
              <a:t>Meeting Manager</a:t>
            </a:r>
          </a:p>
          <a:p>
            <a:pPr>
              <a:buFont typeface="Wingdings" pitchFamily="2" charset="2"/>
              <a:buChar char="Ø"/>
            </a:pPr>
            <a:r>
              <a:rPr lang="en-US" sz="1400" b="1" dirty="0" smtClean="0"/>
              <a:t>Technical Manager</a:t>
            </a:r>
          </a:p>
          <a:p>
            <a:pPr>
              <a:buFont typeface="Wingdings" pitchFamily="2" charset="2"/>
              <a:buChar char="Ø"/>
            </a:pPr>
            <a:r>
              <a:rPr lang="en-US" sz="1400" dirty="0" smtClean="0"/>
              <a:t>Event Presentation Manager</a:t>
            </a:r>
            <a:endParaRPr lang="en-US" sz="1400" dirty="0"/>
          </a:p>
        </p:txBody>
      </p:sp>
      <p:sp>
        <p:nvSpPr>
          <p:cNvPr id="6" name="Rectangle 5"/>
          <p:cNvSpPr/>
          <p:nvPr/>
        </p:nvSpPr>
        <p:spPr>
          <a:xfrm>
            <a:off x="5943600" y="1123950"/>
            <a:ext cx="3200400" cy="3970318"/>
          </a:xfrm>
          <a:prstGeom prst="rect">
            <a:avLst/>
          </a:prstGeom>
        </p:spPr>
        <p:txBody>
          <a:bodyPr wrap="square">
            <a:spAutoFit/>
          </a:bodyPr>
          <a:lstStyle/>
          <a:p>
            <a:r>
              <a:rPr lang="en-US" sz="1400" b="1" u="sng" dirty="0" smtClean="0">
                <a:solidFill>
                  <a:srgbClr val="00B050"/>
                </a:solidFill>
              </a:rPr>
              <a:t>COMPETITION OFFICIALS</a:t>
            </a:r>
          </a:p>
          <a:p>
            <a:pPr>
              <a:buFont typeface="Wingdings" pitchFamily="2" charset="2"/>
              <a:buChar char="Ø"/>
            </a:pPr>
            <a:r>
              <a:rPr lang="en-US" sz="1400" b="1" dirty="0" smtClean="0"/>
              <a:t>Referee Call Room</a:t>
            </a:r>
          </a:p>
          <a:p>
            <a:pPr>
              <a:buFont typeface="Wingdings" pitchFamily="2" charset="2"/>
              <a:buChar char="Ø"/>
            </a:pPr>
            <a:r>
              <a:rPr lang="en-US" sz="1400" b="1" dirty="0" smtClean="0"/>
              <a:t>Referee Track </a:t>
            </a:r>
          </a:p>
          <a:p>
            <a:pPr>
              <a:buFont typeface="Wingdings" pitchFamily="2" charset="2"/>
              <a:buChar char="Ø"/>
            </a:pPr>
            <a:r>
              <a:rPr lang="en-US" sz="1400" b="1" dirty="0" smtClean="0"/>
              <a:t>Referee Field                          </a:t>
            </a:r>
          </a:p>
          <a:p>
            <a:pPr>
              <a:buFont typeface="Wingdings" pitchFamily="2" charset="2"/>
              <a:buChar char="Ø"/>
            </a:pPr>
            <a:r>
              <a:rPr lang="en-US" sz="1400" b="1" dirty="0" smtClean="0"/>
              <a:t>Referee Combined Events</a:t>
            </a:r>
          </a:p>
          <a:p>
            <a:pPr>
              <a:buFont typeface="Wingdings" pitchFamily="2" charset="2"/>
              <a:buChar char="Ø"/>
            </a:pPr>
            <a:r>
              <a:rPr lang="en-US" sz="1400" dirty="0" smtClean="0"/>
              <a:t>Referee Outside stadium Events</a:t>
            </a:r>
          </a:p>
          <a:p>
            <a:pPr>
              <a:buFont typeface="Wingdings" pitchFamily="2" charset="2"/>
              <a:buChar char="Ø"/>
            </a:pPr>
            <a:r>
              <a:rPr lang="en-IN" sz="1400" b="1" dirty="0" smtClean="0"/>
              <a:t>Starter, Re-caller, Starter’s Assistant</a:t>
            </a:r>
            <a:endParaRPr lang="en-US" sz="1400" b="1" dirty="0" smtClean="0"/>
          </a:p>
          <a:p>
            <a:pPr>
              <a:buFont typeface="Wingdings" pitchFamily="2" charset="2"/>
              <a:buChar char="Ø"/>
            </a:pPr>
            <a:r>
              <a:rPr lang="en-IN" sz="1400" dirty="0" smtClean="0"/>
              <a:t>Video Referee</a:t>
            </a:r>
          </a:p>
          <a:p>
            <a:pPr>
              <a:buFont typeface="Wingdings" pitchFamily="2" charset="2"/>
              <a:buChar char="Ø"/>
            </a:pPr>
            <a:r>
              <a:rPr lang="en-IN" sz="1400" b="1" dirty="0" smtClean="0"/>
              <a:t>Timekeepers</a:t>
            </a:r>
          </a:p>
          <a:p>
            <a:pPr>
              <a:buFont typeface="Wingdings" pitchFamily="2" charset="2"/>
              <a:buChar char="Ø"/>
            </a:pPr>
            <a:r>
              <a:rPr lang="en-IN" sz="1400" dirty="0" smtClean="0"/>
              <a:t>Photo Finish Judge</a:t>
            </a:r>
          </a:p>
          <a:p>
            <a:pPr>
              <a:buFont typeface="Wingdings" pitchFamily="2" charset="2"/>
              <a:buChar char="Ø"/>
            </a:pPr>
            <a:r>
              <a:rPr lang="en-IN" sz="1400" b="1" dirty="0" smtClean="0"/>
              <a:t>Chief Judge, Judges</a:t>
            </a:r>
          </a:p>
          <a:p>
            <a:pPr>
              <a:buFont typeface="Wingdings" pitchFamily="2" charset="2"/>
              <a:buChar char="Ø"/>
            </a:pPr>
            <a:r>
              <a:rPr lang="en-IN" sz="1400" b="1" dirty="0" smtClean="0"/>
              <a:t>Walking Judges</a:t>
            </a:r>
          </a:p>
          <a:p>
            <a:pPr>
              <a:buFont typeface="Wingdings" pitchFamily="2" charset="2"/>
              <a:buChar char="Ø"/>
            </a:pPr>
            <a:r>
              <a:rPr lang="en-IN" sz="1400" b="1" dirty="0" smtClean="0"/>
              <a:t>Recorder</a:t>
            </a:r>
          </a:p>
          <a:p>
            <a:pPr>
              <a:buFont typeface="Wingdings" pitchFamily="2" charset="2"/>
              <a:buChar char="Ø"/>
            </a:pPr>
            <a:r>
              <a:rPr lang="en-IN" sz="1400" b="1" dirty="0" smtClean="0"/>
              <a:t>Umpire</a:t>
            </a:r>
          </a:p>
          <a:p>
            <a:pPr>
              <a:buFont typeface="Wingdings" pitchFamily="2" charset="2"/>
              <a:buChar char="Ø"/>
            </a:pPr>
            <a:r>
              <a:rPr lang="en-IN" sz="1400" b="1" dirty="0" smtClean="0"/>
              <a:t>Lap scorer</a:t>
            </a:r>
          </a:p>
          <a:p>
            <a:pPr>
              <a:buFont typeface="Wingdings" pitchFamily="2" charset="2"/>
              <a:buChar char="Ø"/>
            </a:pPr>
            <a:r>
              <a:rPr lang="en-IN" sz="1400" b="1" dirty="0" smtClean="0"/>
              <a:t>Competition Secretary</a:t>
            </a:r>
          </a:p>
          <a:p>
            <a:pPr>
              <a:buFont typeface="Wingdings" pitchFamily="2" charset="2"/>
              <a:buChar char="Ø"/>
            </a:pPr>
            <a:r>
              <a:rPr lang="en-IN" sz="1400" b="1" dirty="0" smtClean="0"/>
              <a:t>Marshal</a:t>
            </a:r>
          </a:p>
          <a:p>
            <a:pPr>
              <a:buFont typeface="Wingdings" pitchFamily="2" charset="2"/>
              <a:buChar char="Ø"/>
            </a:pPr>
            <a:r>
              <a:rPr lang="en-IN" sz="1400" b="1" dirty="0" smtClean="0"/>
              <a:t>Wind Gauge Operator</a:t>
            </a:r>
            <a:endParaRPr lang="en-US" sz="1400" b="1" dirty="0" smtClean="0"/>
          </a:p>
        </p:txBody>
      </p:sp>
      <p:sp>
        <p:nvSpPr>
          <p:cNvPr id="7" name="Rectangle 6"/>
          <p:cNvSpPr/>
          <p:nvPr/>
        </p:nvSpPr>
        <p:spPr>
          <a:xfrm>
            <a:off x="3505200" y="2810292"/>
            <a:ext cx="2590800" cy="2123658"/>
          </a:xfrm>
          <a:prstGeom prst="rect">
            <a:avLst/>
          </a:prstGeom>
        </p:spPr>
        <p:txBody>
          <a:bodyPr wrap="square">
            <a:spAutoFit/>
          </a:bodyPr>
          <a:lstStyle/>
          <a:p>
            <a:r>
              <a:rPr lang="en-US" b="1" u="sng" dirty="0" smtClean="0">
                <a:solidFill>
                  <a:srgbClr val="00B050"/>
                </a:solidFill>
              </a:rPr>
              <a:t>ADDITIONAL</a:t>
            </a:r>
            <a:r>
              <a:rPr lang="en-US" sz="2000" b="1" u="sng" dirty="0" smtClean="0">
                <a:solidFill>
                  <a:srgbClr val="00B050"/>
                </a:solidFill>
              </a:rPr>
              <a:t> OFFICIALS</a:t>
            </a:r>
          </a:p>
          <a:p>
            <a:pPr>
              <a:buFont typeface="Wingdings" pitchFamily="2" charset="2"/>
              <a:buChar char="Ø"/>
            </a:pPr>
            <a:r>
              <a:rPr lang="en-US" sz="1600" b="1" dirty="0" smtClean="0"/>
              <a:t>Announcers</a:t>
            </a:r>
          </a:p>
          <a:p>
            <a:pPr>
              <a:buFont typeface="Wingdings" pitchFamily="2" charset="2"/>
              <a:buChar char="Ø"/>
            </a:pPr>
            <a:r>
              <a:rPr lang="en-US" sz="1600" dirty="0" smtClean="0"/>
              <a:t>Statisticians</a:t>
            </a:r>
          </a:p>
          <a:p>
            <a:pPr>
              <a:buFont typeface="Wingdings" pitchFamily="2" charset="2"/>
              <a:buChar char="Ø"/>
            </a:pPr>
            <a:r>
              <a:rPr lang="en-US" sz="1600" dirty="0" smtClean="0"/>
              <a:t>Advertising Commissioner</a:t>
            </a:r>
          </a:p>
          <a:p>
            <a:pPr>
              <a:buFont typeface="Wingdings" pitchFamily="2" charset="2"/>
              <a:buChar char="Ø"/>
            </a:pPr>
            <a:r>
              <a:rPr lang="en-US" sz="1600" dirty="0" smtClean="0"/>
              <a:t>Official Surveyor</a:t>
            </a:r>
          </a:p>
          <a:p>
            <a:pPr>
              <a:buFont typeface="Wingdings" pitchFamily="2" charset="2"/>
              <a:buChar char="Ø"/>
            </a:pPr>
            <a:r>
              <a:rPr lang="en-US" sz="1600" dirty="0" smtClean="0"/>
              <a:t>Doctors</a:t>
            </a:r>
          </a:p>
          <a:p>
            <a:pPr>
              <a:buFont typeface="Wingdings" pitchFamily="2" charset="2"/>
              <a:buChar char="Ø"/>
            </a:pPr>
            <a:r>
              <a:rPr lang="en-US" sz="1600" dirty="0" smtClean="0"/>
              <a:t>Stewards</a:t>
            </a:r>
          </a:p>
          <a:p>
            <a:pPr>
              <a:buFont typeface="Wingdings" pitchFamily="2" charset="2"/>
              <a:buChar char="Ø"/>
            </a:pPr>
            <a:r>
              <a:rPr lang="en-IN" sz="1600" dirty="0" smtClean="0"/>
              <a:t>Photographers</a:t>
            </a:r>
            <a:endParaRPr lang="en-US" sz="1600" dirty="0"/>
          </a:p>
        </p:txBody>
      </p:sp>
      <p:cxnSp>
        <p:nvCxnSpPr>
          <p:cNvPr id="9" name="Straight Connector 8"/>
          <p:cNvCxnSpPr/>
          <p:nvPr/>
        </p:nvCxnSpPr>
        <p:spPr>
          <a:xfrm>
            <a:off x="1371600" y="742950"/>
            <a:ext cx="5943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71600" y="74295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638800" y="742950"/>
            <a:ext cx="15240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14800" y="74295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15200" y="74295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295401" y="114300"/>
            <a:ext cx="7619999" cy="5029201"/>
          </a:xfrm>
          <a:prstGeom prst="rect">
            <a:avLst/>
          </a:prstGeom>
          <a:noFill/>
          <a:ln w="9525">
            <a:noFill/>
            <a:miter lim="800000"/>
            <a:headEnd/>
            <a:tailEnd/>
          </a:ln>
        </p:spPr>
      </p:pic>
      <p:sp>
        <p:nvSpPr>
          <p:cNvPr id="3" name="Rectangle 2"/>
          <p:cNvSpPr/>
          <p:nvPr/>
        </p:nvSpPr>
        <p:spPr>
          <a:xfrm rot="5400000">
            <a:off x="-279911" y="1876397"/>
            <a:ext cx="2209803" cy="400110"/>
          </a:xfrm>
          <a:prstGeom prst="rect">
            <a:avLst/>
          </a:prstGeom>
        </p:spPr>
        <p:txBody>
          <a:bodyPr wrap="square">
            <a:spAutoFit/>
          </a:bodyPr>
          <a:lstStyle/>
          <a:p>
            <a:r>
              <a:rPr lang="en-US" sz="2000" b="1" dirty="0" smtClean="0">
                <a:solidFill>
                  <a:srgbClr val="FF0000"/>
                </a:solidFill>
              </a:rPr>
              <a:t>COLLECT FROM TIC</a:t>
            </a:r>
            <a:endParaRPr lang="en-US" sz="2000" dirty="0">
              <a:solidFill>
                <a:srgbClr val="FF0000"/>
              </a:solidFill>
            </a:endParaRPr>
          </a:p>
        </p:txBody>
      </p:sp>
      <p:pic>
        <p:nvPicPr>
          <p:cNvPr id="4" name="Picture 3"/>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42950"/>
            <a:ext cx="7772400" cy="3970318"/>
          </a:xfrm>
          <a:prstGeom prst="rect">
            <a:avLst/>
          </a:prstGeom>
        </p:spPr>
        <p:txBody>
          <a:bodyPr wrap="square">
            <a:spAutoFit/>
          </a:bodyPr>
          <a:lstStyle/>
          <a:p>
            <a:pPr marL="514350" indent="-514350"/>
            <a:r>
              <a:rPr lang="en-IN" sz="2800" b="1" dirty="0" smtClean="0">
                <a:solidFill>
                  <a:srgbClr val="0070C0"/>
                </a:solidFill>
                <a:effectLst>
                  <a:outerShdw blurRad="38100" dist="38100" dir="2700000" algn="tl">
                    <a:srgbClr val="000000">
                      <a:alpha val="43137"/>
                    </a:srgbClr>
                  </a:outerShdw>
                </a:effectLst>
              </a:rPr>
              <a:t>Flow of Athletes :-</a:t>
            </a:r>
          </a:p>
          <a:p>
            <a:pPr marL="514350" indent="-514350"/>
            <a:r>
              <a:rPr lang="en-IN" sz="2800" b="1" dirty="0" smtClean="0">
                <a:solidFill>
                  <a:srgbClr val="00B050"/>
                </a:solidFill>
                <a:effectLst>
                  <a:outerShdw blurRad="38100" dist="38100" dir="2700000" algn="tl">
                    <a:srgbClr val="000000">
                      <a:alpha val="43137"/>
                    </a:srgbClr>
                  </a:outerShdw>
                </a:effectLst>
              </a:rPr>
              <a:t>Call room- </a:t>
            </a:r>
            <a:r>
              <a:rPr lang="en-IN" sz="2800" b="1" dirty="0" smtClean="0">
                <a:solidFill>
                  <a:srgbClr val="0070C0"/>
                </a:solidFill>
                <a:effectLst>
                  <a:outerShdw blurRad="38100" dist="38100" dir="2700000" algn="tl">
                    <a:srgbClr val="000000">
                      <a:alpha val="43137"/>
                    </a:srgbClr>
                  </a:outerShdw>
                </a:effectLst>
              </a:rPr>
              <a:t>Athletes have to report  here first</a:t>
            </a:r>
            <a:r>
              <a:rPr lang="en-IN" sz="2800" dirty="0" smtClean="0"/>
              <a:t> </a:t>
            </a:r>
            <a:r>
              <a:rPr lang="en-IN" sz="2800" b="1" dirty="0" smtClean="0">
                <a:solidFill>
                  <a:srgbClr val="0070C0"/>
                </a:solidFill>
              </a:rPr>
              <a:t>and they will be guided to participate.</a:t>
            </a:r>
            <a:r>
              <a:rPr lang="en-IN" sz="2800" b="1" dirty="0" smtClean="0">
                <a:solidFill>
                  <a:srgbClr val="0070C0"/>
                </a:solidFill>
                <a:effectLst>
                  <a:outerShdw blurRad="38100" dist="38100" dir="2700000" algn="tl">
                    <a:srgbClr val="000000">
                      <a:alpha val="43137"/>
                    </a:srgbClr>
                  </a:outerShdw>
                </a:effectLst>
              </a:rPr>
              <a:t> </a:t>
            </a:r>
          </a:p>
          <a:p>
            <a:pPr marL="514350" indent="-514350"/>
            <a:r>
              <a:rPr lang="en-IN" sz="2800" b="1" dirty="0" smtClean="0">
                <a:solidFill>
                  <a:srgbClr val="00B050"/>
                </a:solidFill>
                <a:effectLst>
                  <a:outerShdw blurRad="38100" dist="38100" dir="2700000" algn="tl">
                    <a:srgbClr val="000000">
                      <a:alpha val="43137"/>
                    </a:srgbClr>
                  </a:outerShdw>
                </a:effectLst>
              </a:rPr>
              <a:t>FOP</a:t>
            </a:r>
            <a:r>
              <a:rPr lang="en-IN" sz="2800" b="1" dirty="0" smtClean="0">
                <a:solidFill>
                  <a:srgbClr val="0070C0"/>
                </a:solidFill>
                <a:effectLst>
                  <a:outerShdw blurRad="38100" dist="38100" dir="2700000" algn="tl">
                    <a:srgbClr val="000000">
                      <a:alpha val="43137"/>
                    </a:srgbClr>
                  </a:outerShdw>
                </a:effectLst>
              </a:rPr>
              <a:t>- Field of play- compete in competition,</a:t>
            </a:r>
          </a:p>
          <a:p>
            <a:pPr marL="514350" indent="-514350"/>
            <a:r>
              <a:rPr lang="en-IN" sz="2800" b="1" dirty="0" smtClean="0">
                <a:solidFill>
                  <a:srgbClr val="00B050"/>
                </a:solidFill>
                <a:effectLst>
                  <a:outerShdw blurRad="38100" dist="38100" dir="2700000" algn="tl">
                    <a:srgbClr val="000000">
                      <a:alpha val="43137"/>
                    </a:srgbClr>
                  </a:outerShdw>
                </a:effectLst>
              </a:rPr>
              <a:t>Mixed Zone- </a:t>
            </a:r>
            <a:r>
              <a:rPr lang="en-IN" sz="2800" b="1" dirty="0" smtClean="0">
                <a:solidFill>
                  <a:srgbClr val="0070C0"/>
                </a:solidFill>
                <a:effectLst>
                  <a:outerShdw blurRad="38100" dist="38100" dir="2700000" algn="tl">
                    <a:srgbClr val="000000">
                      <a:alpha val="43137"/>
                    </a:srgbClr>
                  </a:outerShdw>
                </a:effectLst>
              </a:rPr>
              <a:t>after completion of event go through and may have to meet the press, </a:t>
            </a:r>
          </a:p>
          <a:p>
            <a:pPr marL="514350" indent="-514350"/>
            <a:r>
              <a:rPr lang="en-IN" sz="2800" b="1" dirty="0" smtClean="0">
                <a:solidFill>
                  <a:srgbClr val="00B050"/>
                </a:solidFill>
                <a:effectLst>
                  <a:outerShdw blurRad="38100" dist="38100" dir="2700000" algn="tl">
                    <a:srgbClr val="000000">
                      <a:alpha val="43137"/>
                    </a:srgbClr>
                  </a:outerShdw>
                </a:effectLst>
              </a:rPr>
              <a:t>Post event- </a:t>
            </a:r>
            <a:r>
              <a:rPr lang="en-IN" sz="2800" b="1" dirty="0" smtClean="0">
                <a:solidFill>
                  <a:srgbClr val="0070C0"/>
                </a:solidFill>
                <a:effectLst>
                  <a:outerShdw blurRad="38100" dist="38100" dir="2700000" algn="tl">
                    <a:srgbClr val="000000">
                      <a:alpha val="43137"/>
                    </a:srgbClr>
                  </a:outerShdw>
                </a:effectLst>
              </a:rPr>
              <a:t>collect your belongings, attend medal ceremonies, may have to wait for Dope test if any.</a:t>
            </a:r>
            <a:endParaRPr lang="en-US" sz="2800" b="1" dirty="0">
              <a:solidFill>
                <a:srgbClr val="0070C0"/>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648200" y="57150"/>
            <a:ext cx="4452936" cy="505063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2586" t="9839" r="9483" b="1807"/>
          <a:stretch>
            <a:fillRect/>
          </a:stretch>
        </p:blipFill>
        <p:spPr bwMode="auto">
          <a:xfrm>
            <a:off x="76200" y="76200"/>
            <a:ext cx="4572000" cy="501015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3505200" cy="25717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495800" y="2571750"/>
            <a:ext cx="4038600" cy="236760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2571750"/>
            <a:ext cx="3505200" cy="2438400"/>
          </a:xfrm>
          <a:prstGeom prst="rect">
            <a:avLst/>
          </a:prstGeom>
          <a:noFill/>
          <a:ln w="9525">
            <a:noFill/>
            <a:miter lim="800000"/>
            <a:headEnd/>
            <a:tailEnd/>
          </a:ln>
        </p:spPr>
      </p:pic>
      <p:pic>
        <p:nvPicPr>
          <p:cNvPr id="1029" name="Picture 5" descr="C:\athletics\IMAGES &amp; PHOTO of technical official, implements, athlets etc\Screenshot_2020-08-10-16-07-21-0702556698.png"/>
          <p:cNvPicPr>
            <a:picLocks noChangeAspect="1" noChangeArrowheads="1"/>
          </p:cNvPicPr>
          <p:nvPr/>
        </p:nvPicPr>
        <p:blipFill>
          <a:blip r:embed="rId6" cstate="print"/>
          <a:srcRect/>
          <a:stretch>
            <a:fillRect/>
          </a:stretch>
        </p:blipFill>
        <p:spPr bwMode="auto">
          <a:xfrm>
            <a:off x="4343400" y="0"/>
            <a:ext cx="4648200" cy="2582473"/>
          </a:xfrm>
          <a:prstGeom prst="rect">
            <a:avLst/>
          </a:prstGeom>
          <a:noFill/>
        </p:spPr>
      </p:pic>
      <p:pic>
        <p:nvPicPr>
          <p:cNvPr id="7" name="Picture 6"/>
          <p:cNvPicPr>
            <a:picLocks noChangeAspect="1" noChangeArrowheads="1"/>
          </p:cNvPicPr>
          <p:nvPr/>
        </p:nvPicPr>
        <p:blipFill>
          <a:blip r:embed="rId7" cstate="print"/>
          <a:srcRect/>
          <a:stretch>
            <a:fillRect/>
          </a:stretch>
        </p:blipFill>
        <p:spPr bwMode="auto">
          <a:xfrm>
            <a:off x="1" y="0"/>
            <a:ext cx="761999" cy="590550"/>
          </a:xfrm>
          <a:prstGeom prst="rect">
            <a:avLst/>
          </a:prstGeom>
          <a:noFill/>
          <a:ln w="9525">
            <a:noFill/>
            <a:miter lim="800000"/>
            <a:headEnd/>
            <a:tailEnd/>
          </a:ln>
        </p:spPr>
      </p:pic>
      <p:sp>
        <p:nvSpPr>
          <p:cNvPr id="8" name="Right Arrow 7"/>
          <p:cNvSpPr/>
          <p:nvPr/>
        </p:nvSpPr>
        <p:spPr>
          <a:xfrm>
            <a:off x="3429000" y="2038350"/>
            <a:ext cx="9906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ight Arrow 8"/>
          <p:cNvSpPr/>
          <p:nvPr/>
        </p:nvSpPr>
        <p:spPr>
          <a:xfrm rot="10800000">
            <a:off x="3505201" y="4440928"/>
            <a:ext cx="990600" cy="4930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Right Arrow 9"/>
          <p:cNvSpPr/>
          <p:nvPr/>
        </p:nvSpPr>
        <p:spPr>
          <a:xfrm rot="5400000">
            <a:off x="8256402" y="2750952"/>
            <a:ext cx="860795"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p:cNvSpPr/>
          <p:nvPr/>
        </p:nvSpPr>
        <p:spPr>
          <a:xfrm>
            <a:off x="1905000" y="4552950"/>
            <a:ext cx="1524000" cy="369332"/>
          </a:xfrm>
          <a:prstGeom prst="rect">
            <a:avLst/>
          </a:prstGeom>
        </p:spPr>
        <p:txBody>
          <a:bodyPr wrap="square">
            <a:spAutoFit/>
          </a:bodyPr>
          <a:lstStyle/>
          <a:p>
            <a:r>
              <a:rPr lang="en-IN" b="1" dirty="0" smtClean="0">
                <a:solidFill>
                  <a:srgbClr val="FF0000"/>
                </a:solidFill>
                <a:effectLst>
                  <a:outerShdw blurRad="38100" dist="38100" dir="2700000" algn="tl">
                    <a:srgbClr val="000000">
                      <a:alpha val="43137"/>
                    </a:srgbClr>
                  </a:outerShdw>
                </a:effectLst>
              </a:rPr>
              <a:t>POST EVENT</a:t>
            </a:r>
            <a:endParaRPr lang="en-US" dirty="0">
              <a:solidFill>
                <a:srgbClr val="FF0000"/>
              </a:solidFill>
            </a:endParaRPr>
          </a:p>
        </p:txBody>
      </p:sp>
      <p:sp>
        <p:nvSpPr>
          <p:cNvPr id="12" name="Rectangle 11"/>
          <p:cNvSpPr/>
          <p:nvPr/>
        </p:nvSpPr>
        <p:spPr>
          <a:xfrm>
            <a:off x="7010400" y="2952750"/>
            <a:ext cx="1465273" cy="369332"/>
          </a:xfrm>
          <a:prstGeom prst="rect">
            <a:avLst/>
          </a:prstGeom>
        </p:spPr>
        <p:txBody>
          <a:bodyPr wrap="none">
            <a:spAutoFit/>
          </a:bodyPr>
          <a:lstStyle/>
          <a:p>
            <a:r>
              <a:rPr lang="en-IN" b="1" dirty="0" smtClean="0">
                <a:solidFill>
                  <a:srgbClr val="FF0000"/>
                </a:solidFill>
                <a:effectLst>
                  <a:outerShdw blurRad="38100" dist="38100" dir="2700000" algn="tl">
                    <a:srgbClr val="000000">
                      <a:alpha val="43137"/>
                    </a:srgbClr>
                  </a:outerShdw>
                </a:effectLst>
              </a:rPr>
              <a:t>MIXED ZONE </a:t>
            </a:r>
            <a:endParaRPr lang="en-US" dirty="0">
              <a:solidFill>
                <a:srgbClr val="FF0000"/>
              </a:solidFill>
            </a:endParaRPr>
          </a:p>
        </p:txBody>
      </p:sp>
      <p:sp>
        <p:nvSpPr>
          <p:cNvPr id="13" name="Rectangle 12"/>
          <p:cNvSpPr/>
          <p:nvPr/>
        </p:nvSpPr>
        <p:spPr>
          <a:xfrm>
            <a:off x="4419600" y="2190750"/>
            <a:ext cx="990600" cy="461665"/>
          </a:xfrm>
          <a:prstGeom prst="rect">
            <a:avLst/>
          </a:prstGeom>
        </p:spPr>
        <p:txBody>
          <a:bodyPr wrap="square">
            <a:spAutoFit/>
          </a:bodyPr>
          <a:lstStyle/>
          <a:p>
            <a:r>
              <a:rPr lang="en-IN" sz="2400" b="1" dirty="0" smtClean="0">
                <a:solidFill>
                  <a:srgbClr val="FFFF00"/>
                </a:solidFill>
                <a:effectLst>
                  <a:outerShdw blurRad="38100" dist="38100" dir="2700000" algn="tl">
                    <a:srgbClr val="000000">
                      <a:alpha val="43137"/>
                    </a:srgbClr>
                  </a:outerShdw>
                </a:effectLst>
              </a:rPr>
              <a:t>F.O.P.</a:t>
            </a:r>
            <a:endParaRPr lang="en-US" sz="2400" dirty="0">
              <a:solidFill>
                <a:srgbClr val="FFFF00"/>
              </a:solidFill>
            </a:endParaRPr>
          </a:p>
        </p:txBody>
      </p:sp>
      <p:sp>
        <p:nvSpPr>
          <p:cNvPr id="14" name="Rectangle 13"/>
          <p:cNvSpPr/>
          <p:nvPr/>
        </p:nvSpPr>
        <p:spPr>
          <a:xfrm>
            <a:off x="0" y="2114550"/>
            <a:ext cx="3505200" cy="307777"/>
          </a:xfrm>
          <a:prstGeom prst="rect">
            <a:avLst/>
          </a:prstGeom>
        </p:spPr>
        <p:txBody>
          <a:bodyPr wrap="square">
            <a:spAutoFit/>
          </a:bodyPr>
          <a:lstStyle/>
          <a:p>
            <a:r>
              <a:rPr lang="en-IN" sz="1400" b="1" dirty="0" smtClean="0">
                <a:solidFill>
                  <a:srgbClr val="FF0000"/>
                </a:solidFill>
                <a:effectLst>
                  <a:outerShdw blurRad="38100" dist="38100" dir="2700000" algn="tl">
                    <a:srgbClr val="000000">
                      <a:alpha val="43137"/>
                    </a:srgbClr>
                  </a:outerShdw>
                </a:effectLst>
              </a:rPr>
              <a:t>CALL ROOM JUDGE’S GUIDE TO ATHLETES </a:t>
            </a:r>
            <a:endParaRPr 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305800" cy="4800600"/>
          </a:xfrm>
        </p:spPr>
        <p:txBody>
          <a:bodyPr>
            <a:noAutofit/>
          </a:bodyPr>
          <a:lstStyle/>
          <a:p>
            <a:pPr algn="ctr"/>
            <a:r>
              <a:rPr lang="en-US" sz="4000" dirty="0" smtClean="0">
                <a:solidFill>
                  <a:srgbClr val="00B050"/>
                </a:solidFill>
              </a:rPr>
              <a:t>SPECIAL THANKS TO MY ASSOCIATION A.F.I. FOR GIVING ME THIS OPPURTUNITY</a:t>
            </a:r>
            <a:br>
              <a:rPr lang="en-US" sz="4000" dirty="0" smtClean="0">
                <a:solidFill>
                  <a:srgbClr val="00B050"/>
                </a:solidFill>
              </a:rPr>
            </a:br>
            <a:r>
              <a:rPr lang="en-US" sz="2400" dirty="0" smtClean="0"/>
              <a:t>AND </a:t>
            </a:r>
            <a:br>
              <a:rPr lang="en-US" sz="2400" dirty="0" smtClean="0"/>
            </a:br>
            <a:r>
              <a:rPr lang="en-US" sz="3600" dirty="0" smtClean="0">
                <a:solidFill>
                  <a:srgbClr val="002060"/>
                </a:solidFill>
              </a:rPr>
              <a:t>THANKS TO ALL FOR LISTENING</a:t>
            </a:r>
            <a:br>
              <a:rPr lang="en-US" sz="3600" dirty="0" smtClean="0">
                <a:solidFill>
                  <a:srgbClr val="002060"/>
                </a:solidFill>
              </a:rPr>
            </a:br>
            <a:r>
              <a:rPr lang="en-US" sz="3600" b="1" dirty="0" smtClean="0">
                <a:solidFill>
                  <a:srgbClr val="00B050"/>
                </a:solidFill>
              </a:rPr>
              <a:t>HANIF IKBAL</a:t>
            </a:r>
            <a:br>
              <a:rPr lang="en-US" sz="3600" b="1" dirty="0" smtClean="0">
                <a:solidFill>
                  <a:srgbClr val="00B050"/>
                </a:solidFill>
              </a:rPr>
            </a:br>
            <a:r>
              <a:rPr lang="en-US" sz="3600" b="1" dirty="0" smtClean="0">
                <a:solidFill>
                  <a:srgbClr val="00B050"/>
                </a:solidFill>
                <a:hlinkClick r:id="rId2"/>
              </a:rPr>
              <a:t>ikbal.tito@gmail.com</a:t>
            </a:r>
            <a:r>
              <a:rPr lang="en-US" sz="3600" b="1" dirty="0" smtClean="0">
                <a:solidFill>
                  <a:srgbClr val="00B050"/>
                </a:solidFill>
              </a:rPr>
              <a:t/>
            </a:r>
            <a:br>
              <a:rPr lang="en-US" sz="3600" b="1" dirty="0" smtClean="0">
                <a:solidFill>
                  <a:srgbClr val="00B050"/>
                </a:solidFill>
              </a:rPr>
            </a:br>
            <a:r>
              <a:rPr lang="en-US" sz="3600" b="1" dirty="0" smtClean="0">
                <a:solidFill>
                  <a:srgbClr val="00B050"/>
                </a:solidFill>
              </a:rPr>
              <a:t>whatsApp-9734605606</a:t>
            </a:r>
            <a:endParaRPr lang="en-US" sz="2400"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dirty="0"/>
          </a:p>
        </p:txBody>
      </p:sp>
      <p:pic>
        <p:nvPicPr>
          <p:cNvPr id="5" name="Picture 4"/>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412611"/>
            <a:ext cx="8610600" cy="4278094"/>
          </a:xfrm>
          <a:prstGeom prst="rect">
            <a:avLst/>
          </a:prstGeom>
        </p:spPr>
        <p:txBody>
          <a:bodyPr wrap="square">
            <a:spAutoFit/>
          </a:bodyPr>
          <a:lstStyle/>
          <a:p>
            <a:pPr algn="ctr">
              <a:buNone/>
            </a:pPr>
            <a:r>
              <a:rPr lang="en-US" sz="2000" dirty="0" smtClean="0"/>
              <a:t> </a:t>
            </a:r>
            <a:r>
              <a:rPr lang="en-US" sz="2000" b="1" u="sng" dirty="0" err="1" smtClean="0">
                <a:solidFill>
                  <a:srgbClr val="00B050"/>
                </a:solidFill>
              </a:rPr>
              <a:t>Organisational</a:t>
            </a:r>
            <a:r>
              <a:rPr lang="en-US" sz="2000" b="1" u="sng" dirty="0" smtClean="0">
                <a:solidFill>
                  <a:srgbClr val="00B050"/>
                </a:solidFill>
              </a:rPr>
              <a:t> Delegates</a:t>
            </a:r>
            <a:endParaRPr lang="en-US" sz="2000" dirty="0" smtClean="0"/>
          </a:p>
          <a:p>
            <a:pPr>
              <a:buFont typeface="Wingdings" pitchFamily="2" charset="2"/>
              <a:buChar char="Ø"/>
            </a:pPr>
            <a:r>
              <a:rPr lang="en-US" sz="2000" dirty="0" smtClean="0"/>
              <a:t>Work with LOC at all times &amp; Report regularly to the AFI</a:t>
            </a:r>
          </a:p>
          <a:p>
            <a:pPr>
              <a:buFont typeface="Wingdings" pitchFamily="2" charset="2"/>
              <a:buChar char="Ø"/>
            </a:pPr>
            <a:r>
              <a:rPr lang="en-US" sz="2000" dirty="0" smtClean="0"/>
              <a:t>Deal with financial matters &amp; responsibilities with LOC and  </a:t>
            </a:r>
            <a:endParaRPr lang="en-US" sz="2000" dirty="0" smtClean="0"/>
          </a:p>
          <a:p>
            <a:pPr>
              <a:buFont typeface="Wingdings" pitchFamily="2" charset="2"/>
              <a:buChar char="Ø"/>
            </a:pPr>
            <a:r>
              <a:rPr lang="en-US" sz="2000" dirty="0" smtClean="0"/>
              <a:t>Cooperate </a:t>
            </a:r>
            <a:r>
              <a:rPr lang="en-US" sz="2000" dirty="0" smtClean="0"/>
              <a:t>with the </a:t>
            </a:r>
            <a:r>
              <a:rPr lang="en-US" sz="2000" dirty="0" smtClean="0"/>
              <a:t>T.D’s.</a:t>
            </a:r>
            <a:endParaRPr lang="en-US" sz="2000" dirty="0" smtClean="0"/>
          </a:p>
          <a:p>
            <a:pPr algn="ctr">
              <a:buNone/>
            </a:pPr>
            <a:r>
              <a:rPr lang="en-US" sz="2000" b="1" u="sng" dirty="0" smtClean="0">
                <a:solidFill>
                  <a:srgbClr val="00B050"/>
                </a:solidFill>
              </a:rPr>
              <a:t>Technical Delegates</a:t>
            </a:r>
          </a:p>
          <a:p>
            <a:pPr>
              <a:buFont typeface="Wingdings" pitchFamily="2" charset="2"/>
              <a:buChar char="Ø"/>
            </a:pPr>
            <a:r>
              <a:rPr lang="en-US" sz="2000" dirty="0" smtClean="0"/>
              <a:t>Ensure that all technical arrangements are in complete conformity with WA Technical Rules,</a:t>
            </a:r>
          </a:p>
          <a:p>
            <a:pPr>
              <a:buFont typeface="Wingdings" pitchFamily="2" charset="2"/>
              <a:buChar char="Ø"/>
            </a:pPr>
            <a:r>
              <a:rPr lang="en-US" sz="2000" dirty="0" smtClean="0"/>
              <a:t>Submit proposals for the timetable of events, entry standards, implements list, determine the qualifying standards for the Field Events, control the entries , arrange  heats, rounds and the groups.</a:t>
            </a:r>
          </a:p>
          <a:p>
            <a:pPr>
              <a:buFont typeface="Wingdings" pitchFamily="2" charset="2"/>
              <a:buChar char="Ø"/>
            </a:pPr>
            <a:r>
              <a:rPr lang="en-US" sz="2000" dirty="0" smtClean="0"/>
              <a:t>Report regularly to appointing Authority</a:t>
            </a:r>
          </a:p>
          <a:p>
            <a:pPr>
              <a:buFont typeface="Wingdings" pitchFamily="2" charset="2"/>
              <a:buChar char="Ø"/>
            </a:pPr>
            <a:r>
              <a:rPr lang="en-US" sz="2000" dirty="0" smtClean="0"/>
              <a:t>Chair Technical Meeting .</a:t>
            </a:r>
            <a:endParaRPr lang="en-US" sz="2000" dirty="0">
              <a:solidFill>
                <a:srgbClr val="002060"/>
              </a:solidFill>
            </a:endParaRPr>
          </a:p>
        </p:txBody>
      </p:sp>
      <p:pic>
        <p:nvPicPr>
          <p:cNvPr id="6" name="Picture 5"/>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09550"/>
            <a:ext cx="8382000" cy="4216539"/>
          </a:xfrm>
          <a:prstGeom prst="rect">
            <a:avLst/>
          </a:prstGeom>
        </p:spPr>
        <p:txBody>
          <a:bodyPr wrap="square">
            <a:spAutoFit/>
          </a:bodyPr>
          <a:lstStyle/>
          <a:p>
            <a:pPr algn="ctr"/>
            <a:r>
              <a:rPr lang="en-US" sz="3600" b="1" u="sng" dirty="0" smtClean="0">
                <a:solidFill>
                  <a:srgbClr val="00B050"/>
                </a:solidFill>
              </a:rPr>
              <a:t>Competition Director</a:t>
            </a:r>
          </a:p>
          <a:p>
            <a:pPr>
              <a:buFont typeface="Wingdings" pitchFamily="2" charset="2"/>
              <a:buChar char="Ø"/>
            </a:pPr>
            <a:r>
              <a:rPr lang="en-US" sz="2800" dirty="0" smtClean="0"/>
              <a:t>Shall plan the technical </a:t>
            </a:r>
            <a:r>
              <a:rPr lang="en-US" sz="2800" dirty="0" err="1" smtClean="0"/>
              <a:t>organisation</a:t>
            </a:r>
            <a:r>
              <a:rPr lang="en-US" sz="2800" dirty="0" smtClean="0"/>
              <a:t> and Resolve any technical problems together with TD</a:t>
            </a:r>
          </a:p>
          <a:p>
            <a:pPr>
              <a:buFont typeface="Wingdings" pitchFamily="2" charset="2"/>
              <a:buChar char="Ø"/>
            </a:pPr>
            <a:r>
              <a:rPr lang="en-US" sz="2800" dirty="0" smtClean="0"/>
              <a:t>Keep in contact with all key officials.</a:t>
            </a:r>
          </a:p>
          <a:p>
            <a:pPr algn="ctr"/>
            <a:r>
              <a:rPr lang="en-US" sz="3600" b="1" u="sng" dirty="0" smtClean="0">
                <a:solidFill>
                  <a:srgbClr val="00B050"/>
                </a:solidFill>
              </a:rPr>
              <a:t>Meeting Manager</a:t>
            </a:r>
          </a:p>
          <a:p>
            <a:pPr>
              <a:buFont typeface="Wingdings" pitchFamily="2" charset="2"/>
              <a:buChar char="Ø"/>
            </a:pPr>
            <a:r>
              <a:rPr lang="en-US" sz="2800" dirty="0" smtClean="0"/>
              <a:t> Responsible for correct conduct of the Competition.</a:t>
            </a:r>
          </a:p>
          <a:p>
            <a:pPr>
              <a:buFont typeface="Wingdings" pitchFamily="2" charset="2"/>
              <a:buChar char="Ø"/>
            </a:pPr>
            <a:r>
              <a:rPr lang="en-US" sz="2800" dirty="0" smtClean="0"/>
              <a:t>Check that all officials have reported for duty, appoint substitutes if required, authority to remove any official who is not abiding by the Rules.</a:t>
            </a:r>
            <a:endParaRPr lang="en-US" sz="2800" dirty="0"/>
          </a:p>
        </p:txBody>
      </p:sp>
      <p:pic>
        <p:nvPicPr>
          <p:cNvPr id="5" name="Picture 4"/>
          <p:cNvPicPr>
            <a:picLocks noChangeAspect="1" noChangeArrowheads="1"/>
          </p:cNvPicPr>
          <p:nvPr/>
        </p:nvPicPr>
        <p:blipFill>
          <a:blip r:embed="rId2"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40985"/>
            <a:ext cx="5334000" cy="3354765"/>
          </a:xfrm>
          <a:prstGeom prst="rect">
            <a:avLst/>
          </a:prstGeom>
        </p:spPr>
        <p:txBody>
          <a:bodyPr wrap="square">
            <a:spAutoFit/>
          </a:bodyPr>
          <a:lstStyle/>
          <a:p>
            <a:pPr algn="ctr"/>
            <a:r>
              <a:rPr lang="en-US" sz="3200" b="1" dirty="0" smtClean="0">
                <a:solidFill>
                  <a:srgbClr val="00B050"/>
                </a:solidFill>
              </a:rPr>
              <a:t>Technical Manager</a:t>
            </a:r>
          </a:p>
          <a:p>
            <a:r>
              <a:rPr lang="en-US" sz="2000" dirty="0" smtClean="0"/>
              <a:t>Responsible for:-</a:t>
            </a:r>
          </a:p>
          <a:p>
            <a:pPr>
              <a:buFont typeface="Wingdings" pitchFamily="2" charset="2"/>
              <a:buChar char="Ø"/>
            </a:pPr>
            <a:r>
              <a:rPr lang="en-US" sz="2000" dirty="0" smtClean="0"/>
              <a:t>Ensuring that the track, runways, circles, arcs, sectors, landing areas for Field Events and all equipment and implements are in accordance with the Rules.</a:t>
            </a:r>
          </a:p>
          <a:p>
            <a:pPr>
              <a:buFont typeface="Wingdings" pitchFamily="2" charset="2"/>
              <a:buChar char="Ø"/>
            </a:pPr>
            <a:r>
              <a:rPr lang="en-US" sz="2000" dirty="0" smtClean="0"/>
              <a:t>Placement and removal of equipment and implements</a:t>
            </a:r>
          </a:p>
          <a:p>
            <a:pPr>
              <a:buFont typeface="Wingdings" pitchFamily="2" charset="2"/>
              <a:buChar char="Ø"/>
            </a:pPr>
            <a:r>
              <a:rPr lang="en-US" sz="2000" dirty="0" smtClean="0"/>
              <a:t>Checking and marking any personal implements permitted according to Rule.</a:t>
            </a:r>
            <a:endParaRPr lang="en-US" sz="3200" b="1" u="sng" dirty="0" smtClean="0">
              <a:solidFill>
                <a:srgbClr val="00B050"/>
              </a:solidFill>
            </a:endParaRPr>
          </a:p>
        </p:txBody>
      </p:sp>
      <p:pic>
        <p:nvPicPr>
          <p:cNvPr id="2051" name="Picture 3"/>
          <p:cNvPicPr>
            <a:picLocks noChangeAspect="1" noChangeArrowheads="1"/>
          </p:cNvPicPr>
          <p:nvPr/>
        </p:nvPicPr>
        <p:blipFill>
          <a:blip r:embed="rId2" cstate="print"/>
          <a:srcRect/>
          <a:stretch>
            <a:fillRect/>
          </a:stretch>
        </p:blipFill>
        <p:spPr bwMode="auto">
          <a:xfrm>
            <a:off x="5715000" y="1047750"/>
            <a:ext cx="3200400" cy="358140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57150"/>
            <a:ext cx="5029200" cy="5016758"/>
          </a:xfrm>
          <a:prstGeom prst="rect">
            <a:avLst/>
          </a:prstGeom>
        </p:spPr>
        <p:txBody>
          <a:bodyPr wrap="square">
            <a:spAutoFit/>
          </a:bodyPr>
          <a:lstStyle/>
          <a:p>
            <a:pPr algn="ctr"/>
            <a:r>
              <a:rPr lang="en-US" sz="2800" b="1" u="sng" dirty="0" smtClean="0">
                <a:solidFill>
                  <a:srgbClr val="00B050"/>
                </a:solidFill>
              </a:rPr>
              <a:t>Referees</a:t>
            </a:r>
          </a:p>
          <a:p>
            <a:pPr>
              <a:buFont typeface="Wingdings" pitchFamily="2" charset="2"/>
              <a:buChar char="Ø"/>
            </a:pPr>
            <a:r>
              <a:rPr lang="en-IN" sz="2000" dirty="0" smtClean="0">
                <a:solidFill>
                  <a:schemeClr val="tx1">
                    <a:lumMod val="95000"/>
                    <a:lumOff val="5000"/>
                  </a:schemeClr>
                </a:solidFill>
              </a:rPr>
              <a:t>Entire control  of the event up to victory ceremony.</a:t>
            </a:r>
            <a:endParaRPr lang="en-US" sz="2000" dirty="0" smtClean="0">
              <a:solidFill>
                <a:schemeClr val="tx1">
                  <a:lumMod val="95000"/>
                  <a:lumOff val="5000"/>
                </a:schemeClr>
              </a:solidFill>
            </a:endParaRPr>
          </a:p>
          <a:p>
            <a:pPr>
              <a:buFont typeface="Wingdings" pitchFamily="2" charset="2"/>
              <a:buChar char="Ø"/>
            </a:pPr>
            <a:r>
              <a:rPr lang="en-US" sz="2000" dirty="0" smtClean="0">
                <a:solidFill>
                  <a:schemeClr val="tx1">
                    <a:lumMod val="95000"/>
                    <a:lumOff val="5000"/>
                  </a:schemeClr>
                </a:solidFill>
              </a:rPr>
              <a:t>Supervise record performance, check all result and signed ,</a:t>
            </a:r>
          </a:p>
          <a:p>
            <a:pPr>
              <a:buFont typeface="Wingdings" pitchFamily="2" charset="2"/>
              <a:buChar char="Ø"/>
            </a:pPr>
            <a:r>
              <a:rPr lang="en-US" sz="2000" dirty="0" smtClean="0">
                <a:solidFill>
                  <a:schemeClr val="tx1">
                    <a:lumMod val="95000"/>
                    <a:lumOff val="5000"/>
                  </a:schemeClr>
                </a:solidFill>
              </a:rPr>
              <a:t>Decides disputed matters, </a:t>
            </a:r>
          </a:p>
          <a:p>
            <a:pPr>
              <a:buFont typeface="Wingdings" pitchFamily="2" charset="2"/>
              <a:buChar char="Ø"/>
            </a:pPr>
            <a:r>
              <a:rPr lang="en-US" sz="2000" dirty="0" smtClean="0">
                <a:solidFill>
                  <a:schemeClr val="tx1">
                    <a:lumMod val="95000"/>
                    <a:lumOff val="5000"/>
                  </a:schemeClr>
                </a:solidFill>
              </a:rPr>
              <a:t>Can warn &amp; exclude an athlete</a:t>
            </a:r>
          </a:p>
          <a:p>
            <a:pPr>
              <a:buFont typeface="Wingdings" pitchFamily="2" charset="2"/>
              <a:buChar char="Ø"/>
            </a:pPr>
            <a:r>
              <a:rPr lang="en-US" sz="2000" dirty="0" smtClean="0">
                <a:solidFill>
                  <a:schemeClr val="tx1">
                    <a:lumMod val="95000"/>
                    <a:lumOff val="5000"/>
                  </a:schemeClr>
                </a:solidFill>
              </a:rPr>
              <a:t>Reconsider a decision, can rerun a race.</a:t>
            </a:r>
          </a:p>
          <a:p>
            <a:pPr algn="ctr"/>
            <a:r>
              <a:rPr lang="en-US" sz="3200" b="1" u="sng" dirty="0" smtClean="0">
                <a:solidFill>
                  <a:srgbClr val="00B050"/>
                </a:solidFill>
              </a:rPr>
              <a:t>Judges</a:t>
            </a:r>
          </a:p>
          <a:p>
            <a:pPr>
              <a:buFont typeface="Wingdings" pitchFamily="2" charset="2"/>
              <a:buChar char="Ø"/>
            </a:pPr>
            <a:r>
              <a:rPr lang="en-US" sz="2000" dirty="0" smtClean="0"/>
              <a:t>Chief Judge Allocate the duties.</a:t>
            </a:r>
          </a:p>
          <a:p>
            <a:pPr>
              <a:buFont typeface="Wingdings" pitchFamily="2" charset="2"/>
              <a:buChar char="Ø"/>
            </a:pPr>
            <a:r>
              <a:rPr lang="en-US" sz="2000" dirty="0" smtClean="0"/>
              <a:t>Judges Decide the finished order, Record &amp; measure each valid trial in Field Event, indicate validity or non-validity, time elapsed. </a:t>
            </a:r>
          </a:p>
          <a:p>
            <a:pPr>
              <a:buFont typeface="Wingdings" pitchFamily="2" charset="2"/>
              <a:buChar char="Ø"/>
            </a:pPr>
            <a:r>
              <a:rPr lang="en-US" sz="2000" b="1" dirty="0" smtClean="0">
                <a:solidFill>
                  <a:srgbClr val="002060"/>
                </a:solidFill>
              </a:rPr>
              <a:t>benefit of any doubt goes to the favor of athlete.</a:t>
            </a:r>
            <a:endParaRPr lang="en-US" sz="2000" dirty="0" smtClean="0">
              <a:solidFill>
                <a:schemeClr val="tx1">
                  <a:lumMod val="95000"/>
                  <a:lumOff val="5000"/>
                </a:schemeClr>
              </a:solidFill>
            </a:endParaRPr>
          </a:p>
        </p:txBody>
      </p:sp>
      <p:pic>
        <p:nvPicPr>
          <p:cNvPr id="1026" name="Picture 2" descr="C:\athletics\IMAGES &amp; PHOTO of technical official, implements, athlets etc\referee.jpg"/>
          <p:cNvPicPr>
            <a:picLocks noChangeAspect="1" noChangeArrowheads="1"/>
          </p:cNvPicPr>
          <p:nvPr/>
        </p:nvPicPr>
        <p:blipFill>
          <a:blip r:embed="rId2" cstate="print"/>
          <a:srcRect/>
          <a:stretch>
            <a:fillRect/>
          </a:stretch>
        </p:blipFill>
        <p:spPr bwMode="auto">
          <a:xfrm>
            <a:off x="5029200" y="133350"/>
            <a:ext cx="2438400" cy="2376487"/>
          </a:xfrm>
          <a:prstGeom prst="rect">
            <a:avLst/>
          </a:prstGeom>
          <a:noFill/>
        </p:spPr>
      </p:pic>
      <p:pic>
        <p:nvPicPr>
          <p:cNvPr id="5122" name="Picture 2" descr="C:\athletics\IMAGES &amp; PHOTO of technical official, implements, athlets etc\FB_IMG_1597106690470.jpg"/>
          <p:cNvPicPr>
            <a:picLocks noChangeAspect="1" noChangeArrowheads="1"/>
          </p:cNvPicPr>
          <p:nvPr/>
        </p:nvPicPr>
        <p:blipFill>
          <a:blip r:embed="rId3" cstate="print"/>
          <a:srcRect/>
          <a:stretch>
            <a:fillRect/>
          </a:stretch>
        </p:blipFill>
        <p:spPr bwMode="auto">
          <a:xfrm>
            <a:off x="5257800" y="2571750"/>
            <a:ext cx="2514600" cy="2486025"/>
          </a:xfrm>
          <a:prstGeom prst="rect">
            <a:avLst/>
          </a:prstGeom>
          <a:noFill/>
        </p:spPr>
      </p:pic>
      <p:pic>
        <p:nvPicPr>
          <p:cNvPr id="7" name="Picture 6">
            <a:extLst>
              <a:ext uri="{FF2B5EF4-FFF2-40B4-BE49-F238E27FC236}">
                <a16:creationId xmlns="" xmlns:a16="http://schemas.microsoft.com/office/drawing/2014/main" id="{E1FF6E3A-39AD-4F94-994A-03C4531DB40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10400" y="2571750"/>
            <a:ext cx="2057400" cy="2571750"/>
          </a:xfrm>
          <a:prstGeom prst="rect">
            <a:avLst/>
          </a:prstGeom>
        </p:spPr>
      </p:pic>
      <p:pic>
        <p:nvPicPr>
          <p:cNvPr id="5123" name="Picture 3"/>
          <p:cNvPicPr>
            <a:picLocks noChangeAspect="1" noChangeArrowheads="1"/>
          </p:cNvPicPr>
          <p:nvPr/>
        </p:nvPicPr>
        <p:blipFill>
          <a:blip r:embed="rId5" cstate="print"/>
          <a:srcRect/>
          <a:stretch>
            <a:fillRect/>
          </a:stretch>
        </p:blipFill>
        <p:spPr bwMode="auto">
          <a:xfrm>
            <a:off x="6934200" y="76200"/>
            <a:ext cx="2209800" cy="2495550"/>
          </a:xfrm>
          <a:prstGeom prst="rect">
            <a:avLst/>
          </a:prstGeom>
          <a:noFill/>
          <a:ln w="9525">
            <a:noFill/>
            <a:miter lim="800000"/>
            <a:headEnd/>
            <a:tailEnd/>
          </a:ln>
        </p:spPr>
      </p:pic>
      <p:pic>
        <p:nvPicPr>
          <p:cNvPr id="9" name="Picture 8"/>
          <p:cNvPicPr>
            <a:picLocks noChangeAspect="1" noChangeArrowheads="1"/>
          </p:cNvPicPr>
          <p:nvPr/>
        </p:nvPicPr>
        <p:blipFill>
          <a:blip r:embed="rId6"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56320"/>
            <a:ext cx="5334000" cy="3539430"/>
          </a:xfrm>
          <a:prstGeom prst="rect">
            <a:avLst/>
          </a:prstGeom>
        </p:spPr>
        <p:txBody>
          <a:bodyPr wrap="square">
            <a:spAutoFit/>
          </a:bodyPr>
          <a:lstStyle/>
          <a:p>
            <a:pPr algn="ctr"/>
            <a:r>
              <a:rPr lang="en-US" sz="2000" b="1" u="sng" dirty="0" smtClean="0">
                <a:solidFill>
                  <a:srgbClr val="00B050"/>
                </a:solidFill>
              </a:rPr>
              <a:t>Umpires (Running and Race Walking Events</a:t>
            </a:r>
            <a:r>
              <a:rPr lang="en-US" sz="2400" b="1" u="sng" dirty="0" smtClean="0">
                <a:solidFill>
                  <a:srgbClr val="00B050"/>
                </a:solidFill>
              </a:rPr>
              <a:t>)</a:t>
            </a:r>
          </a:p>
          <a:p>
            <a:pPr>
              <a:buFont typeface="Wingdings" pitchFamily="2" charset="2"/>
              <a:buChar char="Ø"/>
            </a:pPr>
            <a:r>
              <a:rPr lang="en-US" sz="2000" dirty="0" smtClean="0"/>
              <a:t>Umpires are the eyes of Referee, without authority to make final Decisions</a:t>
            </a:r>
          </a:p>
          <a:p>
            <a:pPr>
              <a:buFont typeface="Wingdings" pitchFamily="2" charset="2"/>
              <a:buChar char="Ø"/>
            </a:pPr>
            <a:r>
              <a:rPr lang="en-US" sz="2000" dirty="0" smtClean="0"/>
              <a:t>In case of any violation or breach of rules make Communicate immediately &amp; written report to referee</a:t>
            </a:r>
          </a:p>
          <a:p>
            <a:pPr algn="ctr"/>
            <a:r>
              <a:rPr lang="en-US" sz="2800" b="1" u="sng" dirty="0" smtClean="0">
                <a:solidFill>
                  <a:srgbClr val="00B050"/>
                </a:solidFill>
              </a:rPr>
              <a:t>Timekeepers Judges</a:t>
            </a:r>
          </a:p>
          <a:p>
            <a:pPr>
              <a:buFont typeface="Wingdings" pitchFamily="2" charset="2"/>
              <a:buChar char="Ø"/>
            </a:pPr>
            <a:r>
              <a:rPr lang="en-US" sz="2400" dirty="0" smtClean="0">
                <a:solidFill>
                  <a:schemeClr val="tx1">
                    <a:lumMod val="95000"/>
                    <a:lumOff val="5000"/>
                  </a:schemeClr>
                </a:solidFill>
              </a:rPr>
              <a:t>Timekeepers record time of a race by stop watches.</a:t>
            </a:r>
            <a:endParaRPr lang="en-US" sz="2400" dirty="0" smtClean="0"/>
          </a:p>
          <a:p>
            <a:endParaRPr lang="en-US" sz="2400" dirty="0" smtClean="0"/>
          </a:p>
        </p:txBody>
      </p:sp>
      <p:pic>
        <p:nvPicPr>
          <p:cNvPr id="3074" name="Picture 2"/>
          <p:cNvPicPr>
            <a:picLocks noChangeAspect="1" noChangeArrowheads="1"/>
          </p:cNvPicPr>
          <p:nvPr/>
        </p:nvPicPr>
        <p:blipFill>
          <a:blip r:embed="rId2" cstate="print"/>
          <a:srcRect/>
          <a:stretch>
            <a:fillRect/>
          </a:stretch>
        </p:blipFill>
        <p:spPr bwMode="auto">
          <a:xfrm>
            <a:off x="5638800" y="2876550"/>
            <a:ext cx="3276600" cy="210026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562600" y="209550"/>
            <a:ext cx="3456954" cy="252412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11922"/>
            <a:ext cx="4953000" cy="3970318"/>
          </a:xfrm>
          <a:prstGeom prst="rect">
            <a:avLst/>
          </a:prstGeom>
        </p:spPr>
        <p:txBody>
          <a:bodyPr wrap="square">
            <a:spAutoFit/>
          </a:bodyPr>
          <a:lstStyle/>
          <a:p>
            <a:pPr algn="ctr"/>
            <a:r>
              <a:rPr lang="en-US" sz="2400" b="1" u="sng" dirty="0" smtClean="0">
                <a:solidFill>
                  <a:srgbClr val="00B050"/>
                </a:solidFill>
              </a:rPr>
              <a:t>Start Coordinator</a:t>
            </a:r>
          </a:p>
          <a:p>
            <a:pPr>
              <a:buFont typeface="Wingdings" pitchFamily="2" charset="2"/>
              <a:buChar char="Ø"/>
            </a:pPr>
            <a:r>
              <a:rPr lang="en-US" sz="2000" dirty="0" smtClean="0"/>
              <a:t>Allocate duties, Supervise duties, keep all papers, inform starter to start.</a:t>
            </a:r>
          </a:p>
          <a:p>
            <a:pPr algn="ctr"/>
            <a:r>
              <a:rPr lang="en-US" sz="2400" b="1" u="sng" dirty="0" smtClean="0">
                <a:solidFill>
                  <a:srgbClr val="00B050"/>
                </a:solidFill>
              </a:rPr>
              <a:t>Starte</a:t>
            </a:r>
            <a:r>
              <a:rPr lang="en-US" sz="2800" b="1" u="sng" dirty="0" smtClean="0">
                <a:solidFill>
                  <a:srgbClr val="00B050"/>
                </a:solidFill>
              </a:rPr>
              <a:t>r</a:t>
            </a:r>
            <a:endParaRPr lang="en-US" sz="2000" b="1" u="sng" dirty="0" smtClean="0">
              <a:solidFill>
                <a:srgbClr val="00B050"/>
              </a:solidFill>
            </a:endParaRPr>
          </a:p>
          <a:p>
            <a:pPr>
              <a:buFont typeface="Wingdings" pitchFamily="2" charset="2"/>
              <a:buChar char="Ø"/>
            </a:pPr>
            <a:r>
              <a:rPr lang="en-US" sz="2000" dirty="0" smtClean="0"/>
              <a:t>Start the race, decide who takes false start.</a:t>
            </a:r>
          </a:p>
          <a:p>
            <a:pPr algn="ctr"/>
            <a:r>
              <a:rPr lang="en-US" sz="2000" b="1" u="sng" dirty="0" err="1" smtClean="0">
                <a:solidFill>
                  <a:srgbClr val="00B050"/>
                </a:solidFill>
              </a:rPr>
              <a:t>Recallers</a:t>
            </a:r>
            <a:endParaRPr lang="en-US" sz="2000" b="1" u="sng" dirty="0" smtClean="0">
              <a:solidFill>
                <a:srgbClr val="00B050"/>
              </a:solidFill>
            </a:endParaRPr>
          </a:p>
          <a:p>
            <a:pPr>
              <a:buFont typeface="Wingdings" pitchFamily="2" charset="2"/>
              <a:buChar char="Ø"/>
            </a:pPr>
            <a:r>
              <a:rPr lang="en-US" sz="2000" dirty="0" smtClean="0"/>
              <a:t>Recall the race &amp; inform to starter.</a:t>
            </a:r>
          </a:p>
          <a:p>
            <a:pPr algn="ctr"/>
            <a:r>
              <a:rPr lang="en-US" sz="2000" b="1" u="sng" dirty="0" smtClean="0">
                <a:solidFill>
                  <a:srgbClr val="00B050"/>
                </a:solidFill>
              </a:rPr>
              <a:t>Starter’s Assistants</a:t>
            </a:r>
          </a:p>
          <a:p>
            <a:pPr>
              <a:buFont typeface="Wingdings" pitchFamily="2" charset="2"/>
              <a:buChar char="Ø"/>
            </a:pPr>
            <a:r>
              <a:rPr lang="en-US" sz="2000" dirty="0" smtClean="0"/>
              <a:t>Place athletes in correct heat &amp; lined athletes on assembly line.</a:t>
            </a:r>
          </a:p>
          <a:p>
            <a:pPr>
              <a:buFont typeface="Wingdings" pitchFamily="2" charset="2"/>
              <a:buChar char="Ø"/>
            </a:pPr>
            <a:r>
              <a:rPr lang="en-US" sz="2000" dirty="0" smtClean="0"/>
              <a:t>Check BIB no worn correctly .</a:t>
            </a:r>
          </a:p>
          <a:p>
            <a:pPr>
              <a:buFont typeface="Wingdings" pitchFamily="2" charset="2"/>
              <a:buChar char="Ø"/>
            </a:pPr>
            <a:r>
              <a:rPr lang="en-US" sz="2000" dirty="0" smtClean="0"/>
              <a:t>Readiness of baton in relay race.</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5181600" y="2571750"/>
            <a:ext cx="3937145" cy="251460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5105400" y="133350"/>
            <a:ext cx="3962400" cy="252412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 y="0"/>
            <a:ext cx="761999" cy="59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2206</TotalTime>
  <Words>3202</Words>
  <Application>Microsoft Office PowerPoint</Application>
  <PresentationFormat>On-screen Show (16:9)</PresentationFormat>
  <Paragraphs>1069</Paragraphs>
  <Slides>34</Slides>
  <Notes>2</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Slide 2</vt:lpstr>
      <vt:lpstr>International Officials</vt:lpstr>
      <vt:lpstr>Slide 4</vt:lpstr>
      <vt:lpstr>Slide 5</vt:lpstr>
      <vt:lpstr>Slide 6</vt:lpstr>
      <vt:lpstr>Slide 7</vt:lpstr>
      <vt:lpstr>Slide 8</vt:lpstr>
      <vt:lpstr>Slide 9</vt:lpstr>
      <vt:lpstr>Slide 10</vt:lpstr>
      <vt:lpstr>Slide 11</vt:lpstr>
      <vt:lpstr>Age groups and events in India</vt:lpstr>
      <vt:lpstr>Slide 13</vt:lpstr>
      <vt:lpstr>Slide 14</vt:lpstr>
      <vt:lpstr>Slide 15</vt:lpstr>
      <vt:lpstr>Slide 16</vt:lpstr>
      <vt:lpstr>Slide 17</vt:lpstr>
      <vt:lpstr>Slide 18</vt:lpstr>
      <vt:lpstr>(CLOTHING, SHOES AND ATHLETE BIBS</vt:lpstr>
      <vt:lpstr>SHOES</vt:lpstr>
      <vt:lpstr>NUMBER &amp; DIMENSIONS OF SPIKES</vt:lpstr>
      <vt:lpstr>ATHLETE BIBS</vt:lpstr>
      <vt:lpstr>Entries, order of events and Start List</vt:lpstr>
      <vt:lpstr>Slide 24</vt:lpstr>
      <vt:lpstr>Slide 25</vt:lpstr>
      <vt:lpstr>Slide 26</vt:lpstr>
      <vt:lpstr>Slide 27</vt:lpstr>
      <vt:lpstr>Slide 28</vt:lpstr>
      <vt:lpstr>Slide 29</vt:lpstr>
      <vt:lpstr>Slide 30</vt:lpstr>
      <vt:lpstr>Slide 31</vt:lpstr>
      <vt:lpstr>Slide 32</vt:lpstr>
      <vt:lpstr>Slide 33</vt:lpstr>
      <vt:lpstr>SPECIAL THANKS TO MY ASSOCIATION A.F.I. FOR GIVING ME THIS OPPURTUNITY AND  THANKS TO ALL FOR LISTENING HANIF IKBAL ikbal.tito@gmail.com whatsApp-9734605606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 ARE</dc:title>
  <dc:creator>Hanif Ikbal</dc:creator>
  <cp:lastModifiedBy>Microsoft</cp:lastModifiedBy>
  <cp:revision>317</cp:revision>
  <dcterms:created xsi:type="dcterms:W3CDTF">2006-08-16T00:00:00Z</dcterms:created>
  <dcterms:modified xsi:type="dcterms:W3CDTF">2021-01-21T06:25:07Z</dcterms:modified>
</cp:coreProperties>
</file>