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1"/>
  </p:notesMasterIdLst>
  <p:sldIdLst>
    <p:sldId id="319" r:id="rId2"/>
    <p:sldId id="257" r:id="rId3"/>
    <p:sldId id="644" r:id="rId4"/>
    <p:sldId id="645" r:id="rId5"/>
    <p:sldId id="647" r:id="rId6"/>
    <p:sldId id="648" r:id="rId7"/>
    <p:sldId id="649" r:id="rId8"/>
    <p:sldId id="650" r:id="rId9"/>
    <p:sldId id="653" r:id="rId10"/>
    <p:sldId id="654" r:id="rId11"/>
    <p:sldId id="656" r:id="rId12"/>
    <p:sldId id="657" r:id="rId13"/>
    <p:sldId id="661" r:id="rId14"/>
    <p:sldId id="658" r:id="rId15"/>
    <p:sldId id="662" r:id="rId16"/>
    <p:sldId id="1159" r:id="rId17"/>
    <p:sldId id="659" r:id="rId18"/>
    <p:sldId id="660" r:id="rId19"/>
    <p:sldId id="1161" r:id="rId20"/>
    <p:sldId id="1164" r:id="rId21"/>
    <p:sldId id="1165" r:id="rId22"/>
    <p:sldId id="1170" r:id="rId23"/>
    <p:sldId id="1166" r:id="rId24"/>
    <p:sldId id="1167" r:id="rId25"/>
    <p:sldId id="1107" r:id="rId26"/>
    <p:sldId id="1111" r:id="rId27"/>
    <p:sldId id="1175" r:id="rId28"/>
    <p:sldId id="1176" r:id="rId29"/>
    <p:sldId id="1177" r:id="rId30"/>
    <p:sldId id="1181" r:id="rId31"/>
    <p:sldId id="1182" r:id="rId32"/>
    <p:sldId id="1183" r:id="rId33"/>
    <p:sldId id="1184" r:id="rId34"/>
    <p:sldId id="1172" r:id="rId35"/>
    <p:sldId id="1192" r:id="rId36"/>
    <p:sldId id="1194" r:id="rId37"/>
    <p:sldId id="1197" r:id="rId38"/>
    <p:sldId id="1199" r:id="rId39"/>
    <p:sldId id="12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3" autoAdjust="0"/>
    <p:restoredTop sz="89134" autoAdjust="0"/>
  </p:normalViewPr>
  <p:slideViewPr>
    <p:cSldViewPr>
      <p:cViewPr varScale="1">
        <p:scale>
          <a:sx n="73" d="100"/>
          <a:sy n="73" d="100"/>
        </p:scale>
        <p:origin x="92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C82C4-F610-46FB-83D0-B42B5522F65A}" type="datetimeFigureOut">
              <a:rPr lang="en-US" smtClean="0"/>
              <a:pPr/>
              <a:t>2/23/2022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81494-D9AC-4EE7-B413-15D5B97EB63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15FBE55-D810-495E-8B19-A459C3937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95206C-BC2F-4BAB-9C23-F7A3ABC9593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6147" name="Rectangle 2">
            <a:extLst>
              <a:ext uri="{FF2B5EF4-FFF2-40B4-BE49-F238E27FC236}">
                <a16:creationId xmlns:a16="http://schemas.microsoft.com/office/drawing/2014/main" id="{58C18D50-7140-4307-96BE-CF9C23755CAA}"/>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BBB5CFF7-7053-4887-A1BE-074AA0CA3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3D07D9-4317-4114-9509-08977B6F54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3581EE-1DE8-4BF0-A192-3D4449E740F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8195" name="Rectangle 2">
            <a:extLst>
              <a:ext uri="{FF2B5EF4-FFF2-40B4-BE49-F238E27FC236}">
                <a16:creationId xmlns:a16="http://schemas.microsoft.com/office/drawing/2014/main" id="{DBF349E4-FC95-4B9B-8826-14D0D312C110}"/>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1945A579-4A5C-4391-A898-3BFA0BEDE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C3D07D9-4317-4114-9509-08977B6F54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3581EE-1DE8-4BF0-A192-3D4449E740F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8195" name="Rectangle 2">
            <a:extLst>
              <a:ext uri="{FF2B5EF4-FFF2-40B4-BE49-F238E27FC236}">
                <a16:creationId xmlns:a16="http://schemas.microsoft.com/office/drawing/2014/main" id="{DBF349E4-FC95-4B9B-8826-14D0D312C110}"/>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1945A579-4A5C-4391-A898-3BFA0BEDE8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3977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2681494-D9AC-4EE7-B413-15D5B97EB63C}" type="slidenum">
              <a:rPr lang="en-US" smtClean="0"/>
              <a:pPr/>
              <a:t>14</a:t>
            </a:fld>
            <a:endParaRPr lang="en-US" dirty="0"/>
          </a:p>
        </p:txBody>
      </p:sp>
    </p:spTree>
    <p:extLst>
      <p:ext uri="{BB962C8B-B14F-4D97-AF65-F5344CB8AC3E}">
        <p14:creationId xmlns:p14="http://schemas.microsoft.com/office/powerpoint/2010/main" val="242846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2681494-D9AC-4EE7-B413-15D5B97EB63C}" type="slidenum">
              <a:rPr lang="en-US" smtClean="0"/>
              <a:pPr/>
              <a:t>22</a:t>
            </a:fld>
            <a:endParaRPr lang="en-US" dirty="0"/>
          </a:p>
        </p:txBody>
      </p:sp>
    </p:spTree>
    <p:extLst>
      <p:ext uri="{BB962C8B-B14F-4D97-AF65-F5344CB8AC3E}">
        <p14:creationId xmlns:p14="http://schemas.microsoft.com/office/powerpoint/2010/main" val="180896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15FBE55-D810-495E-8B19-A459C3937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95206C-BC2F-4BAB-9C23-F7A3ABC9593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6147" name="Rectangle 2">
            <a:extLst>
              <a:ext uri="{FF2B5EF4-FFF2-40B4-BE49-F238E27FC236}">
                <a16:creationId xmlns:a16="http://schemas.microsoft.com/office/drawing/2014/main" id="{58C18D50-7140-4307-96BE-CF9C23755CAA}"/>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BBB5CFF7-7053-4887-A1BE-074AA0CA3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5059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F7E91-D7A6-44B9-B2CC-5485C97232ED}"/>
              </a:ext>
            </a:extLst>
          </p:cNvPr>
          <p:cNvSpPr>
            <a:spLocks noChangeArrowheads="1"/>
          </p:cNvSpPr>
          <p:nvPr userDrawn="1"/>
        </p:nvSpPr>
        <p:spPr bwMode="auto">
          <a:xfrm>
            <a:off x="10633075" y="44452"/>
            <a:ext cx="1366839" cy="1152525"/>
          </a:xfrm>
          <a:prstGeom prst="rect">
            <a:avLst/>
          </a:prstGeom>
          <a:solidFill>
            <a:srgbClr val="FFFF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IN" altLang="en-US" sz="1350"/>
          </a:p>
        </p:txBody>
      </p:sp>
      <p:sp>
        <p:nvSpPr>
          <p:cNvPr id="5" name="Rectangle 4">
            <a:extLst>
              <a:ext uri="{FF2B5EF4-FFF2-40B4-BE49-F238E27FC236}">
                <a16:creationId xmlns:a16="http://schemas.microsoft.com/office/drawing/2014/main" id="{BEC67A29-8C1F-43E2-9445-561B2BF75F0A}"/>
              </a:ext>
            </a:extLst>
          </p:cNvPr>
          <p:cNvSpPr>
            <a:spLocks noChangeArrowheads="1"/>
          </p:cNvSpPr>
          <p:nvPr userDrawn="1"/>
        </p:nvSpPr>
        <p:spPr bwMode="auto">
          <a:xfrm>
            <a:off x="9983789" y="404815"/>
            <a:ext cx="1368425" cy="720725"/>
          </a:xfrm>
          <a:prstGeom prst="rect">
            <a:avLst/>
          </a:prstGeom>
          <a:solidFill>
            <a:srgbClr val="FFFF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IN" altLang="en-US" sz="1350"/>
          </a:p>
        </p:txBody>
      </p:sp>
      <p:pic>
        <p:nvPicPr>
          <p:cNvPr id="6" name="Picture 5">
            <a:extLst>
              <a:ext uri="{FF2B5EF4-FFF2-40B4-BE49-F238E27FC236}">
                <a16:creationId xmlns:a16="http://schemas.microsoft.com/office/drawing/2014/main" id="{D4444E4A-C79C-4D89-BC9B-B73190F52A3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4513" y="44450"/>
            <a:ext cx="12954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CAE5E8F-35F5-4BE3-BDAD-9F2FBE99C633}"/>
              </a:ext>
            </a:extLst>
          </p:cNvPr>
          <p:cNvSpPr txBox="1">
            <a:spLocks noChangeArrowheads="1"/>
          </p:cNvSpPr>
          <p:nvPr userDrawn="1"/>
        </p:nvSpPr>
        <p:spPr bwMode="auto">
          <a:xfrm>
            <a:off x="1675777" y="242888"/>
            <a:ext cx="39112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AU" altLang="en-US" sz="2100" b="1">
                <a:solidFill>
                  <a:schemeClr val="bg1"/>
                </a:solidFill>
                <a:latin typeface="Calibri" panose="020F0502020204030204" pitchFamily="34" charset="0"/>
                <a:cs typeface="Calibri" panose="020F0502020204030204" pitchFamily="34" charset="0"/>
              </a:rPr>
              <a:t>ATHLETICS FEDERATION OF INDIA</a:t>
            </a:r>
          </a:p>
          <a:p>
            <a:pPr algn="ctr"/>
            <a:r>
              <a:rPr lang="en-AU" altLang="en-US" sz="2100" b="1">
                <a:solidFill>
                  <a:schemeClr val="bg1"/>
                </a:solidFill>
                <a:latin typeface="Calibri" panose="020F0502020204030204" pitchFamily="34" charset="0"/>
                <a:cs typeface="Calibri" panose="020F0502020204030204" pitchFamily="34" charset="0"/>
              </a:rPr>
              <a:t>F.S.T.O. EXAMINATION</a:t>
            </a:r>
            <a:endParaRPr lang="en-IN" altLang="en-US" sz="2100" b="1">
              <a:solidFill>
                <a:schemeClr val="bg1"/>
              </a:solidFill>
              <a:latin typeface="Calibri" panose="020F0502020204030204" pitchFamily="34" charset="0"/>
              <a:cs typeface="Calibri" panose="020F0502020204030204" pitchFamily="34" charset="0"/>
            </a:endParaRPr>
          </a:p>
        </p:txBody>
      </p:sp>
      <p:sp>
        <p:nvSpPr>
          <p:cNvPr id="3075" name="Rectangle 3"/>
          <p:cNvSpPr>
            <a:spLocks noGrp="1" noChangeArrowheads="1"/>
          </p:cNvSpPr>
          <p:nvPr>
            <p:ph type="subTitle" idx="1"/>
          </p:nvPr>
        </p:nvSpPr>
        <p:spPr>
          <a:xfrm>
            <a:off x="2641600" y="4114803"/>
            <a:ext cx="8011584" cy="269875"/>
          </a:xfrm>
          <a:prstGeom prst="rect">
            <a:avLst/>
          </a:prstGeom>
        </p:spPr>
        <p:txBody>
          <a:bodyPr/>
          <a:lstStyle>
            <a:lvl1pPr marL="0" indent="0">
              <a:buFontTx/>
              <a:buNone/>
              <a:defRPr sz="1500">
                <a:solidFill>
                  <a:schemeClr val="bg1"/>
                </a:solidFill>
              </a:defRPr>
            </a:lvl1pPr>
          </a:lstStyle>
          <a:p>
            <a:r>
              <a:rPr lang="es-ES"/>
              <a:t>Haga clic para modificar el estilo de subtítulo del patrón</a:t>
            </a:r>
            <a:endParaRPr lang="en-GB"/>
          </a:p>
        </p:txBody>
      </p:sp>
      <p:sp>
        <p:nvSpPr>
          <p:cNvPr id="3" name="Title 2"/>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IN"/>
          </a:p>
        </p:txBody>
      </p:sp>
    </p:spTree>
    <p:extLst>
      <p:ext uri="{BB962C8B-B14F-4D97-AF65-F5344CB8AC3E}">
        <p14:creationId xmlns:p14="http://schemas.microsoft.com/office/powerpoint/2010/main" val="68972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Vertical Text Placeholder 2"/>
          <p:cNvSpPr>
            <a:spLocks noGrp="1"/>
          </p:cNvSpPr>
          <p:nvPr>
            <p:ph type="body" orient="vert" idx="1"/>
          </p:nvPr>
        </p:nvSpPr>
        <p:spPr>
          <a:xfrm>
            <a:off x="1219202" y="2447928"/>
            <a:ext cx="10555817" cy="40052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48660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7653" y="1981200"/>
            <a:ext cx="2637367" cy="4471988"/>
          </a:xfrm>
          <a:prstGeom prst="rect">
            <a:avLst/>
          </a:prstGeom>
        </p:spPr>
        <p:txBody>
          <a:bodyPr vert="eaVert"/>
          <a:lstStyle/>
          <a:p>
            <a:r>
              <a:rPr lang="es-ES"/>
              <a:t>Haga clic para modificar el estilo de título del patrón</a:t>
            </a:r>
            <a:endParaRPr lang="en-GB"/>
          </a:p>
        </p:txBody>
      </p:sp>
      <p:sp>
        <p:nvSpPr>
          <p:cNvPr id="3" name="Vertical Text Placeholder 2"/>
          <p:cNvSpPr>
            <a:spLocks noGrp="1"/>
          </p:cNvSpPr>
          <p:nvPr>
            <p:ph type="body" orient="vert" idx="1"/>
          </p:nvPr>
        </p:nvSpPr>
        <p:spPr>
          <a:xfrm>
            <a:off x="1219201" y="1981200"/>
            <a:ext cx="7715251" cy="447198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187721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1219201" y="2447928"/>
            <a:ext cx="5175251"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Text Placeholder 3"/>
          <p:cNvSpPr>
            <a:spLocks noGrp="1"/>
          </p:cNvSpPr>
          <p:nvPr>
            <p:ph type="body" sz="half" idx="2"/>
          </p:nvPr>
        </p:nvSpPr>
        <p:spPr>
          <a:xfrm>
            <a:off x="6597653" y="2447928"/>
            <a:ext cx="517736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527268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quarter" idx="1"/>
          </p:nvPr>
        </p:nvSpPr>
        <p:spPr>
          <a:xfrm>
            <a:off x="1219201" y="2447925"/>
            <a:ext cx="5175251"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quarter" idx="2"/>
          </p:nvPr>
        </p:nvSpPr>
        <p:spPr>
          <a:xfrm>
            <a:off x="6597653" y="2447925"/>
            <a:ext cx="5177367"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half" idx="3"/>
          </p:nvPr>
        </p:nvSpPr>
        <p:spPr>
          <a:xfrm>
            <a:off x="1219202" y="4525966"/>
            <a:ext cx="10555817"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66065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quarter" idx="1"/>
          </p:nvPr>
        </p:nvSpPr>
        <p:spPr>
          <a:xfrm>
            <a:off x="1219201" y="2447925"/>
            <a:ext cx="5175251"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quarter" idx="2"/>
          </p:nvPr>
        </p:nvSpPr>
        <p:spPr>
          <a:xfrm>
            <a:off x="1219201" y="4525966"/>
            <a:ext cx="5175251"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half" idx="3"/>
          </p:nvPr>
        </p:nvSpPr>
        <p:spPr>
          <a:xfrm>
            <a:off x="6597653" y="2447928"/>
            <a:ext cx="517736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32988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Title 1"/>
          <p:cNvSpPr>
            <a:spLocks noGrp="1"/>
          </p:cNvSpPr>
          <p:nvPr>
            <p:ph type="title" sz="quarter"/>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quarter" idx="1"/>
          </p:nvPr>
        </p:nvSpPr>
        <p:spPr>
          <a:xfrm>
            <a:off x="1219201" y="2447925"/>
            <a:ext cx="5175251"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quarter" idx="2"/>
          </p:nvPr>
        </p:nvSpPr>
        <p:spPr>
          <a:xfrm>
            <a:off x="6597653" y="2447925"/>
            <a:ext cx="5177367" cy="19256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Content Placeholder 4"/>
          <p:cNvSpPr>
            <a:spLocks noGrp="1"/>
          </p:cNvSpPr>
          <p:nvPr>
            <p:ph sz="quarter" idx="3"/>
          </p:nvPr>
        </p:nvSpPr>
        <p:spPr>
          <a:xfrm>
            <a:off x="1219201" y="4525966"/>
            <a:ext cx="5175251"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Content Placeholder 5"/>
          <p:cNvSpPr>
            <a:spLocks noGrp="1"/>
          </p:cNvSpPr>
          <p:nvPr>
            <p:ph sz="quarter" idx="4"/>
          </p:nvPr>
        </p:nvSpPr>
        <p:spPr>
          <a:xfrm>
            <a:off x="6597653" y="4525966"/>
            <a:ext cx="5177367" cy="192722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402527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Chart Placeholder 2"/>
          <p:cNvSpPr>
            <a:spLocks noGrp="1"/>
          </p:cNvSpPr>
          <p:nvPr>
            <p:ph type="chart" idx="1"/>
          </p:nvPr>
        </p:nvSpPr>
        <p:spPr>
          <a:xfrm>
            <a:off x="1219202" y="2447928"/>
            <a:ext cx="10555817" cy="4005263"/>
          </a:xfrm>
          <a:prstGeom prst="rect">
            <a:avLst/>
          </a:prstGeom>
        </p:spPr>
        <p:txBody>
          <a:bodyPr/>
          <a:lstStyle/>
          <a:p>
            <a:pPr lvl="0"/>
            <a:r>
              <a:rPr lang="es-ES" noProof="0"/>
              <a:t>Haga clic en el icono para agregar un gráfico</a:t>
            </a:r>
            <a:endParaRPr lang="en-GB" noProof="0"/>
          </a:p>
        </p:txBody>
      </p:sp>
    </p:spTree>
    <p:extLst>
      <p:ext uri="{BB962C8B-B14F-4D97-AF65-F5344CB8AC3E}">
        <p14:creationId xmlns:p14="http://schemas.microsoft.com/office/powerpoint/2010/main" val="819072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Text Placeholder 2"/>
          <p:cNvSpPr>
            <a:spLocks noGrp="1"/>
          </p:cNvSpPr>
          <p:nvPr>
            <p:ph type="body" sz="half" idx="1"/>
          </p:nvPr>
        </p:nvSpPr>
        <p:spPr>
          <a:xfrm>
            <a:off x="1219201" y="2447928"/>
            <a:ext cx="5175251"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597653" y="2447928"/>
            <a:ext cx="517736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163791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Table Placeholder 2"/>
          <p:cNvSpPr>
            <a:spLocks noGrp="1"/>
          </p:cNvSpPr>
          <p:nvPr>
            <p:ph type="tbl" idx="1"/>
          </p:nvPr>
        </p:nvSpPr>
        <p:spPr>
          <a:xfrm>
            <a:off x="1219202" y="2447928"/>
            <a:ext cx="10555817" cy="4005263"/>
          </a:xfrm>
          <a:prstGeom prst="rect">
            <a:avLst/>
          </a:prstGeom>
        </p:spPr>
        <p:txBody>
          <a:bodyPr/>
          <a:lstStyle/>
          <a:p>
            <a:pPr lvl="0"/>
            <a:r>
              <a:rPr lang="es-ES" noProof="0"/>
              <a:t>Haga clic en el icono para agregar una tabla</a:t>
            </a:r>
            <a:endParaRPr lang="en-GB" noProof="0"/>
          </a:p>
        </p:txBody>
      </p:sp>
    </p:spTree>
    <p:extLst>
      <p:ext uri="{BB962C8B-B14F-4D97-AF65-F5344CB8AC3E}">
        <p14:creationId xmlns:p14="http://schemas.microsoft.com/office/powerpoint/2010/main" val="200933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1219202" y="2447928"/>
            <a:ext cx="10555817" cy="40052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75565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lstStyle>
            <a:lvl1pPr algn="l">
              <a:defRPr sz="3000" b="1" cap="all"/>
            </a:lvl1pPr>
          </a:lstStyle>
          <a:p>
            <a:r>
              <a:rPr lang="es-ES"/>
              <a:t>Haga clic para modificar el estilo de título del patrón</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s-ES"/>
              <a:t>Haga clic para modificar el estilo de texto del patrón</a:t>
            </a:r>
          </a:p>
        </p:txBody>
      </p:sp>
    </p:spTree>
    <p:extLst>
      <p:ext uri="{BB962C8B-B14F-4D97-AF65-F5344CB8AC3E}">
        <p14:creationId xmlns:p14="http://schemas.microsoft.com/office/powerpoint/2010/main" val="278017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1219201" y="2447928"/>
            <a:ext cx="5175251" cy="40052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597653" y="2447928"/>
            <a:ext cx="5177367" cy="40052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100412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3698314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219202" y="1981200"/>
            <a:ext cx="10555817" cy="304800"/>
          </a:xfrm>
          <a:prstGeom prst="rect">
            <a:avLst/>
          </a:prstGeom>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319752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07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1500" b="1"/>
            </a:lvl1pPr>
          </a:lstStyle>
          <a:p>
            <a:r>
              <a:rPr lang="es-ES"/>
              <a:t>Haga clic para modificar el estilo de título del patrón</a:t>
            </a:r>
            <a:endParaRPr lang="en-GB"/>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Tree>
    <p:extLst>
      <p:ext uri="{BB962C8B-B14F-4D97-AF65-F5344CB8AC3E}">
        <p14:creationId xmlns:p14="http://schemas.microsoft.com/office/powerpoint/2010/main" val="82883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500" b="1"/>
            </a:lvl1pPr>
          </a:lstStyle>
          <a:p>
            <a:r>
              <a:rPr lang="es-ES"/>
              <a:t>Haga clic para modificar el estilo de título del patrón</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Tree>
    <p:extLst>
      <p:ext uri="{BB962C8B-B14F-4D97-AF65-F5344CB8AC3E}">
        <p14:creationId xmlns:p14="http://schemas.microsoft.com/office/powerpoint/2010/main" val="3598807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F8D9CA6-30A6-4BF4-A4A7-0F60BECFB17D}"/>
              </a:ext>
            </a:extLst>
          </p:cNvPr>
          <p:cNvSpPr>
            <a:spLocks noChangeArrowheads="1"/>
          </p:cNvSpPr>
          <p:nvPr userDrawn="1"/>
        </p:nvSpPr>
        <p:spPr bwMode="auto">
          <a:xfrm>
            <a:off x="10272713" y="188913"/>
            <a:ext cx="1655763" cy="647700"/>
          </a:xfrm>
          <a:prstGeom prst="rect">
            <a:avLst/>
          </a:prstGeom>
          <a:solidFill>
            <a:srgbClr val="FFFFFF"/>
          </a:solidFill>
          <a:ln>
            <a:noFill/>
          </a:ln>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IN" altLang="en-US" sz="1350"/>
          </a:p>
        </p:txBody>
      </p:sp>
      <p:pic>
        <p:nvPicPr>
          <p:cNvPr id="1027" name="Picture 7">
            <a:extLst>
              <a:ext uri="{FF2B5EF4-FFF2-40B4-BE49-F238E27FC236}">
                <a16:creationId xmlns:a16="http://schemas.microsoft.com/office/drawing/2014/main" id="{2CA2615E-064C-4E4C-96C9-36C62254C7E9}"/>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0947401" y="44450"/>
            <a:ext cx="909639"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829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rtl="0" eaLnBrk="0" fontAlgn="base" hangingPunct="0">
        <a:spcBef>
          <a:spcPct val="0"/>
        </a:spcBef>
        <a:spcAft>
          <a:spcPct val="0"/>
        </a:spcAft>
        <a:defRPr sz="1500">
          <a:solidFill>
            <a:srgbClr val="751013"/>
          </a:solidFill>
          <a:latin typeface="+mj-lt"/>
          <a:ea typeface="ＭＳ Ｐゴシック" charset="0"/>
          <a:cs typeface="ＭＳ Ｐゴシック" charset="0"/>
        </a:defRPr>
      </a:lvl1pPr>
      <a:lvl2pPr algn="l" rtl="0" eaLnBrk="0" fontAlgn="base" hangingPunct="0">
        <a:spcBef>
          <a:spcPct val="0"/>
        </a:spcBef>
        <a:spcAft>
          <a:spcPct val="0"/>
        </a:spcAft>
        <a:defRPr sz="1500">
          <a:solidFill>
            <a:srgbClr val="751013"/>
          </a:solidFill>
          <a:latin typeface="DIN" pitchFamily="50" charset="0"/>
          <a:ea typeface="ＭＳ Ｐゴシック" charset="0"/>
          <a:cs typeface="ＭＳ Ｐゴシック" charset="0"/>
        </a:defRPr>
      </a:lvl2pPr>
      <a:lvl3pPr algn="l" rtl="0" eaLnBrk="0" fontAlgn="base" hangingPunct="0">
        <a:spcBef>
          <a:spcPct val="0"/>
        </a:spcBef>
        <a:spcAft>
          <a:spcPct val="0"/>
        </a:spcAft>
        <a:defRPr sz="1500">
          <a:solidFill>
            <a:srgbClr val="751013"/>
          </a:solidFill>
          <a:latin typeface="DIN" pitchFamily="50" charset="0"/>
          <a:ea typeface="ＭＳ Ｐゴシック" charset="0"/>
          <a:cs typeface="ＭＳ Ｐゴシック" charset="0"/>
        </a:defRPr>
      </a:lvl3pPr>
      <a:lvl4pPr algn="l" rtl="0" eaLnBrk="0" fontAlgn="base" hangingPunct="0">
        <a:spcBef>
          <a:spcPct val="0"/>
        </a:spcBef>
        <a:spcAft>
          <a:spcPct val="0"/>
        </a:spcAft>
        <a:defRPr sz="1500">
          <a:solidFill>
            <a:srgbClr val="751013"/>
          </a:solidFill>
          <a:latin typeface="DIN" pitchFamily="50" charset="0"/>
          <a:ea typeface="ＭＳ Ｐゴシック" charset="0"/>
          <a:cs typeface="ＭＳ Ｐゴシック" charset="0"/>
        </a:defRPr>
      </a:lvl4pPr>
      <a:lvl5pPr algn="l" rtl="0" eaLnBrk="0" fontAlgn="base" hangingPunct="0">
        <a:spcBef>
          <a:spcPct val="0"/>
        </a:spcBef>
        <a:spcAft>
          <a:spcPct val="0"/>
        </a:spcAft>
        <a:defRPr sz="1500">
          <a:solidFill>
            <a:srgbClr val="751013"/>
          </a:solidFill>
          <a:latin typeface="DIN" pitchFamily="50" charset="0"/>
          <a:ea typeface="ＭＳ Ｐゴシック" charset="0"/>
          <a:cs typeface="ＭＳ Ｐゴシック" charset="0"/>
        </a:defRPr>
      </a:lvl5pPr>
      <a:lvl6pPr marL="342900" algn="l" rtl="0" eaLnBrk="1" fontAlgn="base" hangingPunct="1">
        <a:spcBef>
          <a:spcPct val="0"/>
        </a:spcBef>
        <a:spcAft>
          <a:spcPct val="0"/>
        </a:spcAft>
        <a:defRPr sz="1500">
          <a:solidFill>
            <a:srgbClr val="751013"/>
          </a:solidFill>
          <a:latin typeface="DIN" pitchFamily="50" charset="0"/>
        </a:defRPr>
      </a:lvl6pPr>
      <a:lvl7pPr marL="685800" algn="l" rtl="0" eaLnBrk="1" fontAlgn="base" hangingPunct="1">
        <a:spcBef>
          <a:spcPct val="0"/>
        </a:spcBef>
        <a:spcAft>
          <a:spcPct val="0"/>
        </a:spcAft>
        <a:defRPr sz="1500">
          <a:solidFill>
            <a:srgbClr val="751013"/>
          </a:solidFill>
          <a:latin typeface="DIN" pitchFamily="50" charset="0"/>
        </a:defRPr>
      </a:lvl7pPr>
      <a:lvl8pPr marL="1028700" algn="l" rtl="0" eaLnBrk="1" fontAlgn="base" hangingPunct="1">
        <a:spcBef>
          <a:spcPct val="0"/>
        </a:spcBef>
        <a:spcAft>
          <a:spcPct val="0"/>
        </a:spcAft>
        <a:defRPr sz="1500">
          <a:solidFill>
            <a:srgbClr val="751013"/>
          </a:solidFill>
          <a:latin typeface="DIN" pitchFamily="50" charset="0"/>
        </a:defRPr>
      </a:lvl8pPr>
      <a:lvl9pPr marL="1371600" algn="l" rtl="0" eaLnBrk="1" fontAlgn="base" hangingPunct="1">
        <a:spcBef>
          <a:spcPct val="0"/>
        </a:spcBef>
        <a:spcAft>
          <a:spcPct val="0"/>
        </a:spcAft>
        <a:defRPr sz="1500">
          <a:solidFill>
            <a:srgbClr val="751013"/>
          </a:solidFill>
          <a:latin typeface="DIN" pitchFamily="50" charset="0"/>
        </a:defRPr>
      </a:lvl9pPr>
    </p:titleStyle>
    <p:bodyStyle>
      <a:lvl1pPr marL="257175" indent="-257175" algn="l" rtl="0" eaLnBrk="0" fontAlgn="base" hangingPunct="0">
        <a:spcBef>
          <a:spcPct val="20000"/>
        </a:spcBef>
        <a:spcAft>
          <a:spcPct val="50000"/>
        </a:spcAft>
        <a:buClr>
          <a:srgbClr val="751013"/>
        </a:buClr>
        <a:buChar char="•"/>
        <a:defRPr sz="1200">
          <a:solidFill>
            <a:schemeClr val="tx1"/>
          </a:solidFill>
          <a:latin typeface="+mn-lt"/>
          <a:ea typeface="ＭＳ Ｐゴシック" charset="0"/>
          <a:cs typeface="ＭＳ Ｐゴシック" charset="0"/>
        </a:defRPr>
      </a:lvl1pPr>
      <a:lvl2pPr marL="557213" indent="-214313" algn="l" rtl="0" eaLnBrk="0" fontAlgn="base" hangingPunct="0">
        <a:spcBef>
          <a:spcPct val="20000"/>
        </a:spcBef>
        <a:spcAft>
          <a:spcPct val="50000"/>
        </a:spcAft>
        <a:buClr>
          <a:srgbClr val="751013"/>
        </a:buClr>
        <a:buChar char="•"/>
        <a:defRPr sz="1050">
          <a:solidFill>
            <a:srgbClr val="333333"/>
          </a:solidFill>
          <a:latin typeface="+mn-lt"/>
          <a:ea typeface="ＭＳ Ｐゴシック" charset="0"/>
        </a:defRPr>
      </a:lvl2pPr>
      <a:lvl3pPr marL="857250" indent="-171450" algn="l" rtl="0" eaLnBrk="0" fontAlgn="base" hangingPunct="0">
        <a:spcBef>
          <a:spcPct val="20000"/>
        </a:spcBef>
        <a:spcAft>
          <a:spcPct val="50000"/>
        </a:spcAft>
        <a:buClr>
          <a:srgbClr val="751013"/>
        </a:buClr>
        <a:buChar char="•"/>
        <a:defRPr sz="1050">
          <a:solidFill>
            <a:srgbClr val="4D4D4D"/>
          </a:solidFill>
          <a:latin typeface="+mn-lt"/>
          <a:ea typeface="ＭＳ Ｐゴシック" charset="0"/>
        </a:defRPr>
      </a:lvl3pPr>
      <a:lvl4pPr marL="1200150" indent="-171450" algn="l" rtl="0" eaLnBrk="0" fontAlgn="base" hangingPunct="0">
        <a:spcBef>
          <a:spcPct val="20000"/>
        </a:spcBef>
        <a:spcAft>
          <a:spcPct val="50000"/>
        </a:spcAft>
        <a:buClr>
          <a:srgbClr val="751013"/>
        </a:buClr>
        <a:buChar char="•"/>
        <a:defRPr sz="1050">
          <a:solidFill>
            <a:srgbClr val="5F5F5F"/>
          </a:solidFill>
          <a:latin typeface="+mn-lt"/>
          <a:ea typeface="ＭＳ Ｐゴシック" charset="0"/>
        </a:defRPr>
      </a:lvl4pPr>
      <a:lvl5pPr marL="1543050" indent="-171450" algn="l" rtl="0" eaLnBrk="0" fontAlgn="base" hangingPunct="0">
        <a:spcBef>
          <a:spcPct val="20000"/>
        </a:spcBef>
        <a:spcAft>
          <a:spcPct val="50000"/>
        </a:spcAft>
        <a:buClr>
          <a:srgbClr val="751013"/>
        </a:buClr>
        <a:buChar char="•"/>
        <a:defRPr sz="1050">
          <a:solidFill>
            <a:srgbClr val="777777"/>
          </a:solidFill>
          <a:latin typeface="+mn-lt"/>
          <a:ea typeface="ＭＳ Ｐゴシック" charset="0"/>
        </a:defRPr>
      </a:lvl5pPr>
      <a:lvl6pPr marL="1885950" indent="-171450" algn="l" rtl="0" eaLnBrk="1" fontAlgn="base" hangingPunct="1">
        <a:spcBef>
          <a:spcPct val="20000"/>
        </a:spcBef>
        <a:spcAft>
          <a:spcPct val="50000"/>
        </a:spcAft>
        <a:buClr>
          <a:srgbClr val="751013"/>
        </a:buClr>
        <a:buChar char="•"/>
        <a:defRPr sz="1050">
          <a:solidFill>
            <a:srgbClr val="777777"/>
          </a:solidFill>
          <a:latin typeface="+mn-lt"/>
        </a:defRPr>
      </a:lvl6pPr>
      <a:lvl7pPr marL="2228850" indent="-171450" algn="l" rtl="0" eaLnBrk="1" fontAlgn="base" hangingPunct="1">
        <a:spcBef>
          <a:spcPct val="20000"/>
        </a:spcBef>
        <a:spcAft>
          <a:spcPct val="50000"/>
        </a:spcAft>
        <a:buClr>
          <a:srgbClr val="751013"/>
        </a:buClr>
        <a:buChar char="•"/>
        <a:defRPr sz="1050">
          <a:solidFill>
            <a:srgbClr val="777777"/>
          </a:solidFill>
          <a:latin typeface="+mn-lt"/>
        </a:defRPr>
      </a:lvl7pPr>
      <a:lvl8pPr marL="2571750" indent="-171450" algn="l" rtl="0" eaLnBrk="1" fontAlgn="base" hangingPunct="1">
        <a:spcBef>
          <a:spcPct val="20000"/>
        </a:spcBef>
        <a:spcAft>
          <a:spcPct val="50000"/>
        </a:spcAft>
        <a:buClr>
          <a:srgbClr val="751013"/>
        </a:buClr>
        <a:buChar char="•"/>
        <a:defRPr sz="1050">
          <a:solidFill>
            <a:srgbClr val="777777"/>
          </a:solidFill>
          <a:latin typeface="+mn-lt"/>
        </a:defRPr>
      </a:lvl8pPr>
      <a:lvl9pPr marL="2914650" indent="-171450" algn="l" rtl="0" eaLnBrk="1" fontAlgn="base" hangingPunct="1">
        <a:spcBef>
          <a:spcPct val="20000"/>
        </a:spcBef>
        <a:spcAft>
          <a:spcPct val="50000"/>
        </a:spcAft>
        <a:buClr>
          <a:srgbClr val="751013"/>
        </a:buClr>
        <a:buChar char="•"/>
        <a:defRPr sz="1050">
          <a:solidFill>
            <a:srgbClr val="777777"/>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orldathletics.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4CCEA48F-2565-4480-A79E-A41B6DDD2BA4}"/>
              </a:ext>
            </a:extLst>
          </p:cNvPr>
          <p:cNvSpPr txBox="1">
            <a:spLocks noChangeArrowheads="1"/>
          </p:cNvSpPr>
          <p:nvPr/>
        </p:nvSpPr>
        <p:spPr bwMode="auto">
          <a:xfrm>
            <a:off x="3226677" y="2667001"/>
            <a:ext cx="718980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pPr>
            <a:r>
              <a:rPr lang="en-AU" altLang="en-US" sz="5400" b="1" dirty="0">
                <a:solidFill>
                  <a:srgbClr val="FFFF00"/>
                </a:solidFill>
                <a:latin typeface="Calibri" panose="020F0502020204030204" pitchFamily="34" charset="0"/>
                <a:cs typeface="Calibri" panose="020F0502020204030204" pitchFamily="34" charset="0"/>
              </a:rPr>
              <a:t>GENERAL </a:t>
            </a:r>
          </a:p>
          <a:p>
            <a:pPr algn="ctr" defTabSz="685800" eaLnBrk="0" fontAlgn="base" hangingPunct="0">
              <a:spcBef>
                <a:spcPct val="0"/>
              </a:spcBef>
              <a:spcAft>
                <a:spcPct val="0"/>
              </a:spcAft>
            </a:pPr>
            <a:r>
              <a:rPr lang="en-AU" altLang="en-US" sz="5400" b="1" dirty="0">
                <a:solidFill>
                  <a:srgbClr val="FFFF00"/>
                </a:solidFill>
                <a:latin typeface="Calibri" panose="020F0502020204030204" pitchFamily="34" charset="0"/>
                <a:cs typeface="Calibri" panose="020F0502020204030204" pitchFamily="34" charset="0"/>
              </a:rPr>
              <a:t>TECHNICAL RULES</a:t>
            </a:r>
          </a:p>
          <a:p>
            <a:pPr algn="ctr" defTabSz="685800" eaLnBrk="0" fontAlgn="base" hangingPunct="0">
              <a:spcBef>
                <a:spcPct val="0"/>
              </a:spcBef>
              <a:spcAft>
                <a:spcPct val="0"/>
              </a:spcAft>
            </a:pPr>
            <a:r>
              <a:rPr lang="en-AU" altLang="en-US" sz="5400" dirty="0">
                <a:solidFill>
                  <a:srgbClr val="FFFF00"/>
                </a:solidFill>
                <a:latin typeface="Calibri" panose="020F0502020204030204" pitchFamily="34" charset="0"/>
                <a:cs typeface="Calibri" panose="020F0502020204030204" pitchFamily="34" charset="0"/>
              </a:rPr>
              <a:t> </a:t>
            </a:r>
            <a:r>
              <a:rPr lang="en-AU" altLang="en-US" sz="4400" b="1" dirty="0">
                <a:solidFill>
                  <a:schemeClr val="bg1"/>
                </a:solidFill>
                <a:latin typeface="Calibri" panose="020F0502020204030204" pitchFamily="34" charset="0"/>
                <a:cs typeface="Calibri" panose="020F0502020204030204" pitchFamily="34" charset="0"/>
              </a:rPr>
              <a:t>(AS PER AFI)</a:t>
            </a:r>
            <a:endParaRPr lang="en-IN" altLang="en-US" sz="4400" b="1" dirty="0">
              <a:solidFill>
                <a:schemeClr val="bg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857F5A0-F620-4CE7-B7E4-AE49D549A275}"/>
              </a:ext>
            </a:extLst>
          </p:cNvPr>
          <p:cNvSpPr txBox="1"/>
          <p:nvPr/>
        </p:nvSpPr>
        <p:spPr>
          <a:xfrm>
            <a:off x="5015880" y="5661248"/>
            <a:ext cx="3963393" cy="369332"/>
          </a:xfrm>
          <a:prstGeom prst="rect">
            <a:avLst/>
          </a:prstGeom>
          <a:noFill/>
        </p:spPr>
        <p:txBody>
          <a:bodyPr wrap="none" rtlCol="0">
            <a:spAutoFit/>
          </a:bodyPr>
          <a:lstStyle/>
          <a:p>
            <a:r>
              <a:rPr lang="en-AU" dirty="0">
                <a:solidFill>
                  <a:srgbClr val="FFFF99"/>
                </a:solidFill>
              </a:rPr>
              <a:t>Prepared by: Sanjay Ghosh, West Bengal</a:t>
            </a:r>
            <a:endParaRPr lang="en-IN" dirty="0">
              <a:solidFill>
                <a:srgbClr val="FFFF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980161-8609-4663-9BFF-0735E08922F4}"/>
              </a:ext>
            </a:extLst>
          </p:cNvPr>
          <p:cNvSpPr txBox="1"/>
          <p:nvPr/>
        </p:nvSpPr>
        <p:spPr>
          <a:xfrm>
            <a:off x="623392" y="1905000"/>
            <a:ext cx="10657184" cy="2923877"/>
          </a:xfrm>
          <a:prstGeom prst="rect">
            <a:avLst/>
          </a:prstGeom>
          <a:noFill/>
        </p:spPr>
        <p:txBody>
          <a:bodyPr wrap="square" rtlCol="0">
            <a:spAutoFit/>
          </a:bodyPr>
          <a:lstStyle/>
          <a:p>
            <a:pPr marL="342900" indent="-342900" algn="ctr"/>
            <a:r>
              <a:rPr lang="en-US" sz="2800" b="1" dirty="0">
                <a:effectLst>
                  <a:outerShdw blurRad="38100" dist="38100" dir="2700000" algn="tl">
                    <a:srgbClr val="000000">
                      <a:alpha val="43137"/>
                    </a:srgbClr>
                  </a:outerShdw>
                </a:effectLst>
                <a:latin typeface="Constantia" pitchFamily="18" charset="0"/>
                <a:cs typeface="Times New Roman" pitchFamily="18" charset="0"/>
              </a:rPr>
              <a:t> </a:t>
            </a:r>
            <a:r>
              <a:rPr lang="en-US" sz="2800" b="1" u="sng" dirty="0">
                <a:effectLst>
                  <a:outerShdw blurRad="38100" dist="38100" dir="2700000" algn="tl">
                    <a:srgbClr val="000000">
                      <a:alpha val="43137"/>
                    </a:srgbClr>
                  </a:outerShdw>
                </a:effectLst>
                <a:latin typeface="Constantia" pitchFamily="18" charset="0"/>
                <a:cs typeface="Times New Roman" pitchFamily="18" charset="0"/>
              </a:rPr>
              <a:t> </a:t>
            </a:r>
            <a:r>
              <a:rPr lang="en-US" sz="28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EXCEPTION</a:t>
            </a:r>
          </a:p>
          <a:p>
            <a:pPr marL="342900" indent="-342900" algn="just">
              <a:buFont typeface="Wingdings" pitchFamily="2" charset="2"/>
              <a:buChar char="Ø"/>
            </a:pPr>
            <a:endPar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solidFill>
                  <a:srgbClr val="C00000"/>
                </a:solidFill>
                <a:latin typeface="Calibri" panose="020F0502020204030204" pitchFamily="34" charset="0"/>
                <a:cs typeface="Calibri" panose="020F0502020204030204" pitchFamily="34" charset="0"/>
              </a:rPr>
              <a:t>Medical  certificate , provided by and based on an examination of the athlete by the  appointed Medical Delegate  or Doctor so designated by the Organizers, may be accepted.</a:t>
            </a:r>
          </a:p>
          <a:p>
            <a:pPr marL="342900" indent="-342900" algn="just">
              <a:buFont typeface="Wingdings" pitchFamily="2" charset="2"/>
              <a:buChar char="Ø"/>
            </a:pPr>
            <a:endParaRPr lang="en-US" sz="2000" dirty="0">
              <a:solidFill>
                <a:srgbClr val="C00000"/>
              </a:solidFill>
              <a:latin typeface="Calibri" panose="020F0502020204030204" pitchFamily="34" charset="0"/>
              <a:cs typeface="Calibri" panose="020F0502020204030204" pitchFamily="34" charset="0"/>
            </a:endParaRPr>
          </a:p>
          <a:p>
            <a:pPr marL="342900" indent="-342900" algn="just">
              <a:buFont typeface="Wingdings" pitchFamily="2" charset="2"/>
              <a:buChar char="Ø"/>
            </a:pPr>
            <a:endParaRPr lang="en-US" sz="2000" dirty="0">
              <a:solidFill>
                <a:srgbClr val="C00000"/>
              </a:solidFill>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solidFill>
                  <a:srgbClr val="C00000"/>
                </a:solidFill>
                <a:latin typeface="Calibri" panose="020F0502020204030204" pitchFamily="34" charset="0"/>
                <a:cs typeface="Calibri" panose="020F0502020204030204" pitchFamily="34" charset="0"/>
              </a:rPr>
              <a:t>Factors independent of the athlete’s own actions, such as problems with the official transport system may, after the confirmation, also be accepted by the Technical Delegate(s).</a:t>
            </a:r>
            <a:endParaRPr lang="en-US" dirty="0">
              <a:solidFill>
                <a:srgbClr val="C00000"/>
              </a:solidFill>
              <a:latin typeface="Calibri" panose="020F0502020204030204" pitchFamily="34" charset="0"/>
              <a:cs typeface="Calibri" panose="020F0502020204030204" pitchFamily="34" charset="0"/>
            </a:endParaRPr>
          </a:p>
          <a:p>
            <a:pPr marL="342900" indent="-342900" algn="just"/>
            <a:endParaRPr lang="en-US" b="1"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C22A779F-36B1-4A54-A1E5-94996909438B}"/>
              </a:ext>
            </a:extLst>
          </p:cNvPr>
          <p:cNvSpPr txBox="1"/>
          <p:nvPr/>
        </p:nvSpPr>
        <p:spPr>
          <a:xfrm>
            <a:off x="911424" y="230118"/>
            <a:ext cx="4501234" cy="584775"/>
          </a:xfrm>
          <a:prstGeom prst="rect">
            <a:avLst/>
          </a:prstGeom>
          <a:noFill/>
        </p:spPr>
        <p:txBody>
          <a:bodyPr wrap="square">
            <a:spAutoFit/>
          </a:bodyPr>
          <a:lstStyle/>
          <a:p>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FAILURE TO PARTICIPATE</a:t>
            </a:r>
          </a:p>
        </p:txBody>
      </p:sp>
    </p:spTree>
    <p:extLst>
      <p:ext uri="{BB962C8B-B14F-4D97-AF65-F5344CB8AC3E}">
        <p14:creationId xmlns:p14="http://schemas.microsoft.com/office/powerpoint/2010/main" val="68311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CC4696-3739-4E98-867A-4B5290F99895}"/>
              </a:ext>
            </a:extLst>
          </p:cNvPr>
          <p:cNvSpPr txBox="1"/>
          <p:nvPr/>
        </p:nvSpPr>
        <p:spPr>
          <a:xfrm>
            <a:off x="911424" y="230118"/>
            <a:ext cx="6840759" cy="1077218"/>
          </a:xfrm>
          <a:prstGeom prst="rect">
            <a:avLst/>
          </a:prstGeom>
          <a:noFill/>
        </p:spPr>
        <p:txBody>
          <a:bodyPr wrap="square">
            <a:spAutoFit/>
          </a:bodyPr>
          <a:lstStyle/>
          <a:p>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FAILURE TO REPORT TO </a:t>
            </a:r>
          </a:p>
          <a:p>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CALL ROOM(S)</a:t>
            </a:r>
          </a:p>
        </p:txBody>
      </p:sp>
      <p:sp>
        <p:nvSpPr>
          <p:cNvPr id="3" name="TextBox 2">
            <a:extLst>
              <a:ext uri="{FF2B5EF4-FFF2-40B4-BE49-F238E27FC236}">
                <a16:creationId xmlns:a16="http://schemas.microsoft.com/office/drawing/2014/main" id="{13C707E6-2FD6-4809-9568-D3348DE5907A}"/>
              </a:ext>
            </a:extLst>
          </p:cNvPr>
          <p:cNvSpPr txBox="1"/>
          <p:nvPr/>
        </p:nvSpPr>
        <p:spPr>
          <a:xfrm>
            <a:off x="407368" y="1683380"/>
            <a:ext cx="6534153" cy="4985980"/>
          </a:xfrm>
          <a:prstGeom prst="rect">
            <a:avLst/>
          </a:prstGeom>
          <a:noFill/>
        </p:spPr>
        <p:txBody>
          <a:bodyPr wrap="square" rtlCol="0">
            <a:spAutoFit/>
          </a:bodyPr>
          <a:lstStyle/>
          <a:p>
            <a:pPr marL="342900" indent="-342900" algn="just">
              <a:buFont typeface="Wingdings" pitchFamily="2" charset="2"/>
              <a:buChar char="Ø"/>
            </a:pPr>
            <a:r>
              <a:rPr lang="en-US" sz="2000" dirty="0">
                <a:latin typeface="Calibri" panose="020F0502020204030204" pitchFamily="34" charset="0"/>
                <a:cs typeface="Calibri" panose="020F0502020204030204" pitchFamily="34" charset="0"/>
              </a:rPr>
              <a:t>An athlete shall be excluded from participation in any event in which he is not present in the Call Room(s) at the relevant time as published in the Call Room schedule. He shall be shown in the results as </a:t>
            </a:r>
            <a:r>
              <a:rPr lang="en-US" sz="2000" b="1" dirty="0">
                <a:solidFill>
                  <a:srgbClr val="FF0000"/>
                </a:solidFill>
                <a:latin typeface="Calibri" panose="020F0502020204030204" pitchFamily="34" charset="0"/>
                <a:cs typeface="Calibri" panose="020F0502020204030204" pitchFamily="34" charset="0"/>
              </a:rPr>
              <a:t>DNS.</a:t>
            </a:r>
          </a:p>
          <a:p>
            <a:pPr marL="342900" indent="-342900" algn="just">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latin typeface="Calibri" panose="020F0502020204030204" pitchFamily="34" charset="0"/>
                <a:cs typeface="Calibri" panose="020F0502020204030204" pitchFamily="34" charset="0"/>
              </a:rPr>
              <a:t>The Relevant Referee will decide on this (including whether the athlete may compete under protest if a decision cannot be made immediately) and the corresponding reference must be made in the official results.</a:t>
            </a:r>
          </a:p>
          <a:p>
            <a:pPr marL="342900" indent="-342900" algn="just">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latin typeface="Calibri" panose="020F0502020204030204" pitchFamily="34" charset="0"/>
                <a:cs typeface="Calibri" panose="020F0502020204030204" pitchFamily="34" charset="0"/>
              </a:rPr>
              <a:t>Justifiable reasons, like Problem with the official Transport System or an error in the published Call Room Schedule may ,after confirmation, be accepted by the Referee and the athlete may then be allowed to take part.      </a:t>
            </a:r>
          </a:p>
          <a:p>
            <a:pPr marL="342900" indent="-342900" algn="just"/>
            <a:endParaRPr lang="en-US" b="1" dirty="0">
              <a:latin typeface="Times New Roman" pitchFamily="18" charset="0"/>
              <a:cs typeface="Times New Roman" pitchFamily="18" charset="0"/>
            </a:endParaRPr>
          </a:p>
        </p:txBody>
      </p:sp>
      <p:graphicFrame>
        <p:nvGraphicFramePr>
          <p:cNvPr id="6" name="Table 5">
            <a:extLst>
              <a:ext uri="{FF2B5EF4-FFF2-40B4-BE49-F238E27FC236}">
                <a16:creationId xmlns:a16="http://schemas.microsoft.com/office/drawing/2014/main" id="{1B6E79C1-BD60-4DF7-B97D-9F0CD6660D9B}"/>
              </a:ext>
            </a:extLst>
          </p:cNvPr>
          <p:cNvGraphicFramePr>
            <a:graphicFrameLocks noGrp="1"/>
          </p:cNvGraphicFramePr>
          <p:nvPr>
            <p:extLst>
              <p:ext uri="{D42A27DB-BD31-4B8C-83A1-F6EECF244321}">
                <p14:modId xmlns:p14="http://schemas.microsoft.com/office/powerpoint/2010/main" val="3700856841"/>
              </p:ext>
            </p:extLst>
          </p:nvPr>
        </p:nvGraphicFramePr>
        <p:xfrm>
          <a:off x="7086600" y="1772356"/>
          <a:ext cx="4626023" cy="2468477"/>
        </p:xfrm>
        <a:graphic>
          <a:graphicData uri="http://schemas.openxmlformats.org/drawingml/2006/table">
            <a:tbl>
              <a:tblPr firstRow="1" bandRow="1">
                <a:tableStyleId>{5C22544A-7EE6-4342-B048-85BDC9FD1C3A}</a:tableStyleId>
              </a:tblPr>
              <a:tblGrid>
                <a:gridCol w="1745704">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789518">
                  <a:extLst>
                    <a:ext uri="{9D8B030D-6E8A-4147-A177-3AD203B41FA5}">
                      <a16:colId xmlns:a16="http://schemas.microsoft.com/office/drawing/2014/main" val="20002"/>
                    </a:ext>
                  </a:extLst>
                </a:gridCol>
                <a:gridCol w="866665">
                  <a:extLst>
                    <a:ext uri="{9D8B030D-6E8A-4147-A177-3AD203B41FA5}">
                      <a16:colId xmlns:a16="http://schemas.microsoft.com/office/drawing/2014/main" val="20003"/>
                    </a:ext>
                  </a:extLst>
                </a:gridCol>
              </a:tblGrid>
              <a:tr h="792088">
                <a:tc>
                  <a:txBody>
                    <a:bodyPr/>
                    <a:lstStyle/>
                    <a:p>
                      <a:pPr algn="ctr"/>
                      <a:r>
                        <a:rPr lang="en-US" dirty="0">
                          <a:latin typeface="Calibri" panose="020F0502020204030204" pitchFamily="34" charset="0"/>
                          <a:cs typeface="Calibri" panose="020F0502020204030204" pitchFamily="34" charset="0"/>
                        </a:rPr>
                        <a:t>Event</a:t>
                      </a:r>
                    </a:p>
                  </a:txBody>
                  <a:tcPr anchor="ctr"/>
                </a:tc>
                <a:tc>
                  <a:txBody>
                    <a:bodyPr/>
                    <a:lstStyle/>
                    <a:p>
                      <a:pPr algn="ctr"/>
                      <a:r>
                        <a:rPr lang="en-US" dirty="0">
                          <a:latin typeface="Calibri" panose="020F0502020204030204" pitchFamily="34" charset="0"/>
                          <a:cs typeface="Calibri" panose="020F0502020204030204" pitchFamily="34" charset="0"/>
                        </a:rPr>
                        <a:t>Call Time and Report begins</a:t>
                      </a:r>
                    </a:p>
                  </a:txBody>
                  <a:tcPr anchor="ctr"/>
                </a:tc>
                <a:tc>
                  <a:txBody>
                    <a:bodyPr/>
                    <a:lstStyle/>
                    <a:p>
                      <a:pPr algn="ctr"/>
                      <a:r>
                        <a:rPr lang="en-US" dirty="0">
                          <a:latin typeface="Calibri" panose="020F0502020204030204" pitchFamily="34" charset="0"/>
                          <a:cs typeface="Calibri" panose="020F0502020204030204" pitchFamily="34" charset="0"/>
                        </a:rPr>
                        <a:t>Final Call</a:t>
                      </a:r>
                    </a:p>
                  </a:txBody>
                  <a:tcPr anchor="ctr"/>
                </a:tc>
                <a:tc>
                  <a:txBody>
                    <a:bodyPr/>
                    <a:lstStyle/>
                    <a:p>
                      <a:pPr algn="ctr"/>
                      <a:r>
                        <a:rPr lang="en-US" dirty="0">
                          <a:latin typeface="Calibri" panose="020F0502020204030204" pitchFamily="34" charset="0"/>
                          <a:cs typeface="Calibri" panose="020F0502020204030204" pitchFamily="34" charset="0"/>
                        </a:rPr>
                        <a:t>Call Room Closing</a:t>
                      </a:r>
                    </a:p>
                  </a:txBody>
                  <a:tcPr anchor="ctr"/>
                </a:tc>
                <a:extLst>
                  <a:ext uri="{0D108BD9-81ED-4DB2-BD59-A6C34878D82A}">
                    <a16:rowId xmlns:a16="http://schemas.microsoft.com/office/drawing/2014/main" val="10000"/>
                  </a:ext>
                </a:extLst>
              </a:tr>
              <a:tr h="583076">
                <a:tc>
                  <a:txBody>
                    <a:bodyPr/>
                    <a:lstStyle/>
                    <a:p>
                      <a:r>
                        <a:rPr lang="en-US" b="1" dirty="0">
                          <a:latin typeface="Times New Roman" pitchFamily="18" charset="0"/>
                          <a:cs typeface="Times New Roman" pitchFamily="18" charset="0"/>
                        </a:rPr>
                        <a:t>Hammer Throw (M)</a:t>
                      </a:r>
                    </a:p>
                  </a:txBody>
                  <a:tcPr anchor="ctr">
                    <a:solidFill>
                      <a:srgbClr val="00B0F0"/>
                    </a:solidFill>
                  </a:tcPr>
                </a:tc>
                <a:tc>
                  <a:txBody>
                    <a:bodyPr/>
                    <a:lstStyle/>
                    <a:p>
                      <a:pPr algn="ctr"/>
                      <a:r>
                        <a:rPr lang="en-US" b="1" dirty="0">
                          <a:latin typeface="Times New Roman" pitchFamily="18" charset="0"/>
                          <a:cs typeface="Times New Roman" pitchFamily="18" charset="0"/>
                        </a:rPr>
                        <a:t>8:00</a:t>
                      </a:r>
                    </a:p>
                  </a:txBody>
                  <a:tcPr anchor="ctr">
                    <a:solidFill>
                      <a:srgbClr val="00B0F0"/>
                    </a:solidFill>
                  </a:tcPr>
                </a:tc>
                <a:tc>
                  <a:txBody>
                    <a:bodyPr/>
                    <a:lstStyle/>
                    <a:p>
                      <a:pPr algn="ctr"/>
                      <a:r>
                        <a:rPr lang="en-US" b="1" dirty="0">
                          <a:latin typeface="Times New Roman" pitchFamily="18" charset="0"/>
                          <a:cs typeface="Times New Roman" pitchFamily="18" charset="0"/>
                        </a:rPr>
                        <a:t>8:05</a:t>
                      </a:r>
                    </a:p>
                  </a:txBody>
                  <a:tcPr anchor="ctr">
                    <a:solidFill>
                      <a:srgbClr val="00B0F0"/>
                    </a:solidFill>
                  </a:tcPr>
                </a:tc>
                <a:tc>
                  <a:txBody>
                    <a:bodyPr/>
                    <a:lstStyle/>
                    <a:p>
                      <a:pPr algn="ctr"/>
                      <a:r>
                        <a:rPr lang="en-US" b="1" dirty="0">
                          <a:latin typeface="Times New Roman" pitchFamily="18" charset="0"/>
                          <a:cs typeface="Times New Roman" pitchFamily="18" charset="0"/>
                        </a:rPr>
                        <a:t>8:10</a:t>
                      </a:r>
                    </a:p>
                  </a:txBody>
                  <a:tcPr anchor="ctr">
                    <a:solidFill>
                      <a:srgbClr val="00B0F0"/>
                    </a:solidFill>
                  </a:tcPr>
                </a:tc>
                <a:extLst>
                  <a:ext uri="{0D108BD9-81ED-4DB2-BD59-A6C34878D82A}">
                    <a16:rowId xmlns:a16="http://schemas.microsoft.com/office/drawing/2014/main" val="10001"/>
                  </a:ext>
                </a:extLst>
              </a:tr>
              <a:tr h="583076">
                <a:tc>
                  <a:txBody>
                    <a:bodyPr/>
                    <a:lstStyle/>
                    <a:p>
                      <a:r>
                        <a:rPr lang="en-US" b="1" dirty="0">
                          <a:latin typeface="Times New Roman" pitchFamily="18" charset="0"/>
                          <a:cs typeface="Times New Roman" pitchFamily="18" charset="0"/>
                        </a:rPr>
                        <a:t>Triple Jump (W)</a:t>
                      </a:r>
                    </a:p>
                  </a:txBody>
                  <a:tcPr anchor="ctr">
                    <a:solidFill>
                      <a:srgbClr val="00B0F0"/>
                    </a:solidFill>
                  </a:tcPr>
                </a:tc>
                <a:tc>
                  <a:txBody>
                    <a:bodyPr/>
                    <a:lstStyle/>
                    <a:p>
                      <a:pPr algn="ctr"/>
                      <a:r>
                        <a:rPr lang="en-US" b="1" dirty="0">
                          <a:latin typeface="Times New Roman" pitchFamily="18" charset="0"/>
                          <a:cs typeface="Times New Roman" pitchFamily="18" charset="0"/>
                        </a:rPr>
                        <a:t>9:05</a:t>
                      </a:r>
                    </a:p>
                  </a:txBody>
                  <a:tcPr anchor="ctr">
                    <a:solidFill>
                      <a:srgbClr val="00B0F0"/>
                    </a:solidFill>
                  </a:tcPr>
                </a:tc>
                <a:tc>
                  <a:txBody>
                    <a:bodyPr/>
                    <a:lstStyle/>
                    <a:p>
                      <a:pPr algn="ctr"/>
                      <a:r>
                        <a:rPr lang="en-US" b="1" dirty="0">
                          <a:latin typeface="Times New Roman" pitchFamily="18" charset="0"/>
                          <a:cs typeface="Times New Roman" pitchFamily="18" charset="0"/>
                        </a:rPr>
                        <a:t>9:10</a:t>
                      </a:r>
                    </a:p>
                  </a:txBody>
                  <a:tcPr anchor="ctr">
                    <a:solidFill>
                      <a:srgbClr val="00B0F0"/>
                    </a:solidFill>
                  </a:tcPr>
                </a:tc>
                <a:tc>
                  <a:txBody>
                    <a:bodyPr/>
                    <a:lstStyle/>
                    <a:p>
                      <a:pPr algn="ctr"/>
                      <a:r>
                        <a:rPr lang="en-US" b="1" dirty="0">
                          <a:latin typeface="Times New Roman" pitchFamily="18" charset="0"/>
                          <a:cs typeface="Times New Roman" pitchFamily="18" charset="0"/>
                        </a:rPr>
                        <a:t>9:15</a:t>
                      </a:r>
                    </a:p>
                  </a:txBody>
                  <a:tcPr anchor="ctr">
                    <a:solidFill>
                      <a:srgbClr val="00B0F0"/>
                    </a:solidFill>
                  </a:tcPr>
                </a:tc>
                <a:extLst>
                  <a:ext uri="{0D108BD9-81ED-4DB2-BD59-A6C34878D82A}">
                    <a16:rowId xmlns:a16="http://schemas.microsoft.com/office/drawing/2014/main" val="10002"/>
                  </a:ext>
                </a:extLst>
              </a:tr>
              <a:tr h="5102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itchFamily="18" charset="0"/>
                          <a:cs typeface="Times New Roman" pitchFamily="18" charset="0"/>
                        </a:rPr>
                        <a:t>1500m (M)</a:t>
                      </a:r>
                    </a:p>
                    <a:p>
                      <a:endParaRPr lang="en-US" b="1" dirty="0">
                        <a:latin typeface="Times New Roman" pitchFamily="18" charset="0"/>
                        <a:cs typeface="Times New Roman" pitchFamily="18" charset="0"/>
                      </a:endParaRPr>
                    </a:p>
                  </a:txBody>
                  <a:tcPr anchor="ctr">
                    <a:solidFill>
                      <a:srgbClr val="00B0F0"/>
                    </a:solidFill>
                  </a:tcPr>
                </a:tc>
                <a:tc>
                  <a:txBody>
                    <a:bodyPr/>
                    <a:lstStyle/>
                    <a:p>
                      <a:pPr algn="ctr"/>
                      <a:r>
                        <a:rPr lang="en-US" b="1" dirty="0">
                          <a:latin typeface="Times New Roman" pitchFamily="18" charset="0"/>
                          <a:cs typeface="Times New Roman" pitchFamily="18" charset="0"/>
                        </a:rPr>
                        <a:t>10:00</a:t>
                      </a:r>
                    </a:p>
                  </a:txBody>
                  <a:tcPr anchor="ctr">
                    <a:solidFill>
                      <a:srgbClr val="00B0F0"/>
                    </a:solidFill>
                  </a:tcPr>
                </a:tc>
                <a:tc>
                  <a:txBody>
                    <a:bodyPr/>
                    <a:lstStyle/>
                    <a:p>
                      <a:pPr algn="ctr"/>
                      <a:r>
                        <a:rPr lang="en-US" b="1" dirty="0">
                          <a:latin typeface="Times New Roman" pitchFamily="18" charset="0"/>
                          <a:cs typeface="Times New Roman" pitchFamily="18" charset="0"/>
                        </a:rPr>
                        <a:t>10:05</a:t>
                      </a:r>
                    </a:p>
                  </a:txBody>
                  <a:tcPr anchor="ctr">
                    <a:solidFill>
                      <a:srgbClr val="00B0F0"/>
                    </a:solidFill>
                  </a:tcPr>
                </a:tc>
                <a:tc>
                  <a:txBody>
                    <a:bodyPr/>
                    <a:lstStyle/>
                    <a:p>
                      <a:pPr algn="ctr"/>
                      <a:r>
                        <a:rPr lang="en-US" b="1" dirty="0">
                          <a:latin typeface="Times New Roman" pitchFamily="18" charset="0"/>
                          <a:cs typeface="Times New Roman" pitchFamily="18" charset="0"/>
                        </a:rPr>
                        <a:t>10:10</a:t>
                      </a:r>
                    </a:p>
                  </a:txBody>
                  <a:tcPr anchor="ctr">
                    <a:solidFill>
                      <a:srgbClr val="00B0F0"/>
                    </a:solidFill>
                  </a:tcPr>
                </a:tc>
                <a:extLst>
                  <a:ext uri="{0D108BD9-81ED-4DB2-BD59-A6C34878D82A}">
                    <a16:rowId xmlns:a16="http://schemas.microsoft.com/office/drawing/2014/main" val="10003"/>
                  </a:ext>
                </a:extLst>
              </a:tr>
            </a:tbl>
          </a:graphicData>
        </a:graphic>
      </p:graphicFrame>
      <p:pic>
        <p:nvPicPr>
          <p:cNvPr id="11" name="Picture 10" descr="34.jpg">
            <a:extLst>
              <a:ext uri="{FF2B5EF4-FFF2-40B4-BE49-F238E27FC236}">
                <a16:creationId xmlns:a16="http://schemas.microsoft.com/office/drawing/2014/main" id="{41ECADFC-23DE-442D-96AF-81B2B55328D5}"/>
              </a:ext>
            </a:extLst>
          </p:cNvPr>
          <p:cNvPicPr>
            <a:picLocks noChangeAspect="1"/>
          </p:cNvPicPr>
          <p:nvPr/>
        </p:nvPicPr>
        <p:blipFill>
          <a:blip r:embed="rId2"/>
          <a:stretch>
            <a:fillRect/>
          </a:stretch>
        </p:blipFill>
        <p:spPr>
          <a:xfrm>
            <a:off x="7086600" y="4384849"/>
            <a:ext cx="4648200" cy="1981200"/>
          </a:xfrm>
          <a:prstGeom prst="round2Diag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408660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C48C84-CB3E-40FF-A1EA-4ECEB9C0A060}"/>
              </a:ext>
            </a:extLst>
          </p:cNvPr>
          <p:cNvSpPr txBox="1"/>
          <p:nvPr/>
        </p:nvSpPr>
        <p:spPr>
          <a:xfrm>
            <a:off x="623392" y="1988840"/>
            <a:ext cx="8712968" cy="1631216"/>
          </a:xfrm>
          <a:prstGeom prst="rect">
            <a:avLst/>
          </a:prstGeom>
          <a:noFill/>
        </p:spPr>
        <p:txBody>
          <a:bodyPr wrap="square" rtlCol="0">
            <a:spAutoFit/>
          </a:bodyPr>
          <a:lstStyle/>
          <a:p>
            <a:pPr marL="342900" indent="-342900">
              <a:buFont typeface="Wingdings" pitchFamily="2" charset="2"/>
              <a:buChar char="Ø"/>
            </a:pPr>
            <a:r>
              <a:rPr lang="en-US" sz="2000" dirty="0">
                <a:latin typeface="Calibri" panose="020F0502020204030204" pitchFamily="34" charset="0"/>
                <a:cs typeface="Calibri" panose="020F0502020204030204" pitchFamily="34" charset="0"/>
              </a:rPr>
              <a:t>Clothing must be clean, and designed and worn so as not to be objectionable.</a:t>
            </a:r>
          </a:p>
          <a:p>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Ø"/>
            </a:pPr>
            <a:r>
              <a:rPr lang="en-US" sz="2000" dirty="0">
                <a:latin typeface="Calibri" panose="020F0502020204030204" pitchFamily="34" charset="0"/>
                <a:cs typeface="Calibri" panose="020F0502020204030204" pitchFamily="34" charset="0"/>
              </a:rPr>
              <a:t>The clothing must be made of a material which is non-transparent even if wet.</a:t>
            </a:r>
          </a:p>
          <a:p>
            <a:pPr marL="342900" indent="-342900">
              <a:buFont typeface="Wingdings" pitchFamily="2" charset="2"/>
              <a:buChar char="Ø"/>
            </a:pPr>
            <a:endParaRPr lang="en-US"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DC44712-7996-414E-9A07-B7CAF65C9854}"/>
              </a:ext>
            </a:extLst>
          </p:cNvPr>
          <p:cNvSpPr txBox="1"/>
          <p:nvPr/>
        </p:nvSpPr>
        <p:spPr>
          <a:xfrm>
            <a:off x="945931" y="304800"/>
            <a:ext cx="6447927" cy="584775"/>
          </a:xfrm>
          <a:prstGeom prst="rect">
            <a:avLst/>
          </a:prstGeom>
          <a:noFill/>
        </p:spPr>
        <p:txBody>
          <a:bodyPr wrap="square">
            <a:spAutoFit/>
          </a:bodyPr>
          <a:lstStyle/>
          <a:p>
            <a:r>
              <a:rPr lang="en-US" sz="3200" b="1" dirty="0">
                <a:solidFill>
                  <a:srgbClr val="FFFF00"/>
                </a:solidFill>
                <a:latin typeface="Calibri" panose="020F0502020204030204" pitchFamily="34" charset="0"/>
                <a:cs typeface="Calibri" panose="020F0502020204030204" pitchFamily="34" charset="0"/>
              </a:rPr>
              <a:t>CLOTHING</a:t>
            </a:r>
            <a:endParaRPr lang="en-IN" sz="3200" b="1" dirty="0">
              <a:solidFill>
                <a:srgbClr val="FFFF00"/>
              </a:solidFill>
            </a:endParaRPr>
          </a:p>
        </p:txBody>
      </p:sp>
      <p:sp>
        <p:nvSpPr>
          <p:cNvPr id="4" name="object 8"/>
          <p:cNvSpPr/>
          <p:nvPr/>
        </p:nvSpPr>
        <p:spPr>
          <a:xfrm>
            <a:off x="9696400" y="1916832"/>
            <a:ext cx="1656184" cy="1928256"/>
          </a:xfrm>
          <a:prstGeom prst="rect">
            <a:avLst/>
          </a:prstGeom>
          <a:blipFill>
            <a:blip r:embed="rId2" cstate="print"/>
            <a:stretch>
              <a:fillRect/>
            </a:stretch>
          </a:blipFill>
        </p:spPr>
        <p:txBody>
          <a:bodyPr wrap="square" lIns="0" tIns="0" rIns="0" bIns="0" rtlCol="0"/>
          <a:lstStyle/>
          <a:p>
            <a:endParaRPr dirty="0"/>
          </a:p>
        </p:txBody>
      </p:sp>
      <p:sp>
        <p:nvSpPr>
          <p:cNvPr id="6" name="object 14"/>
          <p:cNvSpPr/>
          <p:nvPr/>
        </p:nvSpPr>
        <p:spPr>
          <a:xfrm>
            <a:off x="7608168" y="4005064"/>
            <a:ext cx="1944216" cy="2016224"/>
          </a:xfrm>
          <a:prstGeom prst="rect">
            <a:avLst/>
          </a:prstGeom>
          <a:blipFill>
            <a:blip r:embed="rId3" cstate="print"/>
            <a:stretch>
              <a:fillRect/>
            </a:stretch>
          </a:blipFill>
        </p:spPr>
        <p:txBody>
          <a:bodyPr wrap="square" lIns="0" tIns="0" rIns="0" bIns="0" rtlCol="0"/>
          <a:lstStyle/>
          <a:p>
            <a:endParaRPr/>
          </a:p>
        </p:txBody>
      </p:sp>
      <p:sp>
        <p:nvSpPr>
          <p:cNvPr id="8" name="object 16"/>
          <p:cNvSpPr/>
          <p:nvPr/>
        </p:nvSpPr>
        <p:spPr>
          <a:xfrm>
            <a:off x="9696400" y="4005064"/>
            <a:ext cx="1656184" cy="2016224"/>
          </a:xfrm>
          <a:prstGeom prst="rect">
            <a:avLst/>
          </a:prstGeom>
          <a:blipFill>
            <a:blip r:embed="rId4"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9F454159-F122-4911-BB48-CB8508545751}"/>
              </a:ext>
            </a:extLst>
          </p:cNvPr>
          <p:cNvSpPr txBox="1"/>
          <p:nvPr/>
        </p:nvSpPr>
        <p:spPr>
          <a:xfrm>
            <a:off x="623392" y="3866272"/>
            <a:ext cx="6912768" cy="1938992"/>
          </a:xfrm>
          <a:prstGeom prst="rect">
            <a:avLst/>
          </a:prstGeom>
          <a:noFill/>
        </p:spPr>
        <p:txBody>
          <a:bodyPr wrap="square">
            <a:spAutoFit/>
          </a:bodyPr>
          <a:lstStyle/>
          <a:p>
            <a:pPr marL="342900" indent="-342900">
              <a:buFont typeface="Wingdings" pitchFamily="2" charset="2"/>
              <a:buChar char="Ø"/>
            </a:pPr>
            <a:r>
              <a:rPr lang="en-US" sz="2000" dirty="0">
                <a:latin typeface="Calibri" panose="020F0502020204030204" pitchFamily="34" charset="0"/>
                <a:cs typeface="Calibri" panose="020F0502020204030204" pitchFamily="34" charset="0"/>
              </a:rPr>
              <a:t>An athlete must not wear clothing, which could impede the view of the judges.</a:t>
            </a:r>
          </a:p>
          <a:p>
            <a:pPr marL="342900" indent="-342900">
              <a:buFont typeface="Wingdings" pitchFamily="2" charset="2"/>
              <a:buChar char="Ø"/>
            </a:pP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342900" indent="-342900">
              <a:buFont typeface="Wingdings" pitchFamily="2" charset="2"/>
              <a:buChar char="Ø"/>
            </a:pPr>
            <a:r>
              <a:rPr lang="en-IN" sz="2000" dirty="0">
                <a:latin typeface="Calibri" panose="020F0502020204030204" pitchFamily="34" charset="0"/>
                <a:ea typeface="Arial" panose="020B0604020202020204" pitchFamily="34" charset="0"/>
                <a:cs typeface="Calibri" panose="020F0502020204030204" pitchFamily="34" charset="0"/>
              </a:rPr>
              <a:t>The victory Ceremony and any lap of honour are considered part of the competition for this purpose.</a:t>
            </a:r>
            <a:r>
              <a:rPr lang="en-US"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8026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172576-8633-4DF8-8C88-570030912070}"/>
              </a:ext>
            </a:extLst>
          </p:cNvPr>
          <p:cNvSpPr txBox="1"/>
          <p:nvPr/>
        </p:nvSpPr>
        <p:spPr>
          <a:xfrm>
            <a:off x="623391" y="1700808"/>
            <a:ext cx="4781689" cy="4062651"/>
          </a:xfrm>
          <a:prstGeom prst="rect">
            <a:avLst/>
          </a:prstGeom>
          <a:noFill/>
        </p:spPr>
        <p:txBody>
          <a:bodyPr wrap="square" rtlCol="0">
            <a:spAutoFit/>
          </a:bodyPr>
          <a:lstStyle/>
          <a:p>
            <a:endParaRPr lang="en-US" sz="2000" u="sng" dirty="0">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IN" sz="2000" dirty="0">
                <a:effectLst/>
                <a:latin typeface="Calibri" panose="020F0502020204030204" pitchFamily="34" charset="0"/>
                <a:ea typeface="Arial" panose="020B0604020202020204" pitchFamily="34" charset="0"/>
                <a:cs typeface="Calibri" panose="020F0502020204030204" pitchFamily="34" charset="0"/>
              </a:rPr>
              <a:t>Athletes may compete barefoot or with footwear on one or both feet.</a:t>
            </a:r>
          </a:p>
          <a:p>
            <a:pPr marL="342900" indent="-342900" algn="just">
              <a:buFont typeface="Wingdings" pitchFamily="2" charset="2"/>
              <a:buChar char="Ø"/>
            </a:pP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gn="just">
              <a:buFont typeface="Wingdings" pitchFamily="2" charset="2"/>
              <a:buChar char="Ø"/>
            </a:pP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IN" sz="2000" dirty="0">
                <a:effectLst/>
                <a:latin typeface="Calibri" panose="020F0502020204030204" pitchFamily="34" charset="0"/>
                <a:ea typeface="Arial" panose="020B0604020202020204" pitchFamily="34" charset="0"/>
                <a:cs typeface="Calibri" panose="020F0502020204030204" pitchFamily="34" charset="0"/>
              </a:rPr>
              <a:t>The purpose of shoes for competition is to give protection and stability to the feet and a firm grip on the ground.</a:t>
            </a:r>
          </a:p>
          <a:p>
            <a:pPr marL="342900" indent="-342900" algn="just">
              <a:buFont typeface="Wingdings" pitchFamily="2" charset="2"/>
              <a:buChar char="Ø"/>
            </a:pP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gn="just">
              <a:buFont typeface="Wingdings" pitchFamily="2" charset="2"/>
              <a:buChar char="Ø"/>
            </a:pP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IN" sz="2000" dirty="0">
                <a:effectLst/>
                <a:latin typeface="Calibri" panose="020F0502020204030204" pitchFamily="34" charset="0"/>
                <a:ea typeface="Arial" panose="020B0604020202020204" pitchFamily="34" charset="0"/>
                <a:cs typeface="Calibri" panose="020F0502020204030204" pitchFamily="34" charset="0"/>
              </a:rPr>
              <a:t>They must not give athletes any unfair assistance or advantage.</a:t>
            </a:r>
            <a:r>
              <a:rPr lang="en-US" sz="2000" dirty="0">
                <a:latin typeface="Calibri" panose="020F0502020204030204" pitchFamily="34" charset="0"/>
                <a:cs typeface="Calibri" panose="020F0502020204030204" pitchFamily="34" charset="0"/>
              </a:rPr>
              <a:t>        </a:t>
            </a:r>
          </a:p>
          <a:p>
            <a:pPr marL="342900" indent="-342900"/>
            <a:endParaRPr lang="en-US" dirty="0">
              <a:solidFill>
                <a:prstClr val="black"/>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33A7A87A-959D-4C3E-BEBA-3C22AD53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44" y="1986554"/>
            <a:ext cx="2619375" cy="1743075"/>
          </a:xfrm>
          <a:prstGeom prst="round2DiagRect">
            <a:avLst/>
          </a:prstGeom>
          <a:ln w="38100">
            <a:solidFill>
              <a:srgbClr val="FFFF00"/>
            </a:solidFill>
          </a:ln>
          <a:scene3d>
            <a:camera prst="orthographicFront"/>
            <a:lightRig rig="threePt" dir="t"/>
          </a:scene3d>
          <a:sp3d>
            <a:bevelT w="165100" prst="coolSlant"/>
          </a:sp3d>
        </p:spPr>
      </p:pic>
      <p:pic>
        <p:nvPicPr>
          <p:cNvPr id="7" name="Picture 6">
            <a:extLst>
              <a:ext uri="{FF2B5EF4-FFF2-40B4-BE49-F238E27FC236}">
                <a16:creationId xmlns:a16="http://schemas.microsoft.com/office/drawing/2014/main" id="{64080EDC-0CE8-4D51-9C34-E48285850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228" y="4213397"/>
            <a:ext cx="2619375" cy="1743075"/>
          </a:xfrm>
          <a:prstGeom prst="round2DiagRect">
            <a:avLst/>
          </a:prstGeom>
          <a:ln w="38100">
            <a:solidFill>
              <a:srgbClr val="FFFF00"/>
            </a:solidFill>
          </a:ln>
          <a:scene3d>
            <a:camera prst="orthographicFront"/>
            <a:lightRig rig="threePt" dir="t"/>
          </a:scene3d>
          <a:sp3d>
            <a:bevelT w="165100" prst="coolSlant"/>
          </a:sp3d>
        </p:spPr>
      </p:pic>
      <p:pic>
        <p:nvPicPr>
          <p:cNvPr id="9" name="Picture 8">
            <a:extLst>
              <a:ext uri="{FF2B5EF4-FFF2-40B4-BE49-F238E27FC236}">
                <a16:creationId xmlns:a16="http://schemas.microsoft.com/office/drawing/2014/main" id="{C92A0D4D-C5D9-47F7-ADA7-1D1E05910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272" y="1954032"/>
            <a:ext cx="2640132" cy="1775597"/>
          </a:xfrm>
          <a:prstGeom prst="round2DiagRect">
            <a:avLst/>
          </a:prstGeom>
          <a:ln w="38100">
            <a:solidFill>
              <a:srgbClr val="FFFF00"/>
            </a:solidFill>
          </a:ln>
          <a:scene3d>
            <a:camera prst="orthographicFront"/>
            <a:lightRig rig="threePt" dir="t"/>
          </a:scene3d>
          <a:sp3d>
            <a:bevelT w="165100" prst="coolSlant"/>
          </a:sp3d>
        </p:spPr>
      </p:pic>
      <p:pic>
        <p:nvPicPr>
          <p:cNvPr id="11" name="Picture 5" descr="http://100softpretzels.com/news/wp-content/uploads/2009/04/spring-shoes.jpg">
            <a:extLst>
              <a:ext uri="{FF2B5EF4-FFF2-40B4-BE49-F238E27FC236}">
                <a16:creationId xmlns:a16="http://schemas.microsoft.com/office/drawing/2014/main" id="{CDA4E32E-44D2-4874-A2D8-9C821CAEBF28}"/>
              </a:ext>
            </a:extLst>
          </p:cNvPr>
          <p:cNvPicPr>
            <a:picLocks noChangeAspect="1" noChangeArrowheads="1"/>
          </p:cNvPicPr>
          <p:nvPr/>
        </p:nvPicPr>
        <p:blipFill>
          <a:blip r:embed="rId5"/>
          <a:srcRect/>
          <a:stretch>
            <a:fillRect/>
          </a:stretch>
        </p:blipFill>
        <p:spPr bwMode="auto">
          <a:xfrm>
            <a:off x="8570978" y="4213397"/>
            <a:ext cx="2639930" cy="1722183"/>
          </a:xfrm>
          <a:prstGeom prst="round2DiagRect">
            <a:avLst/>
          </a:prstGeom>
          <a:noFill/>
          <a:ln w="38100">
            <a:solidFill>
              <a:srgbClr val="FFFF00"/>
            </a:solidFill>
            <a:miter lim="800000"/>
            <a:headEnd/>
            <a:tailEnd/>
          </a:ln>
          <a:scene3d>
            <a:camera prst="orthographicFront"/>
            <a:lightRig rig="threePt" dir="t"/>
          </a:scene3d>
          <a:sp3d>
            <a:bevelT w="165100" prst="coolSlant"/>
          </a:sp3d>
        </p:spPr>
      </p:pic>
      <p:sp>
        <p:nvSpPr>
          <p:cNvPr id="13" name="TextBox 12">
            <a:extLst>
              <a:ext uri="{FF2B5EF4-FFF2-40B4-BE49-F238E27FC236}">
                <a16:creationId xmlns:a16="http://schemas.microsoft.com/office/drawing/2014/main" id="{ED646077-CCCD-47C8-A7C2-6F07D27AEA54}"/>
              </a:ext>
            </a:extLst>
          </p:cNvPr>
          <p:cNvSpPr txBox="1"/>
          <p:nvPr/>
        </p:nvSpPr>
        <p:spPr>
          <a:xfrm>
            <a:off x="983432" y="315873"/>
            <a:ext cx="1683568" cy="584775"/>
          </a:xfrm>
          <a:prstGeom prst="rect">
            <a:avLst/>
          </a:prstGeom>
          <a:noFill/>
        </p:spPr>
        <p:txBody>
          <a:bodyPr wrap="square">
            <a:spAutoFit/>
          </a:bodyPr>
          <a:lstStyle/>
          <a:p>
            <a:r>
              <a:rPr lang="en-US" sz="3200" b="1" dirty="0">
                <a:solidFill>
                  <a:srgbClr val="FFFF00"/>
                </a:solidFill>
                <a:latin typeface="Calibri" panose="020F0502020204030204" pitchFamily="34" charset="0"/>
                <a:cs typeface="Calibri" panose="020F0502020204030204" pitchFamily="34" charset="0"/>
              </a:rPr>
              <a:t>SHOES</a:t>
            </a:r>
            <a:endParaRPr lang="en-IN" sz="3200" b="1" dirty="0">
              <a:solidFill>
                <a:srgbClr val="FFFF00"/>
              </a:solidFill>
            </a:endParaRPr>
          </a:p>
        </p:txBody>
      </p:sp>
    </p:spTree>
    <p:extLst>
      <p:ext uri="{BB962C8B-B14F-4D97-AF65-F5344CB8AC3E}">
        <p14:creationId xmlns:p14="http://schemas.microsoft.com/office/powerpoint/2010/main" val="203538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7B084-250A-4E1C-BD20-9621D92C71C0}"/>
              </a:ext>
            </a:extLst>
          </p:cNvPr>
          <p:cNvSpPr txBox="1"/>
          <p:nvPr/>
        </p:nvSpPr>
        <p:spPr>
          <a:xfrm>
            <a:off x="335360" y="1844824"/>
            <a:ext cx="5645026" cy="2616101"/>
          </a:xfrm>
          <a:prstGeom prst="rect">
            <a:avLst/>
          </a:prstGeom>
          <a:noFill/>
        </p:spPr>
        <p:txBody>
          <a:bodyPr wrap="square" rtlCol="0">
            <a:spAutoFit/>
          </a:bodyPr>
          <a:lstStyle/>
          <a:p>
            <a:pPr algn="ctr"/>
            <a:endParaRPr lang="en-US" sz="2800" u="sng" dirty="0">
              <a:solidFill>
                <a:schemeClr val="bg1"/>
              </a:solidFill>
              <a:latin typeface="Times New Roman" panose="02020603050405020304" pitchFamily="18" charset="0"/>
              <a:cs typeface="Times New Roman" panose="02020603050405020304" pitchFamily="18" charset="0"/>
            </a:endParaRPr>
          </a:p>
          <a:p>
            <a:pPr algn="l"/>
            <a:r>
              <a:rPr lang="en-IN" sz="2000" b="1" i="0" u="none" strike="noStrike" baseline="0" dirty="0">
                <a:solidFill>
                  <a:srgbClr val="FF0000"/>
                </a:solidFill>
                <a:latin typeface="Arial" panose="020B0604020202020204" pitchFamily="34" charset="0"/>
              </a:rPr>
              <a:t>AS PER ATHLETICS FEDERATION OF INDIA</a:t>
            </a:r>
          </a:p>
          <a:p>
            <a:pPr marL="342900" indent="-342900">
              <a:buFont typeface="Wingdings" panose="05000000000000000000" pitchFamily="2" charset="2"/>
              <a:buChar char="v"/>
            </a:pPr>
            <a:endParaRPr lang="en-IN" sz="2000" b="0" i="0" u="none" strike="noStrike" baseline="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n-IN" sz="2000" b="0" i="0" u="none" strike="noStrike" baseline="0" dirty="0">
                <a:latin typeface="Calibri" panose="020F0502020204030204" pitchFamily="34" charset="0"/>
                <a:cs typeface="Calibri" panose="020F0502020204030204" pitchFamily="34" charset="0"/>
              </a:rPr>
              <a:t>No Athlete will be allowed to participate</a:t>
            </a:r>
          </a:p>
          <a:p>
            <a:r>
              <a:rPr lang="en-IN" sz="2000" dirty="0">
                <a:latin typeface="Calibri" panose="020F0502020204030204" pitchFamily="34" charset="0"/>
                <a:cs typeface="Calibri" panose="020F0502020204030204" pitchFamily="34" charset="0"/>
              </a:rPr>
              <a:t>     </a:t>
            </a:r>
            <a:r>
              <a:rPr lang="en-IN" sz="2000" b="0" i="0" u="none" strike="noStrike" baseline="0" dirty="0">
                <a:latin typeface="Calibri" panose="020F0502020204030204" pitchFamily="34" charset="0"/>
                <a:cs typeface="Calibri" panose="020F0502020204030204" pitchFamily="34" charset="0"/>
              </a:rPr>
              <a:t> bare foot in any Athletics Competitions.</a:t>
            </a:r>
            <a:endParaRPr lang="en-IN" sz="3200" b="0" i="0" u="none" strike="noStrike" baseline="0" dirty="0">
              <a:solidFill>
                <a:srgbClr val="FF0000"/>
              </a:solidFill>
              <a:latin typeface="Calibri" panose="020F0502020204030204" pitchFamily="34" charset="0"/>
              <a:cs typeface="Calibri" panose="020F0502020204030204" pitchFamily="34" charset="0"/>
            </a:endParaRPr>
          </a:p>
          <a:p>
            <a:pPr marL="342900" indent="-342900"/>
            <a:endParaRPr lang="en-US" sz="2000" dirty="0">
              <a:latin typeface="Calibri" panose="020F0502020204030204" pitchFamily="34" charset="0"/>
              <a:cs typeface="Calibri" panose="020F0502020204030204" pitchFamily="34" charset="0"/>
            </a:endParaRPr>
          </a:p>
          <a:p>
            <a:pPr marL="342900" indent="-342900"/>
            <a:endParaRPr lang="en-US" dirty="0">
              <a:solidFill>
                <a:prstClr val="black"/>
              </a:solidFill>
              <a:latin typeface="Times New Roman" pitchFamily="18" charset="0"/>
              <a:cs typeface="Times New Roman" pitchFamily="18" charset="0"/>
            </a:endParaRPr>
          </a:p>
          <a:p>
            <a:pPr marL="342900" indent="-342900"/>
            <a:endParaRPr lang="en-US" dirty="0">
              <a:solidFill>
                <a:prstClr val="black"/>
              </a:solidFill>
              <a:latin typeface="Times New Roman" pitchFamily="18" charset="0"/>
              <a:cs typeface="Times New Roman" pitchFamily="18" charset="0"/>
            </a:endParaRPr>
          </a:p>
        </p:txBody>
      </p:sp>
      <p:grpSp>
        <p:nvGrpSpPr>
          <p:cNvPr id="14" name="Group 13">
            <a:extLst>
              <a:ext uri="{FF2B5EF4-FFF2-40B4-BE49-F238E27FC236}">
                <a16:creationId xmlns:a16="http://schemas.microsoft.com/office/drawing/2014/main" id="{B93D851E-006C-44AF-82D2-07CEAD5A3E0A}"/>
              </a:ext>
            </a:extLst>
          </p:cNvPr>
          <p:cNvGrpSpPr/>
          <p:nvPr/>
        </p:nvGrpSpPr>
        <p:grpSpPr>
          <a:xfrm>
            <a:off x="5807968" y="2073680"/>
            <a:ext cx="3240360" cy="2177278"/>
            <a:chOff x="6456040" y="1683770"/>
            <a:chExt cx="3240360" cy="2177278"/>
          </a:xfrm>
        </p:grpSpPr>
        <p:pic>
          <p:nvPicPr>
            <p:cNvPr id="11" name="Picture 10">
              <a:extLst>
                <a:ext uri="{FF2B5EF4-FFF2-40B4-BE49-F238E27FC236}">
                  <a16:creationId xmlns:a16="http://schemas.microsoft.com/office/drawing/2014/main" id="{07D25B1D-B73B-4DF5-961E-D66E9E90E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1884610"/>
              <a:ext cx="2640132" cy="1775597"/>
            </a:xfrm>
            <a:prstGeom prst="round2DiagRect">
              <a:avLst/>
            </a:prstGeom>
            <a:ln w="38100">
              <a:solidFill>
                <a:srgbClr val="FFFF00"/>
              </a:solidFill>
            </a:ln>
            <a:scene3d>
              <a:camera prst="orthographicFront"/>
              <a:lightRig rig="threePt" dir="t"/>
            </a:scene3d>
            <a:sp3d>
              <a:bevelT w="165100" prst="coolSlant"/>
            </a:sp3d>
          </p:spPr>
        </p:pic>
        <p:grpSp>
          <p:nvGrpSpPr>
            <p:cNvPr id="3" name="Group 2">
              <a:extLst>
                <a:ext uri="{FF2B5EF4-FFF2-40B4-BE49-F238E27FC236}">
                  <a16:creationId xmlns:a16="http://schemas.microsoft.com/office/drawing/2014/main" id="{F65245EC-BF66-4A33-8DB3-D04A7B40A94C}"/>
                </a:ext>
              </a:extLst>
            </p:cNvPr>
            <p:cNvGrpSpPr/>
            <p:nvPr/>
          </p:nvGrpSpPr>
          <p:grpSpPr>
            <a:xfrm>
              <a:off x="6456040" y="1683770"/>
              <a:ext cx="3240360" cy="2177278"/>
              <a:chOff x="6456040" y="1683770"/>
              <a:chExt cx="3240360" cy="2177278"/>
            </a:xfrm>
          </p:grpSpPr>
          <p:cxnSp>
            <p:nvCxnSpPr>
              <p:cNvPr id="4" name="Straight Connector 3">
                <a:extLst>
                  <a:ext uri="{FF2B5EF4-FFF2-40B4-BE49-F238E27FC236}">
                    <a16:creationId xmlns:a16="http://schemas.microsoft.com/office/drawing/2014/main" id="{00318DBF-73C4-4014-BA1F-FE25B8A2F4A2}"/>
                  </a:ext>
                </a:extLst>
              </p:cNvPr>
              <p:cNvCxnSpPr>
                <a:cxnSpLocks/>
              </p:cNvCxnSpPr>
              <p:nvPr/>
            </p:nvCxnSpPr>
            <p:spPr>
              <a:xfrm>
                <a:off x="6456040" y="1788533"/>
                <a:ext cx="3024336" cy="194109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id="{9126BE94-5C7B-441C-85F6-9B9733300DE3}"/>
                  </a:ext>
                </a:extLst>
              </p:cNvPr>
              <p:cNvCxnSpPr>
                <a:cxnSpLocks/>
              </p:cNvCxnSpPr>
              <p:nvPr/>
            </p:nvCxnSpPr>
            <p:spPr>
              <a:xfrm flipV="1">
                <a:off x="6456040" y="1683770"/>
                <a:ext cx="3240360" cy="217727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grpSp>
        <p:nvGrpSpPr>
          <p:cNvPr id="6" name="Group 5">
            <a:extLst>
              <a:ext uri="{FF2B5EF4-FFF2-40B4-BE49-F238E27FC236}">
                <a16:creationId xmlns:a16="http://schemas.microsoft.com/office/drawing/2014/main" id="{FC8AE2A6-2168-433C-829F-EEDB7DCA7C0F}"/>
              </a:ext>
            </a:extLst>
          </p:cNvPr>
          <p:cNvGrpSpPr/>
          <p:nvPr/>
        </p:nvGrpSpPr>
        <p:grpSpPr>
          <a:xfrm>
            <a:off x="5723878" y="4647295"/>
            <a:ext cx="3240360" cy="2177278"/>
            <a:chOff x="6348028" y="3970157"/>
            <a:chExt cx="3240360" cy="2177278"/>
          </a:xfrm>
        </p:grpSpPr>
        <p:pic>
          <p:nvPicPr>
            <p:cNvPr id="7" name="Picture 6">
              <a:extLst>
                <a:ext uri="{FF2B5EF4-FFF2-40B4-BE49-F238E27FC236}">
                  <a16:creationId xmlns:a16="http://schemas.microsoft.com/office/drawing/2014/main" id="{9F8F397C-7290-45D6-A7C0-D64301D08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64" y="4146794"/>
              <a:ext cx="2619375" cy="1743075"/>
            </a:xfrm>
            <a:prstGeom prst="round2DiagRect">
              <a:avLst/>
            </a:prstGeom>
            <a:ln w="38100">
              <a:solidFill>
                <a:srgbClr val="FFFF00"/>
              </a:solidFill>
            </a:ln>
            <a:scene3d>
              <a:camera prst="orthographicFront"/>
              <a:lightRig rig="threePt" dir="t"/>
            </a:scene3d>
            <a:sp3d>
              <a:bevelT w="165100" prst="coolSlant"/>
            </a:sp3d>
          </p:spPr>
        </p:pic>
        <p:cxnSp>
          <p:nvCxnSpPr>
            <p:cNvPr id="8" name="Straight Connector 7">
              <a:extLst>
                <a:ext uri="{FF2B5EF4-FFF2-40B4-BE49-F238E27FC236}">
                  <a16:creationId xmlns:a16="http://schemas.microsoft.com/office/drawing/2014/main" id="{D8C80B9B-17D3-459D-BBDB-5C20CF5B66CC}"/>
                </a:ext>
              </a:extLst>
            </p:cNvPr>
            <p:cNvCxnSpPr>
              <a:cxnSpLocks/>
            </p:cNvCxnSpPr>
            <p:nvPr/>
          </p:nvCxnSpPr>
          <p:spPr>
            <a:xfrm>
              <a:off x="6479962" y="4047783"/>
              <a:ext cx="3024336" cy="1941095"/>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AAB9E56D-2E90-4150-BD98-7E4DC0E6353A}"/>
                </a:ext>
              </a:extLst>
            </p:cNvPr>
            <p:cNvCxnSpPr>
              <a:cxnSpLocks/>
            </p:cNvCxnSpPr>
            <p:nvPr/>
          </p:nvCxnSpPr>
          <p:spPr>
            <a:xfrm flipV="1">
              <a:off x="6348028" y="3970157"/>
              <a:ext cx="3240360" cy="217727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13" name="TextBox 12">
            <a:extLst>
              <a:ext uri="{FF2B5EF4-FFF2-40B4-BE49-F238E27FC236}">
                <a16:creationId xmlns:a16="http://schemas.microsoft.com/office/drawing/2014/main" id="{ED6FBF21-5911-4A66-8F2D-3EDB92B6E0AB}"/>
              </a:ext>
            </a:extLst>
          </p:cNvPr>
          <p:cNvSpPr txBox="1"/>
          <p:nvPr/>
        </p:nvSpPr>
        <p:spPr>
          <a:xfrm>
            <a:off x="983432" y="260648"/>
            <a:ext cx="1683568" cy="584775"/>
          </a:xfrm>
          <a:prstGeom prst="rect">
            <a:avLst/>
          </a:prstGeom>
          <a:noFill/>
        </p:spPr>
        <p:txBody>
          <a:bodyPr wrap="square">
            <a:spAutoFit/>
          </a:bodyPr>
          <a:lstStyle/>
          <a:p>
            <a:r>
              <a:rPr lang="en-US" sz="3200" b="1" dirty="0">
                <a:solidFill>
                  <a:srgbClr val="FFFF00"/>
                </a:solidFill>
                <a:latin typeface="Calibri" panose="020F0502020204030204" pitchFamily="34" charset="0"/>
                <a:cs typeface="Calibri" panose="020F0502020204030204" pitchFamily="34" charset="0"/>
              </a:rPr>
              <a:t>SHOES</a:t>
            </a:r>
            <a:endParaRPr lang="en-IN" sz="3200" b="1" dirty="0">
              <a:solidFill>
                <a:srgbClr val="FFFF00"/>
              </a:solidFill>
            </a:endParaRPr>
          </a:p>
        </p:txBody>
      </p:sp>
      <p:pic>
        <p:nvPicPr>
          <p:cNvPr id="16" name="Picture 15">
            <a:extLst>
              <a:ext uri="{FF2B5EF4-FFF2-40B4-BE49-F238E27FC236}">
                <a16:creationId xmlns:a16="http://schemas.microsoft.com/office/drawing/2014/main" id="{4DE669DE-4914-445F-AB17-3E99B9674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8506" y="3379421"/>
            <a:ext cx="2619375" cy="1743075"/>
          </a:xfrm>
          <a:prstGeom prst="round2DiagRect">
            <a:avLst/>
          </a:prstGeom>
          <a:ln w="38100">
            <a:solidFill>
              <a:srgbClr val="FFFF00"/>
            </a:solidFill>
          </a:ln>
          <a:scene3d>
            <a:camera prst="orthographicFront"/>
            <a:lightRig rig="threePt" dir="t"/>
          </a:scene3d>
          <a:sp3d>
            <a:bevelT w="165100" prst="coolSlant"/>
          </a:sp3d>
        </p:spPr>
      </p:pic>
      <p:sp>
        <p:nvSpPr>
          <p:cNvPr id="18" name="TextBox 17">
            <a:extLst>
              <a:ext uri="{FF2B5EF4-FFF2-40B4-BE49-F238E27FC236}">
                <a16:creationId xmlns:a16="http://schemas.microsoft.com/office/drawing/2014/main" id="{A98B4DCE-F8EB-4CAD-AE9F-FA5043D8DA38}"/>
              </a:ext>
            </a:extLst>
          </p:cNvPr>
          <p:cNvSpPr txBox="1"/>
          <p:nvPr/>
        </p:nvSpPr>
        <p:spPr>
          <a:xfrm>
            <a:off x="9312946" y="2564216"/>
            <a:ext cx="2514600" cy="584775"/>
          </a:xfrm>
          <a:prstGeom prst="rect">
            <a:avLst/>
          </a:prstGeom>
          <a:noFill/>
        </p:spPr>
        <p:txBody>
          <a:bodyPr wrap="square">
            <a:spAutoFit/>
          </a:bodyPr>
          <a:lstStyle/>
          <a:p>
            <a:r>
              <a:rPr lang="en-US" sz="3200" b="1" u="sng" dirty="0">
                <a:solidFill>
                  <a:srgbClr val="00B050"/>
                </a:solidFill>
                <a:latin typeface="Calibri" panose="020F0502020204030204" pitchFamily="34" charset="0"/>
                <a:cs typeface="Calibri" panose="020F0502020204030204" pitchFamily="34" charset="0"/>
              </a:rPr>
              <a:t>Allowed only</a:t>
            </a:r>
            <a:endParaRPr lang="en-IN" sz="3200" b="1" dirty="0">
              <a:solidFill>
                <a:srgbClr val="00B050"/>
              </a:solidFill>
            </a:endParaRPr>
          </a:p>
        </p:txBody>
      </p:sp>
      <p:sp>
        <p:nvSpPr>
          <p:cNvPr id="20" name="TextBox 19">
            <a:extLst>
              <a:ext uri="{FF2B5EF4-FFF2-40B4-BE49-F238E27FC236}">
                <a16:creationId xmlns:a16="http://schemas.microsoft.com/office/drawing/2014/main" id="{4A45C9A9-5A25-4A9B-8AC9-C09A835A26C3}"/>
              </a:ext>
            </a:extLst>
          </p:cNvPr>
          <p:cNvSpPr txBox="1"/>
          <p:nvPr/>
        </p:nvSpPr>
        <p:spPr>
          <a:xfrm>
            <a:off x="6250192" y="1524480"/>
            <a:ext cx="2514600" cy="584775"/>
          </a:xfrm>
          <a:prstGeom prst="rect">
            <a:avLst/>
          </a:prstGeom>
          <a:noFill/>
        </p:spPr>
        <p:txBody>
          <a:bodyPr wrap="square">
            <a:spAutoFit/>
          </a:bodyPr>
          <a:lstStyle/>
          <a:p>
            <a:r>
              <a:rPr lang="en-US" sz="3200" b="1" u="sng" dirty="0">
                <a:solidFill>
                  <a:srgbClr val="00B050"/>
                </a:solidFill>
                <a:latin typeface="Calibri" panose="020F0502020204030204" pitchFamily="34" charset="0"/>
                <a:cs typeface="Calibri" panose="020F0502020204030204" pitchFamily="34" charset="0"/>
              </a:rPr>
              <a:t>Not Allowed</a:t>
            </a:r>
            <a:endParaRPr lang="en-IN" sz="3200" b="1" dirty="0">
              <a:solidFill>
                <a:srgbClr val="00B050"/>
              </a:solidFill>
            </a:endParaRPr>
          </a:p>
        </p:txBody>
      </p:sp>
      <p:sp>
        <p:nvSpPr>
          <p:cNvPr id="22" name="TextBox 21">
            <a:extLst>
              <a:ext uri="{FF2B5EF4-FFF2-40B4-BE49-F238E27FC236}">
                <a16:creationId xmlns:a16="http://schemas.microsoft.com/office/drawing/2014/main" id="{B3DA31BD-8AC9-4A45-8158-2BEC935D3EB4}"/>
              </a:ext>
            </a:extLst>
          </p:cNvPr>
          <p:cNvSpPr txBox="1"/>
          <p:nvPr/>
        </p:nvSpPr>
        <p:spPr>
          <a:xfrm>
            <a:off x="6271657" y="4062520"/>
            <a:ext cx="2514600" cy="584775"/>
          </a:xfrm>
          <a:prstGeom prst="rect">
            <a:avLst/>
          </a:prstGeom>
          <a:noFill/>
        </p:spPr>
        <p:txBody>
          <a:bodyPr wrap="square">
            <a:spAutoFit/>
          </a:bodyPr>
          <a:lstStyle/>
          <a:p>
            <a:r>
              <a:rPr lang="en-US" sz="3200" b="1" u="sng" dirty="0">
                <a:solidFill>
                  <a:srgbClr val="00B050"/>
                </a:solidFill>
                <a:latin typeface="Calibri" panose="020F0502020204030204" pitchFamily="34" charset="0"/>
                <a:cs typeface="Calibri" panose="020F0502020204030204" pitchFamily="34" charset="0"/>
              </a:rPr>
              <a:t>Not Allowed</a:t>
            </a:r>
            <a:endParaRPr lang="en-IN" sz="3200" b="1" dirty="0">
              <a:solidFill>
                <a:srgbClr val="00B050"/>
              </a:solidFill>
            </a:endParaRPr>
          </a:p>
        </p:txBody>
      </p:sp>
    </p:spTree>
    <p:extLst>
      <p:ext uri="{BB962C8B-B14F-4D97-AF65-F5344CB8AC3E}">
        <p14:creationId xmlns:p14="http://schemas.microsoft.com/office/powerpoint/2010/main" val="1007801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A51F4F-B2F2-495B-BF80-0BDEC5389CD4}"/>
              </a:ext>
            </a:extLst>
          </p:cNvPr>
          <p:cNvSpPr txBox="1"/>
          <p:nvPr/>
        </p:nvSpPr>
        <p:spPr>
          <a:xfrm>
            <a:off x="811298" y="1853465"/>
            <a:ext cx="4924662" cy="1939057"/>
          </a:xfrm>
          <a:prstGeom prst="rect">
            <a:avLst/>
          </a:prstGeom>
          <a:noFill/>
        </p:spPr>
        <p:txBody>
          <a:bodyPr wrap="square" rtlCol="0">
            <a:spAutoFit/>
          </a:bodyPr>
          <a:lstStyle/>
          <a:p>
            <a:pPr algn="just"/>
            <a:r>
              <a:rPr lang="en-US" sz="2000" b="1" u="sng" dirty="0">
                <a:solidFill>
                  <a:srgbClr val="FF0000"/>
                </a:solidFill>
                <a:latin typeface="Calibri" pitchFamily="34" charset="0"/>
                <a:cs typeface="Calibri" pitchFamily="34" charset="0"/>
              </a:rPr>
              <a:t>Athletic Shoes: Spikes </a:t>
            </a:r>
          </a:p>
          <a:p>
            <a:pPr algn="just">
              <a:lnSpc>
                <a:spcPts val="35"/>
              </a:lnSpc>
            </a:pPr>
            <a:r>
              <a:rPr lang="en-IN" sz="2000" dirty="0">
                <a:effectLst/>
                <a:latin typeface="Calibri" panose="020F0502020204030204" pitchFamily="34" charset="0"/>
                <a:ea typeface="Times New Roman" panose="02020603050405020304" pitchFamily="18" charset="0"/>
                <a:cs typeface="Calibri" panose="020F0502020204030204" pitchFamily="34" charset="0"/>
              </a:rPr>
              <a:t>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en-IN" sz="2000" dirty="0">
                <a:latin typeface="Calibri" panose="020F0502020204030204" pitchFamily="34" charset="0"/>
                <a:ea typeface="Arial" panose="020B0604020202020204" pitchFamily="34" charset="0"/>
                <a:cs typeface="Calibri" panose="020F0502020204030204" pitchFamily="34" charset="0"/>
              </a:rPr>
              <a:t> </a:t>
            </a:r>
            <a:endParaRPr lang="en-US" sz="2000" dirty="0"/>
          </a:p>
          <a:p>
            <a:pPr algn="just">
              <a:buFont typeface="Wingdings" pitchFamily="2" charset="2"/>
              <a:buChar char="v"/>
            </a:pPr>
            <a:r>
              <a:rPr lang="en-US" sz="2000" dirty="0">
                <a:latin typeface="Calibri" pitchFamily="34" charset="0"/>
                <a:cs typeface="Calibri" pitchFamily="34" charset="0"/>
              </a:rPr>
              <a:t>The sole of the shoe (including the part beneath the heel of the Athletic Shoe) may be so constructed as to provide for the use of up to 11 spikes. </a:t>
            </a:r>
            <a:endParaRPr lang="en-US" dirty="0">
              <a:solidFill>
                <a:prstClr val="black"/>
              </a:solidFill>
              <a:latin typeface="Times New Roman" pitchFamily="18" charset="0"/>
              <a:cs typeface="Times New Roman" pitchFamily="18" charset="0"/>
            </a:endParaRPr>
          </a:p>
        </p:txBody>
      </p:sp>
      <p:pic>
        <p:nvPicPr>
          <p:cNvPr id="5" name="Picture 7">
            <a:extLst>
              <a:ext uri="{FF2B5EF4-FFF2-40B4-BE49-F238E27FC236}">
                <a16:creationId xmlns:a16="http://schemas.microsoft.com/office/drawing/2014/main" id="{3B853910-E1D7-4779-9502-E71D162ED016}"/>
              </a:ext>
            </a:extLst>
          </p:cNvPr>
          <p:cNvPicPr>
            <a:picLocks noChangeAspect="1" noChangeArrowheads="1"/>
          </p:cNvPicPr>
          <p:nvPr/>
        </p:nvPicPr>
        <p:blipFill>
          <a:blip r:embed="rId2"/>
          <a:srcRect/>
          <a:stretch>
            <a:fillRect/>
          </a:stretch>
        </p:blipFill>
        <p:spPr bwMode="auto">
          <a:xfrm>
            <a:off x="6127955" y="2065951"/>
            <a:ext cx="5184576" cy="3581400"/>
          </a:xfrm>
          <a:prstGeom prst="round2DiagRect">
            <a:avLst/>
          </a:prstGeom>
          <a:noFill/>
          <a:ln w="38100">
            <a:solidFill>
              <a:srgbClr val="FFFF00"/>
            </a:solidFill>
          </a:ln>
          <a:scene3d>
            <a:camera prst="orthographicFront"/>
            <a:lightRig rig="threePt" dir="t"/>
          </a:scene3d>
          <a:sp3d>
            <a:bevelT w="165100" prst="coolSlant"/>
          </a:sp3d>
        </p:spPr>
      </p:pic>
      <p:sp>
        <p:nvSpPr>
          <p:cNvPr id="7" name="TextBox 6">
            <a:extLst>
              <a:ext uri="{FF2B5EF4-FFF2-40B4-BE49-F238E27FC236}">
                <a16:creationId xmlns:a16="http://schemas.microsoft.com/office/drawing/2014/main" id="{B3544F9C-E202-4881-83E2-A7E9EC63A363}"/>
              </a:ext>
            </a:extLst>
          </p:cNvPr>
          <p:cNvSpPr txBox="1"/>
          <p:nvPr/>
        </p:nvSpPr>
        <p:spPr>
          <a:xfrm>
            <a:off x="1066800" y="315873"/>
            <a:ext cx="1600200" cy="584775"/>
          </a:xfrm>
          <a:prstGeom prst="rect">
            <a:avLst/>
          </a:prstGeom>
          <a:noFill/>
        </p:spPr>
        <p:txBody>
          <a:bodyPr wrap="square">
            <a:spAutoFit/>
          </a:bodyPr>
          <a:lstStyle/>
          <a:p>
            <a:r>
              <a:rPr lang="en-US" sz="3200" b="1" dirty="0">
                <a:solidFill>
                  <a:srgbClr val="FFFF00"/>
                </a:solidFill>
                <a:latin typeface="Calibri" panose="020F0502020204030204" pitchFamily="34" charset="0"/>
                <a:cs typeface="Calibri" panose="020F0502020204030204" pitchFamily="34" charset="0"/>
              </a:rPr>
              <a:t>SHOES</a:t>
            </a:r>
            <a:endParaRPr lang="en-IN" sz="3200" b="1" dirty="0">
              <a:solidFill>
                <a:srgbClr val="FFFF00"/>
              </a:solidFill>
            </a:endParaRPr>
          </a:p>
        </p:txBody>
      </p:sp>
      <p:sp>
        <p:nvSpPr>
          <p:cNvPr id="6" name="Rectangle 5"/>
          <p:cNvSpPr/>
          <p:nvPr/>
        </p:nvSpPr>
        <p:spPr>
          <a:xfrm>
            <a:off x="811298" y="4080554"/>
            <a:ext cx="4924662" cy="1292662"/>
          </a:xfrm>
          <a:prstGeom prst="rect">
            <a:avLst/>
          </a:prstGeom>
        </p:spPr>
        <p:txBody>
          <a:bodyPr wrap="square">
            <a:spAutoFit/>
          </a:bodyPr>
          <a:lstStyle/>
          <a:p>
            <a:pPr algn="just">
              <a:buFont typeface="Wingdings" pitchFamily="2" charset="2"/>
              <a:buChar char="v"/>
            </a:pPr>
            <a:r>
              <a:rPr lang="en-US" sz="2000" dirty="0">
                <a:latin typeface="Calibri" pitchFamily="34" charset="0"/>
                <a:cs typeface="Calibri" pitchFamily="34" charset="0"/>
              </a:rPr>
              <a:t>Any number of spikes up to 11 may be used, but the number of spike positions must not exceed 11. </a:t>
            </a:r>
          </a:p>
          <a:p>
            <a:pPr algn="just"/>
            <a:endParaRPr lang="en-US" dirty="0"/>
          </a:p>
        </p:txBody>
      </p:sp>
    </p:spTree>
    <p:extLst>
      <p:ext uri="{BB962C8B-B14F-4D97-AF65-F5344CB8AC3E}">
        <p14:creationId xmlns:p14="http://schemas.microsoft.com/office/powerpoint/2010/main" val="2063814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BDE294-78BE-41CE-9B42-C80F9D4244DC}"/>
              </a:ext>
            </a:extLst>
          </p:cNvPr>
          <p:cNvSpPr txBox="1"/>
          <p:nvPr/>
        </p:nvSpPr>
        <p:spPr>
          <a:xfrm>
            <a:off x="911424" y="1502787"/>
            <a:ext cx="7094040" cy="4462760"/>
          </a:xfrm>
          <a:prstGeom prst="rect">
            <a:avLst/>
          </a:prstGeom>
          <a:noFill/>
        </p:spPr>
        <p:txBody>
          <a:bodyPr wrap="square" rtlCol="0">
            <a:spAutoFit/>
          </a:bodyPr>
          <a:lstStyle/>
          <a:p>
            <a:pPr algn="just"/>
            <a:endParaRPr lang="en-US" sz="2400" b="1" u="sng" dirty="0">
              <a:solidFill>
                <a:srgbClr val="FF0000"/>
              </a:solidFill>
              <a:cs typeface="Times New Roman" pitchFamily="18" charset="0"/>
            </a:endParaRPr>
          </a:p>
          <a:p>
            <a:pPr algn="just"/>
            <a:r>
              <a:rPr lang="en-US" sz="2000" b="1" u="sng" dirty="0">
                <a:solidFill>
                  <a:srgbClr val="FF0000"/>
                </a:solidFill>
                <a:latin typeface="Calibri" panose="020F0502020204030204" pitchFamily="34" charset="0"/>
                <a:cs typeface="Calibri" panose="020F0502020204030204" pitchFamily="34" charset="0"/>
              </a:rPr>
              <a:t>Dimensions of spikes</a:t>
            </a:r>
          </a:p>
          <a:p>
            <a:pPr algn="just"/>
            <a:endParaRPr lang="en-US" sz="2000" b="1" u="sng" dirty="0">
              <a:latin typeface="Calibri" panose="020F0502020204030204" pitchFamily="34" charset="0"/>
              <a:cs typeface="Calibri" panose="020F0502020204030204" pitchFamily="34" charset="0"/>
            </a:endParaRPr>
          </a:p>
          <a:p>
            <a:pPr marL="342900" indent="-342900" algn="just"/>
            <a:r>
              <a:rPr lang="en-US" sz="2000" b="1" u="sng" dirty="0">
                <a:solidFill>
                  <a:srgbClr val="FF0000"/>
                </a:solidFill>
                <a:latin typeface="Calibri" panose="020F0502020204030204" pitchFamily="34" charset="0"/>
                <a:cs typeface="Calibri" panose="020F0502020204030204" pitchFamily="34" charset="0"/>
              </a:rPr>
              <a:t>FOR HIGH JUMP AND JAVELIN</a:t>
            </a:r>
            <a:r>
              <a:rPr lang="en-US" sz="2000" b="1" dirty="0">
                <a:solidFill>
                  <a:srgbClr val="FF0000"/>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p>
          <a:p>
            <a:pPr indent="-342900" algn="just"/>
            <a:r>
              <a:rPr lang="en-US" sz="2000" dirty="0">
                <a:latin typeface="Calibri" panose="020F0502020204030204" pitchFamily="34" charset="0"/>
                <a:cs typeface="Calibri" panose="020F0502020204030204" pitchFamily="34" charset="0"/>
              </a:rPr>
              <a:t>The part of each Spike which projects from the Sole or heel shall not exceed 12mm.</a:t>
            </a:r>
          </a:p>
          <a:p>
            <a:pPr marL="342900" indent="-342900" algn="just"/>
            <a:endParaRPr lang="en-US" sz="2000" dirty="0">
              <a:latin typeface="Calibri" panose="020F0502020204030204" pitchFamily="34" charset="0"/>
              <a:cs typeface="Calibri" panose="020F0502020204030204" pitchFamily="34" charset="0"/>
            </a:endParaRPr>
          </a:p>
          <a:p>
            <a:pPr marL="342900" indent="-342900" algn="just"/>
            <a:r>
              <a:rPr lang="en-US" sz="2000" b="1" u="sng" dirty="0">
                <a:solidFill>
                  <a:srgbClr val="FF0000"/>
                </a:solidFill>
                <a:latin typeface="Calibri" panose="020F0502020204030204" pitchFamily="34" charset="0"/>
                <a:cs typeface="Calibri" panose="020F0502020204030204" pitchFamily="34" charset="0"/>
              </a:rPr>
              <a:t>FOR OTHER EVENTS </a:t>
            </a:r>
          </a:p>
          <a:p>
            <a:pPr marL="342900" indent="-342900" algn="just"/>
            <a:r>
              <a:rPr lang="en-US" sz="2000" dirty="0">
                <a:latin typeface="Calibri" panose="020F0502020204030204" pitchFamily="34" charset="0"/>
                <a:cs typeface="Calibri" panose="020F0502020204030204" pitchFamily="34" charset="0"/>
              </a:rPr>
              <a:t>Sole or heel shall not exceed 9mm.</a:t>
            </a:r>
          </a:p>
          <a:p>
            <a:pPr marL="342900" indent="-342900" algn="just"/>
            <a:endParaRPr lang="en-US" sz="2000" dirty="0">
              <a:latin typeface="Calibri" panose="020F0502020204030204" pitchFamily="34" charset="0"/>
              <a:cs typeface="Calibri" panose="020F0502020204030204" pitchFamily="34" charset="0"/>
            </a:endParaRPr>
          </a:p>
          <a:p>
            <a:pPr indent="-342900" algn="just"/>
            <a:r>
              <a:rPr lang="en-US" sz="2000" dirty="0">
                <a:latin typeface="Calibri" panose="020F0502020204030204" pitchFamily="34" charset="0"/>
                <a:cs typeface="Calibri" panose="020F0502020204030204" pitchFamily="34" charset="0"/>
              </a:rPr>
              <a:t>****  </a:t>
            </a:r>
            <a:r>
              <a:rPr lang="en-US" sz="2000" u="sng" dirty="0">
                <a:solidFill>
                  <a:srgbClr val="FF0000"/>
                </a:solidFill>
                <a:latin typeface="Calibri" panose="020F0502020204030204" pitchFamily="34" charset="0"/>
                <a:cs typeface="Calibri" panose="020F0502020204030204" pitchFamily="34" charset="0"/>
              </a:rPr>
              <a:t>The spike must be so constructed that it will, at least for the half of its length closest to the tip, fit through a square sided 4mm gauge. </a:t>
            </a:r>
            <a:r>
              <a:rPr lang="en-US" sz="2000" dirty="0">
                <a:solidFill>
                  <a:srgbClr val="FF0000"/>
                </a:solidFill>
                <a:latin typeface="Calibri" panose="020F0502020204030204" pitchFamily="34" charset="0"/>
                <a:cs typeface="Calibri" panose="020F0502020204030204" pitchFamily="34" charset="0"/>
              </a:rPr>
              <a:t>**** It may be lesser maximum if track manufacturer or stadium operator mandates.</a:t>
            </a:r>
            <a:endParaRPr lang="en-US" dirty="0">
              <a:solidFill>
                <a:prstClr val="black"/>
              </a:solidFill>
              <a:latin typeface="Times New Roman" pitchFamily="18" charset="0"/>
              <a:cs typeface="Times New Roman" pitchFamily="18" charset="0"/>
            </a:endParaRPr>
          </a:p>
        </p:txBody>
      </p:sp>
      <p:pic>
        <p:nvPicPr>
          <p:cNvPr id="8" name="Picture 4" descr="I:\running-spikes.jpg">
            <a:extLst>
              <a:ext uri="{FF2B5EF4-FFF2-40B4-BE49-F238E27FC236}">
                <a16:creationId xmlns:a16="http://schemas.microsoft.com/office/drawing/2014/main" id="{B7CE4E70-B05B-43DC-A120-724E5D038015}"/>
              </a:ext>
            </a:extLst>
          </p:cNvPr>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8588053" y="4283937"/>
            <a:ext cx="2664296" cy="1584176"/>
          </a:xfrm>
          <a:prstGeom prst="round2DiagRect">
            <a:avLst/>
          </a:prstGeom>
          <a:noFill/>
          <a:ln w="9525">
            <a:noFill/>
            <a:miter lim="800000"/>
            <a:headEnd/>
            <a:tailEnd/>
          </a:ln>
        </p:spPr>
      </p:pic>
      <p:pic>
        <p:nvPicPr>
          <p:cNvPr id="10" name="Picture 9" descr="https://design-technology.org/Sprinting.jpg">
            <a:extLst>
              <a:ext uri="{FF2B5EF4-FFF2-40B4-BE49-F238E27FC236}">
                <a16:creationId xmlns:a16="http://schemas.microsoft.com/office/drawing/2014/main" id="{237BAFE2-8251-4363-AE25-0EBA8F80C79F}"/>
              </a:ext>
            </a:extLst>
          </p:cNvPr>
          <p:cNvPicPr/>
          <p:nvPr/>
        </p:nvPicPr>
        <p:blipFill>
          <a:blip r:embed="rId3"/>
          <a:srcRect/>
          <a:stretch>
            <a:fillRect/>
          </a:stretch>
        </p:blipFill>
        <p:spPr bwMode="auto">
          <a:xfrm>
            <a:off x="8400256" y="1909960"/>
            <a:ext cx="2828868" cy="1885951"/>
          </a:xfrm>
          <a:prstGeom prst="round2DiagRect">
            <a:avLst/>
          </a:prstGeom>
          <a:noFill/>
          <a:ln w="38100">
            <a:solidFill>
              <a:srgbClr val="FFFF00"/>
            </a:solidFill>
            <a:miter lim="800000"/>
            <a:headEnd/>
            <a:tailEnd/>
          </a:ln>
          <a:scene3d>
            <a:camera prst="orthographicFront"/>
            <a:lightRig rig="threePt" dir="t"/>
          </a:scene3d>
          <a:sp3d>
            <a:bevelT w="165100" prst="coolSlant"/>
          </a:sp3d>
        </p:spPr>
      </p:pic>
      <p:sp>
        <p:nvSpPr>
          <p:cNvPr id="5" name="TextBox 4">
            <a:extLst>
              <a:ext uri="{FF2B5EF4-FFF2-40B4-BE49-F238E27FC236}">
                <a16:creationId xmlns:a16="http://schemas.microsoft.com/office/drawing/2014/main" id="{65AA4D4B-A558-43BE-AFB6-5A3FCB709BFB}"/>
              </a:ext>
            </a:extLst>
          </p:cNvPr>
          <p:cNvSpPr txBox="1"/>
          <p:nvPr/>
        </p:nvSpPr>
        <p:spPr>
          <a:xfrm>
            <a:off x="1066800" y="315873"/>
            <a:ext cx="1600200" cy="584775"/>
          </a:xfrm>
          <a:prstGeom prst="rect">
            <a:avLst/>
          </a:prstGeom>
          <a:noFill/>
        </p:spPr>
        <p:txBody>
          <a:bodyPr wrap="square">
            <a:spAutoFit/>
          </a:bodyPr>
          <a:lstStyle/>
          <a:p>
            <a:r>
              <a:rPr lang="en-US" sz="3200" b="1" dirty="0">
                <a:solidFill>
                  <a:srgbClr val="FFFF00"/>
                </a:solidFill>
                <a:latin typeface="Calibri" panose="020F0502020204030204" pitchFamily="34" charset="0"/>
                <a:cs typeface="Calibri" panose="020F0502020204030204" pitchFamily="34" charset="0"/>
              </a:rPr>
              <a:t>SHOES</a:t>
            </a:r>
            <a:endParaRPr lang="en-IN" sz="3200" b="1" dirty="0">
              <a:solidFill>
                <a:srgbClr val="FFFF00"/>
              </a:solidFill>
            </a:endParaRPr>
          </a:p>
        </p:txBody>
      </p:sp>
    </p:spTree>
    <p:extLst>
      <p:ext uri="{BB962C8B-B14F-4D97-AF65-F5344CB8AC3E}">
        <p14:creationId xmlns:p14="http://schemas.microsoft.com/office/powerpoint/2010/main" val="278010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5299221"/>
              </p:ext>
            </p:extLst>
          </p:nvPr>
        </p:nvGraphicFramePr>
        <p:xfrm>
          <a:off x="695400" y="1454616"/>
          <a:ext cx="10801200" cy="4998720"/>
        </p:xfrm>
        <a:graphic>
          <a:graphicData uri="http://schemas.openxmlformats.org/drawingml/2006/table">
            <a:tbl>
              <a:tblPr firstRow="1" bandRow="1">
                <a:tableStyleId>{00A15C55-8517-42AA-B614-E9B94910E393}</a:tableStyleId>
              </a:tblPr>
              <a:tblGrid>
                <a:gridCol w="6341350">
                  <a:extLst>
                    <a:ext uri="{9D8B030D-6E8A-4147-A177-3AD203B41FA5}">
                      <a16:colId xmlns:a16="http://schemas.microsoft.com/office/drawing/2014/main" val="20000"/>
                    </a:ext>
                  </a:extLst>
                </a:gridCol>
                <a:gridCol w="4459850">
                  <a:extLst>
                    <a:ext uri="{9D8B030D-6E8A-4147-A177-3AD203B41FA5}">
                      <a16:colId xmlns:a16="http://schemas.microsoft.com/office/drawing/2014/main" val="20001"/>
                    </a:ext>
                  </a:extLst>
                </a:gridCol>
              </a:tblGrid>
              <a:tr h="24423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Calibri" pitchFamily="34" charset="0"/>
                          <a:ea typeface="+mn-ea"/>
                          <a:cs typeface="Calibri" pitchFamily="34" charset="0"/>
                        </a:rPr>
                        <a:t>Event 	</a:t>
                      </a:r>
                      <a:endParaRPr lang="en-US"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Calibri" pitchFamily="34" charset="0"/>
                          <a:ea typeface="+mn-ea"/>
                          <a:cs typeface="Calibri" pitchFamily="34" charset="0"/>
                        </a:rPr>
                        <a:t>Maximum thickness of the sole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446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All Field Events </a:t>
                      </a:r>
                      <a:r>
                        <a:rPr lang="en-US" sz="2000" kern="1200" baseline="0" dirty="0">
                          <a:solidFill>
                            <a:srgbClr val="FF0000"/>
                          </a:solidFill>
                          <a:latin typeface="Calibri" pitchFamily="34" charset="0"/>
                          <a:ea typeface="+mn-ea"/>
                          <a:cs typeface="Calibri" pitchFamily="34" charset="0"/>
                        </a:rPr>
                        <a:t>(except Triple Jump)</a:t>
                      </a:r>
                      <a:endParaRPr lang="en-US" sz="2000" kern="1200" baseline="0" dirty="0">
                        <a:solidFill>
                          <a:schemeClr val="dk1"/>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20mm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446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Triple Jump </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kern="1200" baseline="0" dirty="0">
                          <a:solidFill>
                            <a:schemeClr val="dk1"/>
                          </a:solidFill>
                          <a:latin typeface="Calibri" pitchFamily="34" charset="0"/>
                          <a:ea typeface="+mn-ea"/>
                          <a:cs typeface="Calibri" pitchFamily="34" charset="0"/>
                        </a:rPr>
                        <a:t>25mm</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595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Track Events (including hurdle events) up to but not including 800m . </a:t>
                      </a:r>
                      <a:r>
                        <a:rPr lang="en-US" sz="2000" kern="1200" baseline="0" dirty="0">
                          <a:solidFill>
                            <a:srgbClr val="FF0000"/>
                          </a:solidFill>
                          <a:latin typeface="Calibri" pitchFamily="34" charset="0"/>
                          <a:ea typeface="+mn-ea"/>
                          <a:cs typeface="Calibri" pitchFamily="34" charset="0"/>
                        </a:rPr>
                        <a:t>For relays, the rule applies to the distance of the leg being run by each athlete. </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kern="1200" baseline="0" dirty="0">
                          <a:solidFill>
                            <a:schemeClr val="dk1"/>
                          </a:solidFill>
                          <a:latin typeface="Calibri" pitchFamily="34" charset="0"/>
                          <a:ea typeface="+mn-ea"/>
                          <a:cs typeface="Calibri" pitchFamily="34" charset="0"/>
                        </a:rPr>
                        <a:t>20mm </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7595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Track Events from 800m and above (including steeplechase events) </a:t>
                      </a:r>
                      <a:r>
                        <a:rPr lang="en-US" sz="2000" kern="1200" baseline="0" dirty="0">
                          <a:solidFill>
                            <a:srgbClr val="FF0000"/>
                          </a:solidFill>
                          <a:latin typeface="Calibri" pitchFamily="34" charset="0"/>
                          <a:ea typeface="+mn-ea"/>
                          <a:cs typeface="Calibri" pitchFamily="34" charset="0"/>
                        </a:rPr>
                        <a:t>For relays, the rule applies to the distance of the leg being run by each athlete. </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25mm </a:t>
                      </a:r>
                      <a:endParaRPr lang="en-US" sz="2000" dirty="0"/>
                    </a:p>
                    <a:p>
                      <a:pPr algn="just"/>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4097">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Cross-Country</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kern="1200" baseline="0" dirty="0">
                          <a:solidFill>
                            <a:schemeClr val="dk1"/>
                          </a:solidFill>
                          <a:latin typeface="Calibri" pitchFamily="34" charset="0"/>
                          <a:ea typeface="+mn-ea"/>
                          <a:cs typeface="Calibri" pitchFamily="34" charset="0"/>
                        </a:rPr>
                        <a:t>25mm spike shoe or 40mm non-spike shoe </a:t>
                      </a:r>
                      <a:r>
                        <a:rPr lang="en-US" sz="1350" kern="1200" baseline="0" dirty="0">
                          <a:solidFill>
                            <a:schemeClr val="dk1"/>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802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Road Events (Running and Race Walking Events) </a:t>
                      </a:r>
                      <a:r>
                        <a:rPr lang="en-US" sz="2000" kern="1200" baseline="0" dirty="0">
                          <a:solidFill>
                            <a:srgbClr val="FF0000"/>
                          </a:solidFill>
                          <a:latin typeface="Calibri" pitchFamily="34" charset="0"/>
                          <a:ea typeface="+mn-ea"/>
                          <a:cs typeface="Calibri" pitchFamily="34" charset="0"/>
                        </a:rPr>
                        <a:t>including Track Race Walking Events </a:t>
                      </a:r>
                      <a:endParaRPr lang="en-US" sz="2000" dirty="0">
                        <a:solidFill>
                          <a:srgbClr val="FF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40mm</a:t>
                      </a:r>
                      <a:r>
                        <a:rPr lang="en-US" sz="1400" kern="1200" baseline="0" dirty="0">
                          <a:solidFill>
                            <a:schemeClr val="dk1"/>
                          </a:solidFill>
                          <a:latin typeface="Calibri" pitchFamily="34" charset="0"/>
                          <a:ea typeface="+mn-ea"/>
                          <a:cs typeface="Calibri" pitchFamily="34" charset="0"/>
                        </a:rPr>
                        <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446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Mountain and Trail Races</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Calibri" pitchFamily="34" charset="0"/>
                          <a:ea typeface="+mn-ea"/>
                          <a:cs typeface="Calibri" pitchFamily="34" charset="0"/>
                        </a:rPr>
                        <a:t>Any Thickness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2"/>
          <p:cNvSpPr/>
          <p:nvPr/>
        </p:nvSpPr>
        <p:spPr>
          <a:xfrm>
            <a:off x="623392" y="47526"/>
            <a:ext cx="6984776" cy="1077218"/>
          </a:xfrm>
          <a:prstGeom prst="rect">
            <a:avLst/>
          </a:prstGeom>
        </p:spPr>
        <p:txBody>
          <a:bodyPr wrap="square">
            <a:spAutoFit/>
          </a:bodyPr>
          <a:lstStyle/>
          <a:p>
            <a:r>
              <a:rPr lang="en-US" sz="3200" b="1" cap="all" dirty="0">
                <a:solidFill>
                  <a:srgbClr val="FFFF00"/>
                </a:solidFill>
                <a:latin typeface="Calibri" pitchFamily="34" charset="0"/>
                <a:cs typeface="Calibri" pitchFamily="34" charset="0"/>
              </a:rPr>
              <a:t>ATHLETIC SHOE SOLE THICKNESS TABLE in force until 31 October 2024  </a:t>
            </a:r>
            <a:endParaRPr lang="en-US" sz="3200" cap="all"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171762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B42954-0A22-46D0-B303-65382C373324}"/>
              </a:ext>
            </a:extLst>
          </p:cNvPr>
          <p:cNvSpPr/>
          <p:nvPr/>
        </p:nvSpPr>
        <p:spPr>
          <a:xfrm>
            <a:off x="479375" y="2133600"/>
            <a:ext cx="6408713" cy="4093428"/>
          </a:xfrm>
          <a:prstGeom prst="rect">
            <a:avLst/>
          </a:prstGeom>
        </p:spPr>
        <p:txBody>
          <a:bodyPr wrap="square">
            <a:spAutoFit/>
          </a:bodyPr>
          <a:lstStyle/>
          <a:p>
            <a:pPr marL="342891" indent="-342891" algn="just">
              <a:buFont typeface="Wingdings" pitchFamily="2" charset="2"/>
              <a:buChar char="Ø"/>
            </a:pPr>
            <a:r>
              <a:rPr lang="en-IN" sz="2000" dirty="0">
                <a:latin typeface="Calibri" panose="020F0502020204030204" pitchFamily="34" charset="0"/>
                <a:cs typeface="Calibri" panose="020F0502020204030204" pitchFamily="34" charset="0"/>
              </a:rPr>
              <a:t>Every athlete shall be provided with two bibs which, during the competition, shall be worn visibly on the front of the torso and back, except in the jumping events, Where one bib may be worn on the front of the torso or back only.</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endParaRPr lang="en-IN" sz="2000" dirty="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en-IN" sz="2000" dirty="0">
                <a:latin typeface="Calibri" panose="020F0502020204030204" pitchFamily="34" charset="0"/>
                <a:cs typeface="Calibri" panose="020F0502020204030204" pitchFamily="34" charset="0"/>
              </a:rPr>
              <a:t>These bibs must be worn as issued and may not be cut, folded or obscured in any way. In running or walking events of 10,000 metres and longer, the bibs may be perforated to assist the circulation of air, but the perforation must not be made on any of the lettering or numerals which appear on</a:t>
            </a:r>
            <a:endParaRPr lang="en-US" sz="2400"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891" indent="-342891">
              <a:buFont typeface="Wingdings" pitchFamily="2" charset="2"/>
              <a:buChar char="Ø"/>
            </a:pPr>
            <a:endParaRPr lang="en-US" sz="2000" dirty="0">
              <a:solidFill>
                <a:prstClr val="black"/>
              </a:solidFill>
              <a:latin typeface="Times New Roman" pitchFamily="18" charset="0"/>
              <a:cs typeface="Times New Roman" pitchFamily="18" charset="0"/>
            </a:endParaRPr>
          </a:p>
        </p:txBody>
      </p:sp>
      <p:grpSp>
        <p:nvGrpSpPr>
          <p:cNvPr id="3" name="Group 2">
            <a:extLst>
              <a:ext uri="{FF2B5EF4-FFF2-40B4-BE49-F238E27FC236}">
                <a16:creationId xmlns:a16="http://schemas.microsoft.com/office/drawing/2014/main" id="{6DE63906-8F08-4700-8919-1EBA3A364FF0}"/>
              </a:ext>
            </a:extLst>
          </p:cNvPr>
          <p:cNvGrpSpPr/>
          <p:nvPr/>
        </p:nvGrpSpPr>
        <p:grpSpPr>
          <a:xfrm>
            <a:off x="7226239" y="2204864"/>
            <a:ext cx="4270361" cy="3693070"/>
            <a:chOff x="7684752" y="1068078"/>
            <a:chExt cx="4270361" cy="3693070"/>
          </a:xfrm>
        </p:grpSpPr>
        <p:grpSp>
          <p:nvGrpSpPr>
            <p:cNvPr id="4" name="Group 3">
              <a:extLst>
                <a:ext uri="{FF2B5EF4-FFF2-40B4-BE49-F238E27FC236}">
                  <a16:creationId xmlns:a16="http://schemas.microsoft.com/office/drawing/2014/main" id="{79853A39-F93A-405B-B155-D2697E193922}"/>
                </a:ext>
              </a:extLst>
            </p:cNvPr>
            <p:cNvGrpSpPr/>
            <p:nvPr/>
          </p:nvGrpSpPr>
          <p:grpSpPr>
            <a:xfrm>
              <a:off x="7684752" y="1068078"/>
              <a:ext cx="2227660" cy="2664296"/>
              <a:chOff x="8824973" y="1323332"/>
              <a:chExt cx="2227660" cy="2664296"/>
            </a:xfrm>
          </p:grpSpPr>
          <p:sp>
            <p:nvSpPr>
              <p:cNvPr id="8" name="Rectangle: Diagonal Corners Rounded 7">
                <a:extLst>
                  <a:ext uri="{FF2B5EF4-FFF2-40B4-BE49-F238E27FC236}">
                    <a16:creationId xmlns:a16="http://schemas.microsoft.com/office/drawing/2014/main" id="{C9139E4F-2EE7-4A8B-A597-F90EF1BF63AE}"/>
                  </a:ext>
                </a:extLst>
              </p:cNvPr>
              <p:cNvSpPr/>
              <p:nvPr/>
            </p:nvSpPr>
            <p:spPr>
              <a:xfrm>
                <a:off x="8824973" y="1323332"/>
                <a:ext cx="2227660" cy="2664296"/>
              </a:xfrm>
              <a:prstGeom prst="round2DiagRect">
                <a:avLst/>
              </a:prstGeom>
              <a:solidFill>
                <a:schemeClr val="bg1"/>
              </a:solidFill>
              <a:ln>
                <a:solidFill>
                  <a:schemeClr val="tx1"/>
                </a:solidFill>
              </a:ln>
              <a:scene3d>
                <a:camera prst="orthographicFront"/>
                <a:lightRig rig="threePt" dir="t"/>
              </a:scene3d>
              <a:sp3d extrusionH="76200" contourW="38100">
                <a:bevelT w="114300" prst="riblet"/>
                <a:bevelB w="101600" prst="riblet"/>
                <a:extrusionClr>
                  <a:srgbClr val="FF0000"/>
                </a:extrusionClr>
                <a:contourClr>
                  <a:srgbClr val="FF0000"/>
                </a:contourClr>
              </a:sp3d>
            </p:spPr>
            <p:txBody>
              <a:bodyPr wrap="square" lIns="0" tIns="0" rIns="0" bIns="0" rtlCol="0" anchor="ctr"/>
              <a:lstStyle/>
              <a:p>
                <a:pPr algn="l"/>
                <a:endParaRPr lang="en-IN"/>
              </a:p>
            </p:txBody>
          </p:sp>
          <p:pic>
            <p:nvPicPr>
              <p:cNvPr id="9" name="Picture 8">
                <a:extLst>
                  <a:ext uri="{FF2B5EF4-FFF2-40B4-BE49-F238E27FC236}">
                    <a16:creationId xmlns:a16="http://schemas.microsoft.com/office/drawing/2014/main" id="{AE3B4097-8BA4-4A28-A81D-C8D2CB0AF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289" y="1439065"/>
                <a:ext cx="1893597" cy="2390150"/>
              </a:xfrm>
              <a:prstGeom prst="rect">
                <a:avLst/>
              </a:prstGeom>
            </p:spPr>
          </p:pic>
        </p:grpSp>
        <p:grpSp>
          <p:nvGrpSpPr>
            <p:cNvPr id="5" name="Group 4">
              <a:extLst>
                <a:ext uri="{FF2B5EF4-FFF2-40B4-BE49-F238E27FC236}">
                  <a16:creationId xmlns:a16="http://schemas.microsoft.com/office/drawing/2014/main" id="{D423B44B-04DB-48AD-88D6-2990202BC9FD}"/>
                </a:ext>
              </a:extLst>
            </p:cNvPr>
            <p:cNvGrpSpPr/>
            <p:nvPr/>
          </p:nvGrpSpPr>
          <p:grpSpPr>
            <a:xfrm>
              <a:off x="9727453" y="2096852"/>
              <a:ext cx="2227660" cy="2664296"/>
              <a:chOff x="9727453" y="2096852"/>
              <a:chExt cx="2227660" cy="2664296"/>
            </a:xfrm>
          </p:grpSpPr>
          <p:sp>
            <p:nvSpPr>
              <p:cNvPr id="6" name="Rectangle: Diagonal Corners Rounded 5">
                <a:extLst>
                  <a:ext uri="{FF2B5EF4-FFF2-40B4-BE49-F238E27FC236}">
                    <a16:creationId xmlns:a16="http://schemas.microsoft.com/office/drawing/2014/main" id="{0DAA5128-D048-4CE1-9273-B0843304DED4}"/>
                  </a:ext>
                </a:extLst>
              </p:cNvPr>
              <p:cNvSpPr/>
              <p:nvPr/>
            </p:nvSpPr>
            <p:spPr>
              <a:xfrm>
                <a:off x="9727453" y="2096852"/>
                <a:ext cx="2227660" cy="2664296"/>
              </a:xfrm>
              <a:prstGeom prst="round2DiagRect">
                <a:avLst/>
              </a:prstGeom>
              <a:solidFill>
                <a:schemeClr val="bg1"/>
              </a:solidFill>
              <a:ln>
                <a:solidFill>
                  <a:schemeClr val="tx1"/>
                </a:solidFill>
              </a:ln>
              <a:scene3d>
                <a:camera prst="orthographicFront"/>
                <a:lightRig rig="threePt" dir="t"/>
              </a:scene3d>
              <a:sp3d extrusionH="76200" contourW="38100">
                <a:bevelT w="114300" prst="riblet"/>
                <a:bevelB w="101600" prst="riblet"/>
                <a:extrusionClr>
                  <a:srgbClr val="FF0000"/>
                </a:extrusionClr>
                <a:contourClr>
                  <a:srgbClr val="FF0000"/>
                </a:contourClr>
              </a:sp3d>
            </p:spPr>
            <p:txBody>
              <a:bodyPr wrap="square" lIns="0" tIns="0" rIns="0" bIns="0" rtlCol="0" anchor="ctr"/>
              <a:lstStyle/>
              <a:p>
                <a:pPr algn="l"/>
                <a:endParaRPr lang="en-IN"/>
              </a:p>
            </p:txBody>
          </p:sp>
          <p:pic>
            <p:nvPicPr>
              <p:cNvPr id="7" name="Picture 6">
                <a:extLst>
                  <a:ext uri="{FF2B5EF4-FFF2-40B4-BE49-F238E27FC236}">
                    <a16:creationId xmlns:a16="http://schemas.microsoft.com/office/drawing/2014/main" id="{8C025A65-0B6D-4765-8D9B-DD8DDF464E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1035" y="2255266"/>
                <a:ext cx="1893597" cy="2390150"/>
              </a:xfrm>
              <a:prstGeom prst="rect">
                <a:avLst/>
              </a:prstGeom>
            </p:spPr>
          </p:pic>
        </p:grpSp>
      </p:grpSp>
      <p:sp>
        <p:nvSpPr>
          <p:cNvPr id="11" name="TextBox 10">
            <a:extLst>
              <a:ext uri="{FF2B5EF4-FFF2-40B4-BE49-F238E27FC236}">
                <a16:creationId xmlns:a16="http://schemas.microsoft.com/office/drawing/2014/main" id="{8E55EFC9-F497-4D09-8943-1474BF125C33}"/>
              </a:ext>
            </a:extLst>
          </p:cNvPr>
          <p:cNvSpPr txBox="1"/>
          <p:nvPr/>
        </p:nvSpPr>
        <p:spPr>
          <a:xfrm>
            <a:off x="911424" y="323195"/>
            <a:ext cx="3203376" cy="584775"/>
          </a:xfrm>
          <a:prstGeom prst="rect">
            <a:avLst/>
          </a:prstGeom>
          <a:noFill/>
        </p:spPr>
        <p:txBody>
          <a:bodyPr wrap="square">
            <a:spAutoFit/>
          </a:bodyPr>
          <a:lstStyle/>
          <a:p>
            <a:r>
              <a:rPr lang="en-US" sz="3200" b="1" dirty="0">
                <a:solidFill>
                  <a:srgbClr val="FFFF00"/>
                </a:solidFill>
                <a:latin typeface="Calibri" panose="020F0502020204030204" pitchFamily="34" charset="0"/>
                <a:cs typeface="Calibri" panose="020F0502020204030204" pitchFamily="34" charset="0"/>
              </a:rPr>
              <a:t>ATHLETE BIBS</a:t>
            </a:r>
          </a:p>
        </p:txBody>
      </p:sp>
    </p:spTree>
    <p:extLst>
      <p:ext uri="{BB962C8B-B14F-4D97-AF65-F5344CB8AC3E}">
        <p14:creationId xmlns:p14="http://schemas.microsoft.com/office/powerpoint/2010/main" val="30898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6D6C08-8C8A-4070-9C44-F7ADE6D6E405}"/>
              </a:ext>
            </a:extLst>
          </p:cNvPr>
          <p:cNvSpPr/>
          <p:nvPr/>
        </p:nvSpPr>
        <p:spPr>
          <a:xfrm>
            <a:off x="567559" y="1556792"/>
            <a:ext cx="8264745" cy="2923877"/>
          </a:xfrm>
          <a:prstGeom prst="rect">
            <a:avLst/>
          </a:prstGeom>
        </p:spPr>
        <p:txBody>
          <a:bodyPr wrap="square">
            <a:spAutoFit/>
          </a:bodyPr>
          <a:lstStyle/>
          <a:p>
            <a:pPr marL="342891" indent="-342891" algn="just">
              <a:buFont typeface="Wingdings" pitchFamily="2" charset="2"/>
              <a:buChar char="Ø"/>
            </a:pPr>
            <a:endParaRPr lang="en-US" sz="2400" dirty="0">
              <a:solidFill>
                <a:prstClr val="black"/>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42891" indent="-342891" algn="just">
              <a:buFont typeface="Wingdings" pitchFamily="2" charset="2"/>
              <a:buChar char="Ø"/>
            </a:pPr>
            <a:r>
              <a:rPr lang="en-IN" sz="2000" dirty="0">
                <a:latin typeface="Calibri" panose="020F0502020204030204" pitchFamily="34" charset="0"/>
                <a:cs typeface="Calibri" panose="020F0502020204030204" pitchFamily="34" charset="0"/>
              </a:rPr>
              <a:t>Where a Photo Finish system is in operation, the Organisers may require athletes to wear additional number identification of an adhesive type on the side of their shorts or lower body.</a:t>
            </a:r>
          </a:p>
          <a:p>
            <a:pPr marL="342891" indent="-342891" algn="just">
              <a:buFont typeface="Wingdings" pitchFamily="2" charset="2"/>
              <a:buChar char="Ø"/>
            </a:pPr>
            <a:endParaRPr lang="en-IN" sz="2000" dirty="0">
              <a:latin typeface="Calibri" panose="020F0502020204030204" pitchFamily="34" charset="0"/>
              <a:cs typeface="Calibri" panose="020F0502020204030204" pitchFamily="34" charset="0"/>
            </a:endParaRPr>
          </a:p>
          <a:p>
            <a:pPr algn="just"/>
            <a:endParaRPr lang="en-IN" sz="2000" dirty="0">
              <a:latin typeface="Calibri" panose="020F0502020204030204" pitchFamily="34" charset="0"/>
              <a:cs typeface="Calibri" panose="020F0502020204030204" pitchFamily="34" charset="0"/>
            </a:endParaRPr>
          </a:p>
          <a:p>
            <a:pPr marL="342891" indent="-342891" algn="just">
              <a:buFont typeface="Wingdings" pitchFamily="2" charset="2"/>
              <a:buChar char="Ø"/>
            </a:pPr>
            <a:r>
              <a:rPr lang="en-IN" sz="2000" dirty="0">
                <a:latin typeface="Calibri" panose="020F0502020204030204" pitchFamily="34" charset="0"/>
                <a:cs typeface="Calibri" panose="020F0502020204030204" pitchFamily="34" charset="0"/>
              </a:rPr>
              <a:t>No athlete shall be allowed to take part in any competition without displaying the appropriate bib(s) and/or identification. If an athlete does not follow they shall be disqualified</a:t>
            </a:r>
            <a:endParaRPr lang="en-US" sz="2000" dirty="0">
              <a:solidFill>
                <a:prstClr val="black"/>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84E6ABCB-13AD-4275-89A2-34D2FDEFEBE9}"/>
              </a:ext>
            </a:extLst>
          </p:cNvPr>
          <p:cNvGrpSpPr/>
          <p:nvPr/>
        </p:nvGrpSpPr>
        <p:grpSpPr>
          <a:xfrm>
            <a:off x="9144059" y="1484784"/>
            <a:ext cx="2227660" cy="2304256"/>
            <a:chOff x="8042364" y="3909982"/>
            <a:chExt cx="2227660" cy="2664296"/>
          </a:xfrm>
        </p:grpSpPr>
        <p:sp>
          <p:nvSpPr>
            <p:cNvPr id="7" name="Rectangle: Diagonal Corners Rounded 6">
              <a:extLst>
                <a:ext uri="{FF2B5EF4-FFF2-40B4-BE49-F238E27FC236}">
                  <a16:creationId xmlns:a16="http://schemas.microsoft.com/office/drawing/2014/main" id="{A3300F05-5D89-48B5-A791-1BA100C4CBC3}"/>
                </a:ext>
              </a:extLst>
            </p:cNvPr>
            <p:cNvSpPr/>
            <p:nvPr/>
          </p:nvSpPr>
          <p:spPr>
            <a:xfrm>
              <a:off x="8042364" y="3909982"/>
              <a:ext cx="2227660" cy="2664296"/>
            </a:xfrm>
            <a:prstGeom prst="round2DiagRect">
              <a:avLst/>
            </a:prstGeom>
            <a:solidFill>
              <a:schemeClr val="bg1"/>
            </a:solidFill>
            <a:ln>
              <a:solidFill>
                <a:schemeClr val="tx1"/>
              </a:solidFill>
            </a:ln>
            <a:scene3d>
              <a:camera prst="orthographicFront"/>
              <a:lightRig rig="threePt" dir="t"/>
            </a:scene3d>
            <a:sp3d extrusionH="76200" contourW="38100">
              <a:bevelT w="114300" prst="riblet"/>
              <a:bevelB w="101600" prst="riblet"/>
              <a:extrusionClr>
                <a:srgbClr val="FF0000"/>
              </a:extrusionClr>
              <a:contourClr>
                <a:srgbClr val="FF0000"/>
              </a:contourClr>
            </a:sp3d>
          </p:spPr>
          <p:txBody>
            <a:bodyPr wrap="square" lIns="0" tIns="0" rIns="0" bIns="0" rtlCol="0" anchor="ctr"/>
            <a:lstStyle/>
            <a:p>
              <a:pPr algn="l"/>
              <a:endParaRPr lang="en-IN"/>
            </a:p>
          </p:txBody>
        </p:sp>
        <p:pic>
          <p:nvPicPr>
            <p:cNvPr id="8" name="Picture 7">
              <a:extLst>
                <a:ext uri="{FF2B5EF4-FFF2-40B4-BE49-F238E27FC236}">
                  <a16:creationId xmlns:a16="http://schemas.microsoft.com/office/drawing/2014/main" id="{63EC380C-F9FB-46F5-BEE0-25EC3E9006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4232" y="4005064"/>
              <a:ext cx="1862820" cy="2410800"/>
            </a:xfrm>
            <a:prstGeom prst="rect">
              <a:avLst/>
            </a:prstGeom>
          </p:spPr>
        </p:pic>
      </p:grpSp>
      <p:pic>
        <p:nvPicPr>
          <p:cNvPr id="14" name="Picture 13">
            <a:extLst>
              <a:ext uri="{FF2B5EF4-FFF2-40B4-BE49-F238E27FC236}">
                <a16:creationId xmlns:a16="http://schemas.microsoft.com/office/drawing/2014/main" id="{294DB6D1-D9A0-46FA-A218-5A8C33C3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59" y="3922832"/>
            <a:ext cx="2227660" cy="2458496"/>
          </a:xfrm>
          <a:prstGeom prst="round2DiagRect">
            <a:avLst/>
          </a:prstGeom>
          <a:ln w="38100">
            <a:solidFill>
              <a:srgbClr val="FF0000"/>
            </a:solidFill>
          </a:ln>
          <a:scene3d>
            <a:camera prst="orthographicFront"/>
            <a:lightRig rig="threePt" dir="t"/>
          </a:scene3d>
          <a:sp3d>
            <a:bevelT w="165100" prst="coolSlant"/>
          </a:sp3d>
        </p:spPr>
      </p:pic>
      <p:sp>
        <p:nvSpPr>
          <p:cNvPr id="18" name="TextBox 17">
            <a:extLst>
              <a:ext uri="{FF2B5EF4-FFF2-40B4-BE49-F238E27FC236}">
                <a16:creationId xmlns:a16="http://schemas.microsoft.com/office/drawing/2014/main" id="{08F9E17B-4104-4172-B462-170CC3F8915A}"/>
              </a:ext>
            </a:extLst>
          </p:cNvPr>
          <p:cNvSpPr txBox="1"/>
          <p:nvPr/>
        </p:nvSpPr>
        <p:spPr>
          <a:xfrm>
            <a:off x="551384" y="4824110"/>
            <a:ext cx="8280920" cy="1600438"/>
          </a:xfrm>
          <a:prstGeom prst="rect">
            <a:avLst/>
          </a:prstGeom>
          <a:noFill/>
        </p:spPr>
        <p:txBody>
          <a:bodyPr wrap="square" rtlCol="0">
            <a:spAutoFit/>
          </a:bodyPr>
          <a:lstStyle/>
          <a:p>
            <a:pPr marL="342900" indent="-342900" algn="just">
              <a:buFont typeface="Wingdings" panose="05000000000000000000" pitchFamily="2" charset="2"/>
              <a:buChar char="Ø"/>
            </a:pPr>
            <a:r>
              <a:rPr lang="en-IN" sz="2000" dirty="0">
                <a:latin typeface="Calibri" panose="020F0502020204030204" pitchFamily="34" charset="0"/>
                <a:cs typeface="Calibri" panose="020F0502020204030204" pitchFamily="34" charset="0"/>
              </a:rPr>
              <a:t>Maximum dimension shall be </a:t>
            </a:r>
            <a:r>
              <a:rPr lang="en-IN" sz="2000" b="1" u="sng" dirty="0">
                <a:latin typeface="Calibri" panose="020F0502020204030204" pitchFamily="34" charset="0"/>
                <a:cs typeface="Calibri" panose="020F0502020204030204" pitchFamily="34" charset="0"/>
              </a:rPr>
              <a:t>24 cm </a:t>
            </a:r>
            <a:r>
              <a:rPr lang="en-IN" sz="2000" dirty="0">
                <a:latin typeface="Calibri" panose="020F0502020204030204" pitchFamily="34" charset="0"/>
                <a:cs typeface="Calibri" panose="020F0502020204030204" pitchFamily="34" charset="0"/>
              </a:rPr>
              <a:t>in width and </a:t>
            </a:r>
            <a:r>
              <a:rPr lang="en-IN" sz="2000" b="1" u="sng" dirty="0">
                <a:latin typeface="Calibri" panose="020F0502020204030204" pitchFamily="34" charset="0"/>
                <a:cs typeface="Calibri" panose="020F0502020204030204" pitchFamily="34" charset="0"/>
              </a:rPr>
              <a:t>20 cm</a:t>
            </a:r>
            <a:r>
              <a:rPr lang="en-IN" sz="2000" dirty="0">
                <a:latin typeface="Calibri" panose="020F0502020204030204" pitchFamily="34" charset="0"/>
                <a:cs typeface="Calibri" panose="020F0502020204030204" pitchFamily="34" charset="0"/>
              </a:rPr>
              <a:t>. In height. Length of identification above the number </a:t>
            </a:r>
            <a:r>
              <a:rPr lang="en-IN" sz="2000" b="1" u="sng" dirty="0">
                <a:latin typeface="Calibri" panose="020F0502020204030204" pitchFamily="34" charset="0"/>
                <a:cs typeface="Calibri" panose="020F0502020204030204" pitchFamily="34" charset="0"/>
              </a:rPr>
              <a:t>maximum 5 cm. </a:t>
            </a:r>
            <a:r>
              <a:rPr lang="en-IN" sz="2000" dirty="0">
                <a:latin typeface="Calibri" panose="020F0502020204030204" pitchFamily="34" charset="0"/>
                <a:cs typeface="Calibri" panose="020F0502020204030204" pitchFamily="34" charset="0"/>
              </a:rPr>
              <a:t>Length of the digits  </a:t>
            </a:r>
            <a:r>
              <a:rPr lang="en-IN" sz="2000" b="1" u="sng" dirty="0">
                <a:latin typeface="Calibri" panose="020F0502020204030204" pitchFamily="34" charset="0"/>
                <a:cs typeface="Calibri" panose="020F0502020204030204" pitchFamily="34" charset="0"/>
              </a:rPr>
              <a:t>6 cm. To 10 cm</a:t>
            </a:r>
            <a:r>
              <a:rPr lang="en-IN" sz="2000" dirty="0">
                <a:latin typeface="Calibri" panose="020F0502020204030204" pitchFamily="34" charset="0"/>
                <a:cs typeface="Calibri" panose="020F0502020204030204" pitchFamily="34" charset="0"/>
              </a:rPr>
              <a:t>. And must be clearly visible Length of identification below the number </a:t>
            </a:r>
            <a:r>
              <a:rPr lang="en-IN" sz="2000" b="1" u="sng" dirty="0">
                <a:latin typeface="Calibri" panose="020F0502020204030204" pitchFamily="34" charset="0"/>
                <a:cs typeface="Calibri" panose="020F0502020204030204" pitchFamily="34" charset="0"/>
              </a:rPr>
              <a:t>maximum 3cm.</a:t>
            </a:r>
          </a:p>
          <a:p>
            <a:pPr algn="just"/>
            <a:endParaRPr lang="en-IN" dirty="0"/>
          </a:p>
        </p:txBody>
      </p:sp>
      <p:sp>
        <p:nvSpPr>
          <p:cNvPr id="9" name="TextBox 8">
            <a:extLst>
              <a:ext uri="{FF2B5EF4-FFF2-40B4-BE49-F238E27FC236}">
                <a16:creationId xmlns:a16="http://schemas.microsoft.com/office/drawing/2014/main" id="{AC594C58-5402-45C0-81A1-0B67122743EB}"/>
              </a:ext>
            </a:extLst>
          </p:cNvPr>
          <p:cNvSpPr txBox="1"/>
          <p:nvPr/>
        </p:nvSpPr>
        <p:spPr>
          <a:xfrm>
            <a:off x="983432" y="321463"/>
            <a:ext cx="2902768" cy="584775"/>
          </a:xfrm>
          <a:prstGeom prst="rect">
            <a:avLst/>
          </a:prstGeom>
          <a:noFill/>
        </p:spPr>
        <p:txBody>
          <a:bodyPr wrap="square">
            <a:spAutoFit/>
          </a:bodyPr>
          <a:lstStyle/>
          <a:p>
            <a:r>
              <a:rPr lang="en-US" sz="3200" b="1" dirty="0">
                <a:solidFill>
                  <a:srgbClr val="FFFF00"/>
                </a:solidFill>
                <a:latin typeface="Calibri" panose="020F0502020204030204" pitchFamily="34" charset="0"/>
                <a:cs typeface="Calibri" panose="020F0502020204030204" pitchFamily="34" charset="0"/>
              </a:rPr>
              <a:t>ATHLETE BIBS</a:t>
            </a:r>
          </a:p>
        </p:txBody>
      </p:sp>
    </p:spTree>
    <p:extLst>
      <p:ext uri="{BB962C8B-B14F-4D97-AF65-F5344CB8AC3E}">
        <p14:creationId xmlns:p14="http://schemas.microsoft.com/office/powerpoint/2010/main" val="241506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4D939-1D6A-430B-84C4-F6C69F8D715A}"/>
              </a:ext>
            </a:extLst>
          </p:cNvPr>
          <p:cNvSpPr txBox="1"/>
          <p:nvPr/>
        </p:nvSpPr>
        <p:spPr>
          <a:xfrm>
            <a:off x="983432" y="304801"/>
            <a:ext cx="6528222" cy="584775"/>
          </a:xfrm>
          <a:prstGeom prst="rect">
            <a:avLst/>
          </a:prstGeom>
          <a:noFill/>
        </p:spPr>
        <p:txBody>
          <a:bodyPr wrap="square">
            <a:spAutoFit/>
          </a:bodyPr>
          <a:lstStyle/>
          <a:p>
            <a:pPr defTabSz="685800" eaLnBrk="0" fontAlgn="base" hangingPunct="0">
              <a:spcBef>
                <a:spcPct val="0"/>
              </a:spcBef>
              <a:spcAft>
                <a:spcPct val="0"/>
              </a:spcAft>
              <a:defRPr/>
            </a:pPr>
            <a:r>
              <a:rPr lang="en-AU" sz="3200" b="1" dirty="0">
                <a:solidFill>
                  <a:srgbClr val="FFFF00"/>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rPr>
              <a:t>GENERAL RULES</a:t>
            </a:r>
            <a:endParaRPr lang="en-IN" sz="3200" b="1" dirty="0">
              <a:solidFill>
                <a:srgbClr val="FFFF00"/>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TextBox 4">
            <a:extLst>
              <a:ext uri="{FF2B5EF4-FFF2-40B4-BE49-F238E27FC236}">
                <a16:creationId xmlns:a16="http://schemas.microsoft.com/office/drawing/2014/main" id="{B2E55C2F-AF51-4120-8196-DA7000F25402}"/>
              </a:ext>
            </a:extLst>
          </p:cNvPr>
          <p:cNvSpPr txBox="1"/>
          <p:nvPr/>
        </p:nvSpPr>
        <p:spPr>
          <a:xfrm>
            <a:off x="914400" y="1484784"/>
            <a:ext cx="6765776" cy="707886"/>
          </a:xfrm>
          <a:prstGeom prst="rect">
            <a:avLst/>
          </a:prstGeom>
          <a:noFill/>
        </p:spPr>
        <p:txBody>
          <a:bodyPr wrap="square">
            <a:spAutoFit/>
          </a:bodyPr>
          <a:lstStyle/>
          <a:p>
            <a:pPr marL="342900" indent="-342900" algn="just">
              <a:buFont typeface="Wingdings" panose="05000000000000000000" pitchFamily="2" charset="2"/>
              <a:buChar char="v"/>
            </a:pPr>
            <a:r>
              <a:rPr lang="en-IN" sz="2000" b="0" i="0" u="none" strike="noStrike" baseline="0" dirty="0">
                <a:latin typeface="Calibri" panose="020F0502020204030204" pitchFamily="34" charset="0"/>
                <a:cs typeface="Calibri" panose="020F0502020204030204" pitchFamily="34" charset="0"/>
              </a:rPr>
              <a:t>All International Competitions shall be held under the       Rules of World Athletics.</a:t>
            </a:r>
            <a:endParaRPr lang="en-IN"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276E57B-DD1B-475E-83C1-55D21DBB9D24}"/>
              </a:ext>
            </a:extLst>
          </p:cNvPr>
          <p:cNvSpPr txBox="1"/>
          <p:nvPr/>
        </p:nvSpPr>
        <p:spPr>
          <a:xfrm>
            <a:off x="914400" y="2475384"/>
            <a:ext cx="6765776" cy="1015663"/>
          </a:xfrm>
          <a:prstGeom prst="rect">
            <a:avLst/>
          </a:prstGeom>
          <a:noFill/>
        </p:spPr>
        <p:txBody>
          <a:bodyPr wrap="square">
            <a:spAutoFit/>
          </a:bodyPr>
          <a:lstStyle/>
          <a:p>
            <a:pPr algn="just"/>
            <a:r>
              <a:rPr lang="en-IN" sz="2000" b="1" i="0" u="sng" strike="noStrike" baseline="0" dirty="0">
                <a:solidFill>
                  <a:srgbClr val="FF0000"/>
                </a:solidFill>
                <a:latin typeface="Calibri" panose="020F0502020204030204" pitchFamily="34" charset="0"/>
                <a:cs typeface="Calibri" panose="020F0502020204030204" pitchFamily="34" charset="0"/>
              </a:rPr>
              <a:t>RECOMENDATION</a:t>
            </a:r>
          </a:p>
          <a:p>
            <a:pPr marL="342900" indent="-342900" algn="just">
              <a:buFont typeface="Wingdings" panose="05000000000000000000" pitchFamily="2" charset="2"/>
              <a:buChar char="v"/>
            </a:pPr>
            <a:r>
              <a:rPr lang="en-IN" sz="2000" dirty="0">
                <a:latin typeface="Calibri" panose="020F0502020204030204" pitchFamily="34" charset="0"/>
                <a:cs typeface="Calibri" panose="020F0502020204030204" pitchFamily="34" charset="0"/>
              </a:rPr>
              <a:t>All </a:t>
            </a:r>
            <a:r>
              <a:rPr lang="en-IN" sz="2000" b="0" i="0" u="none" strike="noStrike" baseline="0" dirty="0">
                <a:latin typeface="Calibri" panose="020F0502020204030204" pitchFamily="34" charset="0"/>
                <a:cs typeface="Calibri" panose="020F0502020204030204" pitchFamily="34" charset="0"/>
              </a:rPr>
              <a:t>Members of World Athletics will adopt the Rules for the conduct of their own athletics competitions.</a:t>
            </a:r>
            <a:endParaRPr lang="en-IN"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0BC32CA-0BC3-49AB-94FD-679EEE0B7CEE}"/>
              </a:ext>
            </a:extLst>
          </p:cNvPr>
          <p:cNvSpPr txBox="1"/>
          <p:nvPr/>
        </p:nvSpPr>
        <p:spPr>
          <a:xfrm>
            <a:off x="914400" y="3846984"/>
            <a:ext cx="6765776" cy="2246769"/>
          </a:xfrm>
          <a:prstGeom prst="rect">
            <a:avLst/>
          </a:prstGeom>
          <a:noFill/>
        </p:spPr>
        <p:txBody>
          <a:bodyPr wrap="square">
            <a:spAutoFit/>
          </a:bodyPr>
          <a:lstStyle/>
          <a:p>
            <a:pPr algn="just"/>
            <a:r>
              <a:rPr lang="en-IN" sz="2000" b="1" i="0" u="sng" strike="noStrike" baseline="0" dirty="0">
                <a:solidFill>
                  <a:srgbClr val="FF0000"/>
                </a:solidFill>
                <a:latin typeface="Calibri" panose="020F0502020204030204" pitchFamily="34" charset="0"/>
                <a:cs typeface="Calibri" panose="020F0502020204030204" pitchFamily="34" charset="0"/>
              </a:rPr>
              <a:t>EXCEPTION</a:t>
            </a:r>
          </a:p>
          <a:p>
            <a:pPr marL="285750" indent="-285750" algn="just">
              <a:buFont typeface="Wingdings" panose="05000000000000000000" pitchFamily="2" charset="2"/>
              <a:buChar char="v"/>
            </a:pPr>
            <a:r>
              <a:rPr lang="en-IN" sz="2000" b="0" i="0" u="none" strike="noStrike" baseline="0" dirty="0">
                <a:latin typeface="Calibri" panose="020F0502020204030204" pitchFamily="34" charset="0"/>
                <a:cs typeface="Calibri" panose="020F0502020204030204" pitchFamily="34" charset="0"/>
              </a:rPr>
              <a:t>In all competitions, events may be held in a different format from that provided under the Technical Rules, </a:t>
            </a:r>
            <a:r>
              <a:rPr lang="en-IN" sz="2000" b="0" i="0" u="none" strike="noStrike" baseline="0" dirty="0">
                <a:solidFill>
                  <a:srgbClr val="FF0000"/>
                </a:solidFill>
                <a:latin typeface="Calibri" panose="020F0502020204030204" pitchFamily="34" charset="0"/>
                <a:cs typeface="Calibri" panose="020F0502020204030204" pitchFamily="34" charset="0"/>
              </a:rPr>
              <a:t>but rules giving more rights to the athletes than they would have obtained applying the actual Rules, may not be applied. </a:t>
            </a:r>
            <a:r>
              <a:rPr lang="en-IN" sz="2000" b="0" i="0" u="none" strike="noStrike" baseline="0" dirty="0">
                <a:latin typeface="Calibri" panose="020F0502020204030204" pitchFamily="34" charset="0"/>
                <a:cs typeface="Calibri" panose="020F0502020204030204" pitchFamily="34" charset="0"/>
              </a:rPr>
              <a:t>These formats shall be decided or authorised by the relevant governing body having the control over the competition.</a:t>
            </a:r>
            <a:endParaRPr lang="en-IN" sz="2000" dirty="0">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CACDF951-5E24-4BFD-8E9A-F36357792B0B}"/>
              </a:ext>
            </a:extLst>
          </p:cNvPr>
          <p:cNvGrpSpPr/>
          <p:nvPr/>
        </p:nvGrpSpPr>
        <p:grpSpPr>
          <a:xfrm>
            <a:off x="7896200" y="1916832"/>
            <a:ext cx="3581400" cy="2082969"/>
            <a:chOff x="7848600" y="1419001"/>
            <a:chExt cx="3581400" cy="2082969"/>
          </a:xfrm>
          <a:effectLst>
            <a:outerShdw blurRad="50800" dist="38100" algn="l" rotWithShape="0">
              <a:prstClr val="black">
                <a:alpha val="40000"/>
              </a:prstClr>
            </a:outerShdw>
          </a:effectLst>
        </p:grpSpPr>
        <p:sp>
          <p:nvSpPr>
            <p:cNvPr id="8" name="object 2">
              <a:extLst>
                <a:ext uri="{FF2B5EF4-FFF2-40B4-BE49-F238E27FC236}">
                  <a16:creationId xmlns:a16="http://schemas.microsoft.com/office/drawing/2014/main" id="{42937D14-1317-4A97-809D-E640641E98A7}"/>
                </a:ext>
              </a:extLst>
            </p:cNvPr>
            <p:cNvSpPr/>
            <p:nvPr/>
          </p:nvSpPr>
          <p:spPr>
            <a:xfrm>
              <a:off x="7848600" y="1419001"/>
              <a:ext cx="3581400" cy="2082969"/>
            </a:xfrm>
            <a:prstGeom prst="round2DiagRect">
              <a:avLst/>
            </a:prstGeom>
            <a:solidFill>
              <a:srgbClr val="69D5E0"/>
            </a:solidFill>
          </p:spPr>
          <p:txBody>
            <a:bodyPr wrap="square" lIns="0" tIns="0" rIns="0" bIns="0" rtlCol="0"/>
            <a:lstStyle/>
            <a:p>
              <a:endParaRPr/>
            </a:p>
          </p:txBody>
        </p:sp>
        <p:sp>
          <p:nvSpPr>
            <p:cNvPr id="11" name="object 4">
              <a:extLst>
                <a:ext uri="{FF2B5EF4-FFF2-40B4-BE49-F238E27FC236}">
                  <a16:creationId xmlns:a16="http://schemas.microsoft.com/office/drawing/2014/main" id="{3D855723-DDD1-451A-BD8E-8A020CEFE953}"/>
                </a:ext>
              </a:extLst>
            </p:cNvPr>
            <p:cNvSpPr/>
            <p:nvPr/>
          </p:nvSpPr>
          <p:spPr>
            <a:xfrm>
              <a:off x="9067800" y="1562686"/>
              <a:ext cx="1127760" cy="1143000"/>
            </a:xfrm>
            <a:prstGeom prst="round2DiagRect">
              <a:avLst/>
            </a:prstGeom>
            <a:blipFill>
              <a:blip r:embed="rId3" cstate="print"/>
              <a:stretch>
                <a:fillRect/>
              </a:stretch>
            </a:blipFill>
          </p:spPr>
          <p:txBody>
            <a:bodyPr wrap="square" lIns="0" tIns="0" rIns="0" bIns="0" rtlCol="0"/>
            <a:lstStyle/>
            <a:p>
              <a:endParaRPr/>
            </a:p>
          </p:txBody>
        </p:sp>
        <p:sp>
          <p:nvSpPr>
            <p:cNvPr id="13" name="object 8">
              <a:extLst>
                <a:ext uri="{FF2B5EF4-FFF2-40B4-BE49-F238E27FC236}">
                  <a16:creationId xmlns:a16="http://schemas.microsoft.com/office/drawing/2014/main" id="{2FEA421D-7F2E-4D81-ABEE-B1A7C2A014E0}"/>
                </a:ext>
              </a:extLst>
            </p:cNvPr>
            <p:cNvSpPr txBox="1"/>
            <p:nvPr/>
          </p:nvSpPr>
          <p:spPr>
            <a:xfrm>
              <a:off x="8031480" y="2905554"/>
              <a:ext cx="3200400" cy="204311"/>
            </a:xfrm>
            <a:prstGeom prst="round2DiagRect">
              <a:avLst/>
            </a:prstGeom>
          </p:spPr>
          <p:txBody>
            <a:bodyPr vert="horz" wrap="square" lIns="0" tIns="0" rIns="0" bIns="0" rtlCol="0">
              <a:spAutoFit/>
            </a:bodyPr>
            <a:lstStyle/>
            <a:p>
              <a:pPr marL="12700" algn="ctr"/>
              <a:r>
                <a:rPr lang="en-IN" sz="1200" b="1" dirty="0">
                  <a:solidFill>
                    <a:srgbClr val="1E1E1E"/>
                  </a:solidFill>
                  <a:latin typeface="Arial"/>
                  <a:cs typeface="Arial"/>
                </a:rPr>
                <a:t>COMPETITION AND TECHNICAL RULES</a:t>
              </a:r>
              <a:endParaRPr sz="1200" dirty="0">
                <a:latin typeface="Arial"/>
                <a:cs typeface="Arial"/>
              </a:endParaRPr>
            </a:p>
          </p:txBody>
        </p:sp>
      </p:grpSp>
      <p:sp>
        <p:nvSpPr>
          <p:cNvPr id="15" name="object 3">
            <a:extLst>
              <a:ext uri="{FF2B5EF4-FFF2-40B4-BE49-F238E27FC236}">
                <a16:creationId xmlns:a16="http://schemas.microsoft.com/office/drawing/2014/main" id="{CE8C851C-44AE-45EA-BD2E-5709EAC3B9A4}"/>
              </a:ext>
            </a:extLst>
          </p:cNvPr>
          <p:cNvSpPr txBox="1"/>
          <p:nvPr/>
        </p:nvSpPr>
        <p:spPr>
          <a:xfrm>
            <a:off x="9032631" y="3274695"/>
            <a:ext cx="1470025" cy="154305"/>
          </a:xfrm>
          <a:prstGeom prst="rect">
            <a:avLst/>
          </a:prstGeom>
        </p:spPr>
        <p:txBody>
          <a:bodyPr vert="horz" wrap="square" lIns="0" tIns="0" rIns="0" bIns="0" rtlCol="0">
            <a:spAutoFit/>
          </a:bodyPr>
          <a:lstStyle/>
          <a:p>
            <a:pPr marL="12700" algn="ctr">
              <a:lnSpc>
                <a:spcPct val="100000"/>
              </a:lnSpc>
            </a:pPr>
            <a:r>
              <a:rPr sz="1000" b="1" u="sng" spc="20" dirty="0">
                <a:latin typeface="Arial"/>
                <a:cs typeface="Arial"/>
                <a:hlinkClick r:id="rId4">
                  <a:extLst>
                    <a:ext uri="{A12FA001-AC4F-418D-AE19-62706E023703}">
                      <ahyp:hlinkClr xmlns:ahyp="http://schemas.microsoft.com/office/drawing/2018/hyperlinkcolor" val="tx"/>
                    </a:ext>
                  </a:extLst>
                </a:hlinkClick>
              </a:rPr>
              <a:t>ww</a:t>
            </a:r>
            <a:r>
              <a:rPr sz="1000" b="1" u="sng" spc="10" dirty="0">
                <a:latin typeface="Arial"/>
                <a:cs typeface="Arial"/>
                <a:hlinkClick r:id="rId4">
                  <a:extLst>
                    <a:ext uri="{A12FA001-AC4F-418D-AE19-62706E023703}">
                      <ahyp:hlinkClr xmlns:ahyp="http://schemas.microsoft.com/office/drawing/2018/hyperlinkcolor" val="tx"/>
                    </a:ext>
                  </a:extLst>
                </a:hlinkClick>
              </a:rPr>
              <a:t>w</a:t>
            </a:r>
            <a:r>
              <a:rPr sz="1000" b="1" u="sng" spc="-20" dirty="0">
                <a:latin typeface="Arial"/>
                <a:cs typeface="Arial"/>
                <a:hlinkClick r:id="rId4">
                  <a:extLst>
                    <a:ext uri="{A12FA001-AC4F-418D-AE19-62706E023703}">
                      <ahyp:hlinkClr xmlns:ahyp="http://schemas.microsoft.com/office/drawing/2018/hyperlinkcolor" val="tx"/>
                    </a:ext>
                  </a:extLst>
                </a:hlinkClick>
              </a:rPr>
              <a:t>.</a:t>
            </a:r>
            <a:r>
              <a:rPr sz="1000" b="1" u="sng" spc="20" dirty="0">
                <a:latin typeface="Arial"/>
                <a:cs typeface="Arial"/>
              </a:rPr>
              <a:t>w</a:t>
            </a:r>
            <a:r>
              <a:rPr sz="1000" b="1" u="sng" spc="-5" dirty="0">
                <a:latin typeface="Arial"/>
                <a:cs typeface="Arial"/>
              </a:rPr>
              <a:t>orld</a:t>
            </a:r>
            <a:r>
              <a:rPr sz="1000" b="1" u="sng" dirty="0">
                <a:latin typeface="Arial"/>
                <a:cs typeface="Arial"/>
              </a:rPr>
              <a:t>ath</a:t>
            </a:r>
            <a:r>
              <a:rPr sz="1000" b="1" u="sng" spc="-5" dirty="0">
                <a:latin typeface="Arial"/>
                <a:cs typeface="Arial"/>
              </a:rPr>
              <a:t>letic</a:t>
            </a:r>
            <a:r>
              <a:rPr sz="1000" b="1" u="sng" spc="5" dirty="0">
                <a:latin typeface="Arial"/>
                <a:cs typeface="Arial"/>
              </a:rPr>
              <a:t>s</a:t>
            </a:r>
            <a:r>
              <a:rPr sz="1000" b="1" u="sng" spc="5" dirty="0">
                <a:latin typeface="Arial"/>
                <a:cs typeface="Arial"/>
                <a:hlinkClick r:id="rId4">
                  <a:extLst>
                    <a:ext uri="{A12FA001-AC4F-418D-AE19-62706E023703}">
                      <ahyp:hlinkClr xmlns:ahyp="http://schemas.microsoft.com/office/drawing/2018/hyperlinkcolor" val="tx"/>
                    </a:ext>
                  </a:extLst>
                </a:hlinkClick>
              </a:rPr>
              <a:t>.</a:t>
            </a:r>
            <a:r>
              <a:rPr sz="1000" b="1" u="sng" dirty="0">
                <a:latin typeface="Arial"/>
                <a:cs typeface="Arial"/>
                <a:hlinkClick r:id="rId4">
                  <a:extLst>
                    <a:ext uri="{A12FA001-AC4F-418D-AE19-62706E023703}">
                      <ahyp:hlinkClr xmlns:ahyp="http://schemas.microsoft.com/office/drawing/2018/hyperlinkcolor" val="tx"/>
                    </a:ext>
                  </a:extLst>
                </a:hlinkClick>
              </a:rPr>
              <a:t>o</a:t>
            </a:r>
            <a:r>
              <a:rPr sz="1000" b="1" u="sng" spc="10" dirty="0">
                <a:latin typeface="Arial"/>
                <a:cs typeface="Arial"/>
                <a:hlinkClick r:id="rId4">
                  <a:extLst>
                    <a:ext uri="{A12FA001-AC4F-418D-AE19-62706E023703}">
                      <ahyp:hlinkClr xmlns:ahyp="http://schemas.microsoft.com/office/drawing/2018/hyperlinkcolor" val="tx"/>
                    </a:ext>
                  </a:extLst>
                </a:hlinkClick>
              </a:rPr>
              <a:t>r</a:t>
            </a:r>
            <a:r>
              <a:rPr sz="1000" b="1" u="sng" spc="5" dirty="0">
                <a:latin typeface="Arial"/>
                <a:cs typeface="Arial"/>
                <a:hlinkClick r:id="rId4">
                  <a:extLst>
                    <a:ext uri="{A12FA001-AC4F-418D-AE19-62706E023703}">
                      <ahyp:hlinkClr xmlns:ahyp="http://schemas.microsoft.com/office/drawing/2018/hyperlinkcolor" val="tx"/>
                    </a:ext>
                  </a:extLst>
                </a:hlinkClick>
              </a:rPr>
              <a:t>g</a:t>
            </a:r>
            <a:endParaRPr sz="1000" u="sng"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F70CD-0349-48AD-A13F-EDD071D410D3}"/>
              </a:ext>
            </a:extLst>
          </p:cNvPr>
          <p:cNvSpPr txBox="1"/>
          <p:nvPr/>
        </p:nvSpPr>
        <p:spPr>
          <a:xfrm>
            <a:off x="911424" y="285728"/>
            <a:ext cx="5584516" cy="584775"/>
          </a:xfrm>
          <a:prstGeom prst="rect">
            <a:avLst/>
          </a:prstGeom>
          <a:noFill/>
        </p:spPr>
        <p:txBody>
          <a:bodyPr wrap="square" rtlCol="0">
            <a:spAutoFit/>
          </a:bodyPr>
          <a:lstStyle/>
          <a:p>
            <a:r>
              <a:rPr lang="en-IN" sz="3200" b="1" dirty="0">
                <a:solidFill>
                  <a:srgbClr val="FFFF00"/>
                </a:solidFill>
                <a:latin typeface="Calibri" pitchFamily="34" charset="0"/>
                <a:cs typeface="Calibri" pitchFamily="34" charset="0"/>
              </a:rPr>
              <a:t>ASSISTANCE NOT ALLOWED</a:t>
            </a:r>
          </a:p>
        </p:txBody>
      </p:sp>
      <p:sp>
        <p:nvSpPr>
          <p:cNvPr id="8" name="TextBox 7">
            <a:extLst>
              <a:ext uri="{FF2B5EF4-FFF2-40B4-BE49-F238E27FC236}">
                <a16:creationId xmlns:a16="http://schemas.microsoft.com/office/drawing/2014/main" id="{FD6236DA-7E91-44C5-B785-D11AC96C7D52}"/>
              </a:ext>
            </a:extLst>
          </p:cNvPr>
          <p:cNvSpPr txBox="1"/>
          <p:nvPr/>
        </p:nvSpPr>
        <p:spPr>
          <a:xfrm>
            <a:off x="695400" y="2097140"/>
            <a:ext cx="6192688" cy="1429622"/>
          </a:xfrm>
          <a:prstGeom prst="rect">
            <a:avLst/>
          </a:prstGeom>
          <a:noFill/>
        </p:spPr>
        <p:txBody>
          <a:bodyPr wrap="square">
            <a:spAutoFit/>
          </a:bodyPr>
          <a:lstStyle/>
          <a:p>
            <a:pPr marL="357188" indent="-357188" algn="just">
              <a:lnSpc>
                <a:spcPct val="110000"/>
              </a:lnSpc>
              <a:buFont typeface="Wingdings" panose="05000000000000000000" pitchFamily="2" charset="2"/>
              <a:buChar char="v"/>
              <a:tabLst>
                <a:tab pos="357188" algn="l"/>
              </a:tabLst>
            </a:pPr>
            <a:r>
              <a:rPr lang="en-IN" sz="2000" dirty="0">
                <a:effectLst/>
                <a:latin typeface="Calibri" pitchFamily="34" charset="0"/>
                <a:ea typeface="Arial" panose="020B0604020202020204" pitchFamily="34" charset="0"/>
                <a:cs typeface="Calibri" pitchFamily="34" charset="0"/>
              </a:rPr>
              <a:t>Pacing in races by persons not participating in the same race, by athletes lapped or about to be lapped or by any kind of technical device (other than those permitted under Rule 6.4.4 of the Technical Rules).</a:t>
            </a:r>
            <a:endParaRPr lang="en-IN" sz="2000" dirty="0">
              <a:effectLst/>
              <a:latin typeface="Calibri" pitchFamily="34" charset="0"/>
              <a:ea typeface="Calibri" panose="020F0502020204030204" pitchFamily="34" charset="0"/>
              <a:cs typeface="Calibri" pitchFamily="34" charset="0"/>
            </a:endParaRPr>
          </a:p>
        </p:txBody>
      </p:sp>
      <p:sp>
        <p:nvSpPr>
          <p:cNvPr id="10" name="TextBox 9">
            <a:extLst>
              <a:ext uri="{FF2B5EF4-FFF2-40B4-BE49-F238E27FC236}">
                <a16:creationId xmlns:a16="http://schemas.microsoft.com/office/drawing/2014/main" id="{48676043-4157-4BD2-A8BC-FA59291D6774}"/>
              </a:ext>
            </a:extLst>
          </p:cNvPr>
          <p:cNvSpPr txBox="1"/>
          <p:nvPr/>
        </p:nvSpPr>
        <p:spPr>
          <a:xfrm>
            <a:off x="695400" y="4429561"/>
            <a:ext cx="6192688" cy="1015663"/>
          </a:xfrm>
          <a:prstGeom prst="rect">
            <a:avLst/>
          </a:prstGeom>
          <a:noFill/>
        </p:spPr>
        <p:txBody>
          <a:bodyPr wrap="square">
            <a:spAutoFit/>
          </a:bodyPr>
          <a:lstStyle/>
          <a:p>
            <a:pPr marL="342900" indent="-34290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Possession or use of video recorders, radios, Cd, radio transmitters, mobile phone or similar devices in the competition area.</a:t>
            </a:r>
            <a:endParaRPr lang="en-IN" sz="2000" dirty="0">
              <a:latin typeface="Calibri" pitchFamily="34" charset="0"/>
              <a:cs typeface="Calibri" pitchFamily="34" charset="0"/>
            </a:endParaRPr>
          </a:p>
        </p:txBody>
      </p:sp>
      <p:pic>
        <p:nvPicPr>
          <p:cNvPr id="6" name="Picture 2">
            <a:extLst>
              <a:ext uri="{FF2B5EF4-FFF2-40B4-BE49-F238E27FC236}">
                <a16:creationId xmlns:a16="http://schemas.microsoft.com/office/drawing/2014/main" id="{207BDB32-B7A5-4936-BD38-EC9E8C159311}"/>
              </a:ext>
            </a:extLst>
          </p:cNvPr>
          <p:cNvPicPr>
            <a:picLocks noChangeAspect="1" noChangeArrowheads="1"/>
          </p:cNvPicPr>
          <p:nvPr/>
        </p:nvPicPr>
        <p:blipFill rotWithShape="1">
          <a:blip r:embed="rId2" cstate="print"/>
          <a:srcRect r="36251" b="59972"/>
          <a:stretch/>
        </p:blipFill>
        <p:spPr bwMode="auto">
          <a:xfrm>
            <a:off x="7864892" y="1933989"/>
            <a:ext cx="3127652" cy="1944216"/>
          </a:xfrm>
          <a:prstGeom prst="round2DiagRect">
            <a:avLst/>
          </a:prstGeom>
          <a:noFill/>
          <a:ln w="38100">
            <a:solidFill>
              <a:srgbClr val="FFFF00"/>
            </a:solidFill>
            <a:miter lim="800000"/>
            <a:headEnd/>
            <a:tailEnd/>
          </a:ln>
          <a:scene3d>
            <a:camera prst="orthographicFront"/>
            <a:lightRig rig="threePt" dir="t"/>
          </a:scene3d>
          <a:sp3d>
            <a:bevelT w="165100" prst="coolSlant"/>
          </a:sp3d>
        </p:spPr>
      </p:pic>
      <p:pic>
        <p:nvPicPr>
          <p:cNvPr id="4" name="Picture 3" descr="Best-Carbon-Running-Shoes-Gear-Patrol-Next-Percent-768x591.jpg">
            <a:extLst>
              <a:ext uri="{FF2B5EF4-FFF2-40B4-BE49-F238E27FC236}">
                <a16:creationId xmlns:a16="http://schemas.microsoft.com/office/drawing/2014/main" id="{ACCA22EE-FBAC-459C-A3E5-40EF34B495D4}"/>
              </a:ext>
            </a:extLst>
          </p:cNvPr>
          <p:cNvPicPr>
            <a:picLocks noChangeAspect="1"/>
          </p:cNvPicPr>
          <p:nvPr/>
        </p:nvPicPr>
        <p:blipFill>
          <a:blip r:embed="rId3"/>
          <a:stretch>
            <a:fillRect/>
          </a:stretch>
        </p:blipFill>
        <p:spPr>
          <a:xfrm>
            <a:off x="7792884" y="4149080"/>
            <a:ext cx="3127652" cy="1944216"/>
          </a:xfrm>
          <a:prstGeom prst="round2DiagRect">
            <a:avLst/>
          </a:prstGeom>
          <a:ln w="38100">
            <a:solidFill>
              <a:srgbClr val="FFFF00"/>
            </a:solidFill>
          </a:ln>
          <a:scene3d>
            <a:camera prst="orthographicFront"/>
            <a:lightRig rig="threePt" dir="t"/>
          </a:scene3d>
          <a:sp3d>
            <a:bevelT w="165100" prst="coolSlant"/>
          </a:sp3d>
        </p:spPr>
      </p:pic>
    </p:spTree>
    <p:extLst>
      <p:ext uri="{BB962C8B-B14F-4D97-AF65-F5344CB8AC3E}">
        <p14:creationId xmlns:p14="http://schemas.microsoft.com/office/powerpoint/2010/main" val="3875351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F70CD-0349-48AD-A13F-EDD071D410D3}"/>
              </a:ext>
            </a:extLst>
          </p:cNvPr>
          <p:cNvSpPr txBox="1"/>
          <p:nvPr/>
        </p:nvSpPr>
        <p:spPr>
          <a:xfrm>
            <a:off x="911424" y="428604"/>
            <a:ext cx="5041660" cy="584775"/>
          </a:xfrm>
          <a:prstGeom prst="rect">
            <a:avLst/>
          </a:prstGeom>
          <a:noFill/>
        </p:spPr>
        <p:txBody>
          <a:bodyPr wrap="square" rtlCol="0">
            <a:spAutoFit/>
          </a:bodyPr>
          <a:lstStyle/>
          <a:p>
            <a:r>
              <a:rPr lang="en-IN" sz="3200" b="1" dirty="0">
                <a:solidFill>
                  <a:srgbClr val="FFFF00"/>
                </a:solidFill>
                <a:latin typeface="Calibri" panose="020F0502020204030204" pitchFamily="34" charset="0"/>
                <a:cs typeface="Calibri" panose="020F0502020204030204" pitchFamily="34" charset="0"/>
              </a:rPr>
              <a:t>ASSISTANCE NOT ALLOWED</a:t>
            </a:r>
          </a:p>
        </p:txBody>
      </p:sp>
      <p:sp>
        <p:nvSpPr>
          <p:cNvPr id="9" name="TextBox 8">
            <a:extLst>
              <a:ext uri="{FF2B5EF4-FFF2-40B4-BE49-F238E27FC236}">
                <a16:creationId xmlns:a16="http://schemas.microsoft.com/office/drawing/2014/main" id="{B2FF02E7-221D-4638-BC8B-1713F630ABA8}"/>
              </a:ext>
            </a:extLst>
          </p:cNvPr>
          <p:cNvSpPr txBox="1"/>
          <p:nvPr/>
        </p:nvSpPr>
        <p:spPr>
          <a:xfrm>
            <a:off x="683296" y="2060848"/>
            <a:ext cx="6636839" cy="2106731"/>
          </a:xfrm>
          <a:prstGeom prst="rect">
            <a:avLst/>
          </a:prstGeom>
          <a:noFill/>
        </p:spPr>
        <p:txBody>
          <a:bodyPr wrap="square">
            <a:spAutoFit/>
          </a:bodyPr>
          <a:lstStyle/>
          <a:p>
            <a:pPr marL="285750" indent="-285750" algn="just">
              <a:lnSpc>
                <a:spcPct val="110000"/>
              </a:lnSpc>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Provision of advice or other support by any official of the competition not related to or required by their specific role in the competition at the time (e.g., coaching advice, indication of the take-off point in a jumping event except to indicate a failure in Horizontal Jumps, time or distance gaps in a race etc.).</a:t>
            </a:r>
            <a:endParaRPr lang="en-IN" sz="2000" dirty="0">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A41F1D78-FD51-4710-BE63-8B56EBA64BDC}"/>
              </a:ext>
            </a:extLst>
          </p:cNvPr>
          <p:cNvPicPr>
            <a:picLocks noChangeAspect="1"/>
          </p:cNvPicPr>
          <p:nvPr/>
        </p:nvPicPr>
        <p:blipFill>
          <a:blip r:embed="rId2"/>
          <a:stretch>
            <a:fillRect/>
          </a:stretch>
        </p:blipFill>
        <p:spPr>
          <a:xfrm>
            <a:off x="7788696" y="1882293"/>
            <a:ext cx="3445634" cy="2083008"/>
          </a:xfrm>
          <a:prstGeom prst="round2DiagRect">
            <a:avLst/>
          </a:prstGeom>
          <a:ln w="38100">
            <a:solidFill>
              <a:srgbClr val="FFFF00"/>
            </a:solidFill>
          </a:ln>
          <a:scene3d>
            <a:camera prst="orthographicFront"/>
            <a:lightRig rig="threePt" dir="t"/>
          </a:scene3d>
          <a:sp3d>
            <a:bevelT w="165100" prst="coolSlant"/>
          </a:sp3d>
        </p:spPr>
      </p:pic>
      <p:sp>
        <p:nvSpPr>
          <p:cNvPr id="13" name="TextBox 12">
            <a:extLst>
              <a:ext uri="{FF2B5EF4-FFF2-40B4-BE49-F238E27FC236}">
                <a16:creationId xmlns:a16="http://schemas.microsoft.com/office/drawing/2014/main" id="{A22EA559-E93B-43FE-822B-A67097CDA6FE}"/>
              </a:ext>
            </a:extLst>
          </p:cNvPr>
          <p:cNvSpPr txBox="1"/>
          <p:nvPr/>
        </p:nvSpPr>
        <p:spPr>
          <a:xfrm>
            <a:off x="683296" y="4360252"/>
            <a:ext cx="6636839" cy="1091068"/>
          </a:xfrm>
          <a:prstGeom prst="rect">
            <a:avLst/>
          </a:prstGeom>
          <a:noFill/>
        </p:spPr>
        <p:txBody>
          <a:bodyPr wrap="square">
            <a:spAutoFit/>
          </a:bodyPr>
          <a:lstStyle/>
          <a:p>
            <a:pPr marL="273050" indent="-273050" algn="just">
              <a:lnSpc>
                <a:spcPct val="110000"/>
              </a:lnSpc>
              <a:buFont typeface="Wingdings" panose="05000000000000000000" pitchFamily="2" charset="2"/>
              <a:buChar char="v"/>
              <a:tabLst>
                <a:tab pos="27305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Receiving physical support from another athlete (other than helping to recover to a standing position) that assists in making forward progression in a race.</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descr="Helping Athlete2.jpg">
            <a:extLst>
              <a:ext uri="{FF2B5EF4-FFF2-40B4-BE49-F238E27FC236}">
                <a16:creationId xmlns:a16="http://schemas.microsoft.com/office/drawing/2014/main" id="{3232500F-A3EC-4195-A94B-0302DE4FD49D}"/>
              </a:ext>
            </a:extLst>
          </p:cNvPr>
          <p:cNvPicPr>
            <a:picLocks noChangeAspect="1"/>
          </p:cNvPicPr>
          <p:nvPr/>
        </p:nvPicPr>
        <p:blipFill>
          <a:blip r:embed="rId3"/>
          <a:stretch>
            <a:fillRect/>
          </a:stretch>
        </p:blipFill>
        <p:spPr>
          <a:xfrm>
            <a:off x="7770306" y="4147158"/>
            <a:ext cx="3445634" cy="2062356"/>
          </a:xfrm>
          <a:prstGeom prst="round2DiagRect">
            <a:avLst/>
          </a:prstGeom>
          <a:ln w="38100">
            <a:solidFill>
              <a:srgbClr val="FFFF00"/>
            </a:solidFill>
          </a:ln>
          <a:scene3d>
            <a:camera prst="orthographicFront"/>
            <a:lightRig rig="threePt" dir="t"/>
          </a:scene3d>
          <a:sp3d>
            <a:bevelT w="165100" prst="coolSlant"/>
          </a:sp3d>
        </p:spPr>
      </p:pic>
    </p:spTree>
    <p:extLst>
      <p:ext uri="{BB962C8B-B14F-4D97-AF65-F5344CB8AC3E}">
        <p14:creationId xmlns:p14="http://schemas.microsoft.com/office/powerpoint/2010/main" val="589511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F70CD-0349-48AD-A13F-EDD071D410D3}"/>
              </a:ext>
            </a:extLst>
          </p:cNvPr>
          <p:cNvSpPr txBox="1"/>
          <p:nvPr/>
        </p:nvSpPr>
        <p:spPr>
          <a:xfrm>
            <a:off x="911424" y="357166"/>
            <a:ext cx="4493966" cy="584775"/>
          </a:xfrm>
          <a:prstGeom prst="rect">
            <a:avLst/>
          </a:prstGeom>
          <a:noFill/>
        </p:spPr>
        <p:txBody>
          <a:bodyPr wrap="square" rtlCol="0">
            <a:spAutoFit/>
          </a:bodyPr>
          <a:lstStyle/>
          <a:p>
            <a:r>
              <a:rPr lang="en-IN" sz="3200" b="1" dirty="0">
                <a:solidFill>
                  <a:srgbClr val="FFFF00"/>
                </a:solidFill>
                <a:latin typeface="Calibri" pitchFamily="34" charset="0"/>
                <a:cs typeface="Calibri" pitchFamily="34" charset="0"/>
              </a:rPr>
              <a:t>ASSISTANCE TO ATHLETES</a:t>
            </a:r>
          </a:p>
        </p:txBody>
      </p:sp>
      <p:pic>
        <p:nvPicPr>
          <p:cNvPr id="5" name="Picture 2">
            <a:extLst>
              <a:ext uri="{FF2B5EF4-FFF2-40B4-BE49-F238E27FC236}">
                <a16:creationId xmlns:a16="http://schemas.microsoft.com/office/drawing/2014/main" id="{E24C433F-95AA-4BED-B5F6-93B1B64B8616}"/>
              </a:ext>
            </a:extLst>
          </p:cNvPr>
          <p:cNvPicPr>
            <a:picLocks noChangeAspect="1" noChangeArrowheads="1"/>
          </p:cNvPicPr>
          <p:nvPr/>
        </p:nvPicPr>
        <p:blipFill>
          <a:blip r:embed="rId3" cstate="print"/>
          <a:srcRect/>
          <a:stretch>
            <a:fillRect/>
          </a:stretch>
        </p:blipFill>
        <p:spPr bwMode="auto">
          <a:xfrm>
            <a:off x="1055440" y="1797833"/>
            <a:ext cx="2952328" cy="1656184"/>
          </a:xfrm>
          <a:prstGeom prst="round2DiagRect">
            <a:avLst/>
          </a:prstGeom>
          <a:noFill/>
          <a:ln w="38100">
            <a:solidFill>
              <a:srgbClr val="FFFF00"/>
            </a:solidFill>
            <a:miter lim="800000"/>
            <a:headEnd/>
            <a:tailEnd/>
          </a:ln>
          <a:scene3d>
            <a:camera prst="orthographicFront"/>
            <a:lightRig rig="threePt" dir="t"/>
          </a:scene3d>
          <a:sp3d>
            <a:bevelT w="165100" prst="coolSlant"/>
          </a:sp3d>
        </p:spPr>
      </p:pic>
      <p:pic>
        <p:nvPicPr>
          <p:cNvPr id="7" name="Content Placeholder 7" descr="Shot Put-1.jpg">
            <a:extLst>
              <a:ext uri="{FF2B5EF4-FFF2-40B4-BE49-F238E27FC236}">
                <a16:creationId xmlns:a16="http://schemas.microsoft.com/office/drawing/2014/main" id="{875D6D7D-EB79-4034-848E-71195E1868B4}"/>
              </a:ext>
            </a:extLst>
          </p:cNvPr>
          <p:cNvPicPr>
            <a:picLocks noChangeAspect="1"/>
          </p:cNvPicPr>
          <p:nvPr/>
        </p:nvPicPr>
        <p:blipFill>
          <a:blip r:embed="rId4"/>
          <a:stretch>
            <a:fillRect/>
          </a:stretch>
        </p:blipFill>
        <p:spPr bwMode="gray">
          <a:xfrm>
            <a:off x="8184232" y="1772816"/>
            <a:ext cx="2952328" cy="1681201"/>
          </a:xfrm>
          <a:prstGeom prst="round2DiagRect">
            <a:avLst/>
          </a:prstGeom>
          <a:ln w="38100">
            <a:solidFill>
              <a:srgbClr val="FFFF00"/>
            </a:solidFill>
          </a:ln>
          <a:scene3d>
            <a:camera prst="orthographicFront"/>
            <a:lightRig rig="threePt" dir="t"/>
          </a:scene3d>
          <a:sp3d>
            <a:bevelT w="165100" prst="coolSlant"/>
          </a:sp3d>
        </p:spPr>
      </p:pic>
      <p:sp>
        <p:nvSpPr>
          <p:cNvPr id="11" name="Arrow: Left-Right 10">
            <a:extLst>
              <a:ext uri="{FF2B5EF4-FFF2-40B4-BE49-F238E27FC236}">
                <a16:creationId xmlns:a16="http://schemas.microsoft.com/office/drawing/2014/main" id="{DEB01A38-AC36-4395-B696-340F3EB265B7}"/>
              </a:ext>
            </a:extLst>
          </p:cNvPr>
          <p:cNvSpPr/>
          <p:nvPr/>
        </p:nvSpPr>
        <p:spPr>
          <a:xfrm>
            <a:off x="4151784" y="2492896"/>
            <a:ext cx="3816424"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38DC305D-7464-49A9-9CEE-34340042547A}"/>
              </a:ext>
            </a:extLst>
          </p:cNvPr>
          <p:cNvSpPr txBox="1"/>
          <p:nvPr/>
        </p:nvSpPr>
        <p:spPr>
          <a:xfrm>
            <a:off x="911424" y="3621799"/>
            <a:ext cx="10297146" cy="2693045"/>
          </a:xfrm>
          <a:prstGeom prst="rect">
            <a:avLst/>
          </a:prstGeom>
          <a:noFill/>
        </p:spPr>
        <p:txBody>
          <a:bodyPr wrap="square">
            <a:spAutoFit/>
          </a:bodyPr>
          <a:lstStyle/>
          <a:p>
            <a:pPr marR="1003300">
              <a:lnSpc>
                <a:spcPct val="121000"/>
              </a:lnSpc>
            </a:pPr>
            <a:r>
              <a:rPr lang="en-IN" sz="2000" b="1" dirty="0">
                <a:solidFill>
                  <a:srgbClr val="FF0000"/>
                </a:solidFill>
                <a:effectLst/>
                <a:latin typeface="Calibri" pitchFamily="34" charset="0"/>
                <a:ea typeface="Arial" panose="020B0604020202020204" pitchFamily="34" charset="0"/>
                <a:cs typeface="Calibri" pitchFamily="34" charset="0"/>
              </a:rPr>
              <a:t>Medical Examination and Assistance</a:t>
            </a:r>
            <a:endParaRPr lang="en-IN" sz="2000" dirty="0">
              <a:solidFill>
                <a:srgbClr val="FF0000"/>
              </a:solidFill>
              <a:effectLst/>
              <a:latin typeface="Calibri" pitchFamily="34" charset="0"/>
              <a:ea typeface="Calibri" panose="020F0502020204030204" pitchFamily="34" charset="0"/>
              <a:cs typeface="Calibri" pitchFamily="34" charset="0"/>
            </a:endParaRPr>
          </a:p>
          <a:p>
            <a:pPr indent="-358140" algn="just">
              <a:lnSpc>
                <a:spcPct val="104000"/>
              </a:lnSpc>
              <a:tabLst>
                <a:tab pos="342900" algn="l"/>
              </a:tabLst>
            </a:pPr>
            <a:r>
              <a:rPr lang="en-IN" sz="2000" dirty="0">
                <a:latin typeface="Calibri" pitchFamily="34" charset="0"/>
                <a:ea typeface="Times New Roman" panose="02020603050405020304" pitchFamily="18" charset="0"/>
                <a:cs typeface="Calibri" pitchFamily="34" charset="0"/>
              </a:rPr>
              <a:t>M</a:t>
            </a:r>
            <a:r>
              <a:rPr lang="en-IN" sz="2000" dirty="0">
                <a:effectLst/>
                <a:latin typeface="Calibri" pitchFamily="34" charset="0"/>
                <a:ea typeface="Arial" panose="020B0604020202020204" pitchFamily="34" charset="0"/>
                <a:cs typeface="Calibri" pitchFamily="34" charset="0"/>
              </a:rPr>
              <a:t>edical examination / treatment and/or physiotherapy may be provided either on the competition area itself by the official medical staff appointed by the Organisers and identified by armbands, vests or similar distinctive apparel or in designated medical treatment areas outside the competition area by accredited team medical personnel specifically approved by the medical or Technical delegate(s) for the purpose. such attendance or assistance by any other person, whether immediately before competition, once athletes have left the Call Room or during competition, is assistance.</a:t>
            </a:r>
            <a:endParaRPr lang="en-IN" sz="2000" dirty="0">
              <a:effectLst/>
              <a:latin typeface="Calibri" pitchFamily="34" charset="0"/>
              <a:ea typeface="Calibri" panose="020F0502020204030204" pitchFamily="34" charset="0"/>
              <a:cs typeface="Calibri" pitchFamily="34" charset="0"/>
            </a:endParaRPr>
          </a:p>
        </p:txBody>
      </p:sp>
    </p:spTree>
    <p:extLst>
      <p:ext uri="{BB962C8B-B14F-4D97-AF65-F5344CB8AC3E}">
        <p14:creationId xmlns:p14="http://schemas.microsoft.com/office/powerpoint/2010/main" val="1385458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F70CD-0349-48AD-A13F-EDD071D410D3}"/>
              </a:ext>
            </a:extLst>
          </p:cNvPr>
          <p:cNvSpPr txBox="1"/>
          <p:nvPr/>
        </p:nvSpPr>
        <p:spPr>
          <a:xfrm>
            <a:off x="983432" y="285728"/>
            <a:ext cx="4441014" cy="584775"/>
          </a:xfrm>
          <a:prstGeom prst="rect">
            <a:avLst/>
          </a:prstGeom>
          <a:noFill/>
        </p:spPr>
        <p:txBody>
          <a:bodyPr wrap="square" rtlCol="0">
            <a:spAutoFit/>
          </a:bodyPr>
          <a:lstStyle/>
          <a:p>
            <a:r>
              <a:rPr lang="en-IN" sz="3200" b="1" dirty="0">
                <a:solidFill>
                  <a:srgbClr val="FFFF00"/>
                </a:solidFill>
                <a:latin typeface="Calibri" panose="020F0502020204030204" pitchFamily="34" charset="0"/>
                <a:cs typeface="Calibri" panose="020F0502020204030204" pitchFamily="34" charset="0"/>
              </a:rPr>
              <a:t>ASSISTANCE ALLOWED</a:t>
            </a:r>
          </a:p>
        </p:txBody>
      </p:sp>
      <p:pic>
        <p:nvPicPr>
          <p:cNvPr id="4" name="Picture 3">
            <a:extLst>
              <a:ext uri="{FF2B5EF4-FFF2-40B4-BE49-F238E27FC236}">
                <a16:creationId xmlns:a16="http://schemas.microsoft.com/office/drawing/2014/main" id="{3CF81B39-C169-4C69-AE58-9E8D682D27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326" y="1916832"/>
            <a:ext cx="3083640" cy="2016224"/>
          </a:xfrm>
          <a:prstGeom prst="round2DiagRect">
            <a:avLst/>
          </a:prstGeom>
          <a:ln w="38100">
            <a:solidFill>
              <a:srgbClr val="FFFF00"/>
            </a:solidFill>
          </a:ln>
          <a:scene3d>
            <a:camera prst="orthographicFront"/>
            <a:lightRig rig="threePt" dir="t"/>
          </a:scene3d>
          <a:sp3d>
            <a:bevelT w="165100" prst="coolSlant"/>
          </a:sp3d>
        </p:spPr>
      </p:pic>
      <p:sp>
        <p:nvSpPr>
          <p:cNvPr id="7" name="TextBox 6">
            <a:extLst>
              <a:ext uri="{FF2B5EF4-FFF2-40B4-BE49-F238E27FC236}">
                <a16:creationId xmlns:a16="http://schemas.microsoft.com/office/drawing/2014/main" id="{F087D11A-6C0A-42B6-9C92-D9566B785321}"/>
              </a:ext>
            </a:extLst>
          </p:cNvPr>
          <p:cNvSpPr txBox="1"/>
          <p:nvPr/>
        </p:nvSpPr>
        <p:spPr>
          <a:xfrm>
            <a:off x="1014736" y="1929026"/>
            <a:ext cx="6665439" cy="707886"/>
          </a:xfrm>
          <a:prstGeom prst="rect">
            <a:avLst/>
          </a:prstGeom>
          <a:noFill/>
        </p:spPr>
        <p:txBody>
          <a:bodyPr wrap="square">
            <a:spAutoFit/>
          </a:bodyPr>
          <a:lstStyle/>
          <a:p>
            <a:pPr marL="285750" indent="-28575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Communication between the athletes and their coaches not placed in the competition area.</a:t>
            </a:r>
            <a:endParaRPr lang="en-IN" sz="2000" dirty="0">
              <a:latin typeface="Calibri" pitchFamily="34" charset="0"/>
              <a:cs typeface="Calibri" pitchFamily="34" charset="0"/>
            </a:endParaRPr>
          </a:p>
        </p:txBody>
      </p:sp>
      <p:pic>
        <p:nvPicPr>
          <p:cNvPr id="6" name="Content Placeholder 3" descr="Help Athlete.jpg">
            <a:extLst>
              <a:ext uri="{FF2B5EF4-FFF2-40B4-BE49-F238E27FC236}">
                <a16:creationId xmlns:a16="http://schemas.microsoft.com/office/drawing/2014/main" id="{BD5625D6-C5EA-450B-A2B2-C9F5EBD1D06D}"/>
              </a:ext>
            </a:extLst>
          </p:cNvPr>
          <p:cNvPicPr>
            <a:picLocks noChangeAspect="1"/>
          </p:cNvPicPr>
          <p:nvPr/>
        </p:nvPicPr>
        <p:blipFill>
          <a:blip r:embed="rId3"/>
          <a:stretch>
            <a:fillRect/>
          </a:stretch>
        </p:blipFill>
        <p:spPr bwMode="gray">
          <a:xfrm>
            <a:off x="7979934" y="4077072"/>
            <a:ext cx="3092325" cy="2016224"/>
          </a:xfrm>
          <a:prstGeom prst="round2DiagRect">
            <a:avLst/>
          </a:prstGeom>
          <a:ln w="38100">
            <a:solidFill>
              <a:srgbClr val="FFFF00"/>
            </a:solidFill>
          </a:ln>
          <a:scene3d>
            <a:camera prst="orthographicFront"/>
            <a:lightRig rig="threePt" dir="t"/>
          </a:scene3d>
          <a:sp3d>
            <a:bevelT w="165100" prst="coolSlant"/>
          </a:sp3d>
        </p:spPr>
      </p:pic>
      <p:sp>
        <p:nvSpPr>
          <p:cNvPr id="11" name="TextBox 10">
            <a:extLst>
              <a:ext uri="{FF2B5EF4-FFF2-40B4-BE49-F238E27FC236}">
                <a16:creationId xmlns:a16="http://schemas.microsoft.com/office/drawing/2014/main" id="{6F19DEAB-696F-4B98-8E56-7432A095AE62}"/>
              </a:ext>
            </a:extLst>
          </p:cNvPr>
          <p:cNvSpPr txBox="1"/>
          <p:nvPr/>
        </p:nvSpPr>
        <p:spPr>
          <a:xfrm>
            <a:off x="1014736" y="4141529"/>
            <a:ext cx="6665439" cy="1015663"/>
          </a:xfrm>
          <a:prstGeom prst="rect">
            <a:avLst/>
          </a:prstGeom>
          <a:noFill/>
        </p:spPr>
        <p:txBody>
          <a:bodyPr wrap="square">
            <a:spAutoFit/>
          </a:bodyPr>
          <a:lstStyle/>
          <a:p>
            <a:pPr marL="285750" indent="-285750" algn="just">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Receiving physical support from an official or other person designated by the organisers to recover to a standing position or to access medical assistance.</a:t>
            </a:r>
            <a:endParaRPr lang="en-I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22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CF70CD-0349-48AD-A13F-EDD071D410D3}"/>
              </a:ext>
            </a:extLst>
          </p:cNvPr>
          <p:cNvSpPr txBox="1"/>
          <p:nvPr/>
        </p:nvSpPr>
        <p:spPr>
          <a:xfrm>
            <a:off x="983432" y="285728"/>
            <a:ext cx="5184576" cy="646331"/>
          </a:xfrm>
          <a:prstGeom prst="rect">
            <a:avLst/>
          </a:prstGeom>
          <a:noFill/>
        </p:spPr>
        <p:txBody>
          <a:bodyPr wrap="square" rtlCol="0">
            <a:spAutoFit/>
          </a:bodyPr>
          <a:lstStyle/>
          <a:p>
            <a:r>
              <a:rPr lang="en-IN" sz="3600" b="1" dirty="0">
                <a:solidFill>
                  <a:srgbClr val="FFFF00"/>
                </a:solidFill>
                <a:latin typeface="Calibri" pitchFamily="34" charset="0"/>
                <a:cs typeface="Calibri" pitchFamily="34" charset="0"/>
              </a:rPr>
              <a:t>ASSISTANCE ALLOWED</a:t>
            </a:r>
          </a:p>
        </p:txBody>
      </p:sp>
      <p:pic>
        <p:nvPicPr>
          <p:cNvPr id="2" name="Content Placeholder 3" descr="Athlete with Belt.jpg">
            <a:extLst>
              <a:ext uri="{FF2B5EF4-FFF2-40B4-BE49-F238E27FC236}">
                <a16:creationId xmlns:a16="http://schemas.microsoft.com/office/drawing/2014/main" id="{E2681EB7-9E6F-4F05-BC95-D54277496D0D}"/>
              </a:ext>
            </a:extLst>
          </p:cNvPr>
          <p:cNvPicPr>
            <a:picLocks noChangeAspect="1"/>
          </p:cNvPicPr>
          <p:nvPr/>
        </p:nvPicPr>
        <p:blipFill>
          <a:blip r:embed="rId2"/>
          <a:stretch>
            <a:fillRect/>
          </a:stretch>
        </p:blipFill>
        <p:spPr bwMode="gray">
          <a:xfrm>
            <a:off x="7824192" y="1916832"/>
            <a:ext cx="3363890" cy="1919305"/>
          </a:xfrm>
          <a:prstGeom prst="round2DiagRect">
            <a:avLst/>
          </a:prstGeom>
          <a:ln w="38100">
            <a:solidFill>
              <a:srgbClr val="FFFF00"/>
            </a:solidFill>
          </a:ln>
          <a:scene3d>
            <a:camera prst="orthographicFront"/>
            <a:lightRig rig="threePt" dir="t"/>
          </a:scene3d>
          <a:sp3d>
            <a:bevelT w="165100" prst="coolSlant"/>
          </a:sp3d>
        </p:spPr>
      </p:pic>
      <p:sp>
        <p:nvSpPr>
          <p:cNvPr id="10" name="TextBox 9">
            <a:extLst>
              <a:ext uri="{FF2B5EF4-FFF2-40B4-BE49-F238E27FC236}">
                <a16:creationId xmlns:a16="http://schemas.microsoft.com/office/drawing/2014/main" id="{3495B1F0-C93C-4C89-BF14-8F2F35895780}"/>
              </a:ext>
            </a:extLst>
          </p:cNvPr>
          <p:cNvSpPr txBox="1"/>
          <p:nvPr/>
        </p:nvSpPr>
        <p:spPr>
          <a:xfrm>
            <a:off x="695399" y="2276872"/>
            <a:ext cx="6264697" cy="1015663"/>
          </a:xfrm>
          <a:prstGeom prst="rect">
            <a:avLst/>
          </a:prstGeom>
          <a:noFill/>
        </p:spPr>
        <p:txBody>
          <a:bodyPr wrap="square">
            <a:spAutoFit/>
          </a:bodyPr>
          <a:lstStyle/>
          <a:p>
            <a:pPr marL="342900" indent="-34290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Any kind of personal safeguard (e.g. bandage, tape, belt, support, wrist cooler, breathing aid etc.) for protection and/or medical purposes. </a:t>
            </a:r>
            <a:endParaRPr lang="en-IN" sz="2000" dirty="0">
              <a:latin typeface="Calibri" pitchFamily="34" charset="0"/>
              <a:cs typeface="Calibri" pitchFamily="34" charset="0"/>
            </a:endParaRPr>
          </a:p>
        </p:txBody>
      </p:sp>
      <p:pic>
        <p:nvPicPr>
          <p:cNvPr id="12" name="Picture 11">
            <a:extLst>
              <a:ext uri="{FF2B5EF4-FFF2-40B4-BE49-F238E27FC236}">
                <a16:creationId xmlns:a16="http://schemas.microsoft.com/office/drawing/2014/main" id="{D8A5F43D-F157-47BD-AF75-DBC9FA804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011" y="4052533"/>
            <a:ext cx="3363890" cy="1919305"/>
          </a:xfrm>
          <a:prstGeom prst="round2DiagRect">
            <a:avLst/>
          </a:prstGeom>
          <a:ln w="38100">
            <a:solidFill>
              <a:srgbClr val="FFFF00"/>
            </a:solidFill>
          </a:ln>
          <a:scene3d>
            <a:camera prst="orthographicFront"/>
            <a:lightRig rig="threePt" dir="t"/>
          </a:scene3d>
          <a:sp3d>
            <a:bevelT w="165100" prst="coolSlant"/>
          </a:sp3d>
        </p:spPr>
      </p:pic>
      <p:sp>
        <p:nvSpPr>
          <p:cNvPr id="14" name="TextBox 13">
            <a:extLst>
              <a:ext uri="{FF2B5EF4-FFF2-40B4-BE49-F238E27FC236}">
                <a16:creationId xmlns:a16="http://schemas.microsoft.com/office/drawing/2014/main" id="{7F079EB2-F709-465A-B3F8-4A3962E2B7AA}"/>
              </a:ext>
            </a:extLst>
          </p:cNvPr>
          <p:cNvSpPr txBox="1"/>
          <p:nvPr/>
        </p:nvSpPr>
        <p:spPr>
          <a:xfrm>
            <a:off x="695400" y="4252233"/>
            <a:ext cx="6264696" cy="1360372"/>
          </a:xfrm>
          <a:prstGeom prst="rect">
            <a:avLst/>
          </a:prstGeom>
          <a:noFill/>
        </p:spPr>
        <p:txBody>
          <a:bodyPr wrap="square">
            <a:spAutoFit/>
          </a:bodyPr>
          <a:lstStyle/>
          <a:p>
            <a:pPr marL="342900" indent="-342900" algn="just">
              <a:lnSpc>
                <a:spcPct val="104000"/>
              </a:lnSpc>
              <a:buFont typeface="Wingdings" panose="05000000000000000000" pitchFamily="2" charset="2"/>
              <a:buChar char="v"/>
              <a:tabLst>
                <a:tab pos="774700" algn="l"/>
              </a:tabLst>
            </a:pPr>
            <a:r>
              <a:rPr lang="en-IN" sz="2000" dirty="0">
                <a:effectLst/>
                <a:latin typeface="Calibri" pitchFamily="34" charset="0"/>
                <a:ea typeface="Arial" panose="020B0604020202020204" pitchFamily="34" charset="0"/>
                <a:cs typeface="Calibri" pitchFamily="34" charset="0"/>
              </a:rPr>
              <a:t>Medical examination / treatment and/or physiotherapy necessary to enable an athlete to participate or continue participation once on the competition area under Rule 6.1 of the Technical Rules.</a:t>
            </a:r>
            <a:endParaRPr lang="en-IN" sz="2000" dirty="0">
              <a:effectLst/>
              <a:latin typeface="Calibri" pitchFamily="34" charset="0"/>
              <a:ea typeface="Calibri" panose="020F0502020204030204" pitchFamily="34" charset="0"/>
              <a:cs typeface="Calibri" pitchFamily="34" charset="0"/>
            </a:endParaRPr>
          </a:p>
        </p:txBody>
      </p:sp>
    </p:spTree>
    <p:extLst>
      <p:ext uri="{BB962C8B-B14F-4D97-AF65-F5344CB8AC3E}">
        <p14:creationId xmlns:p14="http://schemas.microsoft.com/office/powerpoint/2010/main" val="2871609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895846" y="5733256"/>
            <a:ext cx="6496298" cy="400110"/>
          </a:xfrm>
          <a:prstGeom prst="rect">
            <a:avLst/>
          </a:prstGeom>
          <a:noFill/>
        </p:spPr>
        <p:txBody>
          <a:bodyPr wrap="square" rtlCol="0">
            <a:spAutoFit/>
          </a:bodyPr>
          <a:lstStyle/>
          <a:p>
            <a:pPr marL="742950" indent="-742950" algn="just"/>
            <a:r>
              <a:rPr lang="en-IN" sz="2000" dirty="0">
                <a:latin typeface="Calibri" panose="020F0502020204030204" pitchFamily="34" charset="0"/>
                <a:cs typeface="Calibri" panose="020F0502020204030204" pitchFamily="34" charset="0"/>
              </a:rPr>
              <a:t>To be made to the Concerned Referee</a:t>
            </a:r>
            <a:endParaRPr lang="en-IN" sz="4400" b="1" dirty="0">
              <a:latin typeface="Baskerville Old Face" panose="02020602080505020303" pitchFamily="18" charset="0"/>
            </a:endParaRPr>
          </a:p>
        </p:txBody>
      </p:sp>
      <p:pic>
        <p:nvPicPr>
          <p:cNvPr id="3" name="Picture 2">
            <a:extLst>
              <a:ext uri="{FF2B5EF4-FFF2-40B4-BE49-F238E27FC236}">
                <a16:creationId xmlns:a16="http://schemas.microsoft.com/office/drawing/2014/main" id="{DECED361-DFE3-487A-B3F8-C806CB021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893" y="3861048"/>
            <a:ext cx="2427015" cy="24093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911424" y="260648"/>
            <a:ext cx="2138498" cy="584775"/>
          </a:xfrm>
          <a:prstGeom prst="rect">
            <a:avLst/>
          </a:prstGeom>
        </p:spPr>
        <p:txBody>
          <a:bodyPr wrap="square">
            <a:spAutoFit/>
          </a:bodyPr>
          <a:lstStyle/>
          <a:p>
            <a:r>
              <a:rPr lang="en-IN" sz="3200" b="1" dirty="0">
                <a:solidFill>
                  <a:srgbClr val="FFFF00"/>
                </a:solidFill>
                <a:latin typeface="Calibri" panose="020F0502020204030204" pitchFamily="34" charset="0"/>
                <a:cs typeface="Calibri" panose="020F0502020204030204" pitchFamily="34" charset="0"/>
              </a:rPr>
              <a:t>PROTESTS</a:t>
            </a:r>
          </a:p>
        </p:txBody>
      </p:sp>
      <p:sp>
        <p:nvSpPr>
          <p:cNvPr id="6" name="Rectangle 5"/>
          <p:cNvSpPr/>
          <p:nvPr/>
        </p:nvSpPr>
        <p:spPr>
          <a:xfrm>
            <a:off x="895846" y="1643050"/>
            <a:ext cx="6784330" cy="1323439"/>
          </a:xfrm>
          <a:prstGeom prst="rect">
            <a:avLst/>
          </a:prstGeom>
        </p:spPr>
        <p:txBody>
          <a:bodyPr wrap="square">
            <a:spAutoFit/>
          </a:bodyPr>
          <a:lstStyle/>
          <a:p>
            <a:pPr algn="just"/>
            <a:endParaRPr lang="en-US" sz="2000" dirty="0">
              <a:latin typeface="Calibri" pitchFamily="34" charset="0"/>
              <a:cs typeface="Calibri" pitchFamily="34" charset="0"/>
            </a:endParaRPr>
          </a:p>
          <a:p>
            <a:pPr algn="just"/>
            <a:r>
              <a:rPr lang="en-US" sz="2000" dirty="0">
                <a:latin typeface="Calibri" pitchFamily="34" charset="0"/>
                <a:cs typeface="Calibri" pitchFamily="34" charset="0"/>
              </a:rPr>
              <a:t>Protests concerning the status of an athlete to participate             in a competition must be made, prior to the commencement of such competition, to the </a:t>
            </a:r>
            <a:r>
              <a:rPr lang="en-US" sz="2000" dirty="0">
                <a:solidFill>
                  <a:srgbClr val="FF0000"/>
                </a:solidFill>
                <a:latin typeface="Calibri" pitchFamily="34" charset="0"/>
                <a:cs typeface="Calibri" pitchFamily="34" charset="0"/>
              </a:rPr>
              <a:t>Technical Delegate(s).</a:t>
            </a:r>
          </a:p>
        </p:txBody>
      </p:sp>
      <p:pic>
        <p:nvPicPr>
          <p:cNvPr id="1026" name="Picture 2" descr="G:\D.T.O Exam-3rd\facebook_1643015116580_6891304875536107320.jpg"/>
          <p:cNvPicPr>
            <a:picLocks noChangeAspect="1" noChangeArrowheads="1"/>
          </p:cNvPicPr>
          <p:nvPr/>
        </p:nvPicPr>
        <p:blipFill>
          <a:blip r:embed="rId3"/>
          <a:srcRect/>
          <a:stretch>
            <a:fillRect/>
          </a:stretch>
        </p:blipFill>
        <p:spPr bwMode="auto">
          <a:xfrm>
            <a:off x="8184232" y="1285860"/>
            <a:ext cx="2483800" cy="23591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895846" y="2937138"/>
            <a:ext cx="6784330" cy="707886"/>
          </a:xfrm>
          <a:prstGeom prst="rect">
            <a:avLst/>
          </a:prstGeom>
        </p:spPr>
        <p:txBody>
          <a:bodyPr wrap="square">
            <a:spAutoFit/>
          </a:bodyPr>
          <a:lstStyle/>
          <a:p>
            <a:pPr algn="just"/>
            <a:r>
              <a:rPr lang="en-US" sz="2000" dirty="0">
                <a:latin typeface="Calibri" pitchFamily="34" charset="0"/>
                <a:cs typeface="Calibri" pitchFamily="34" charset="0"/>
              </a:rPr>
              <a:t>Once the Technical Delegate(s) make(s) a decision, there shall be a right of appeal to the Jury of Appeal.</a:t>
            </a:r>
          </a:p>
        </p:txBody>
      </p:sp>
      <p:sp>
        <p:nvSpPr>
          <p:cNvPr id="8" name="Rectangle 7"/>
          <p:cNvSpPr/>
          <p:nvPr/>
        </p:nvSpPr>
        <p:spPr>
          <a:xfrm>
            <a:off x="895846" y="3714752"/>
            <a:ext cx="6784330" cy="1323439"/>
          </a:xfrm>
          <a:prstGeom prst="rect">
            <a:avLst/>
          </a:prstGeom>
        </p:spPr>
        <p:txBody>
          <a:bodyPr wrap="square">
            <a:spAutoFit/>
          </a:bodyPr>
          <a:lstStyle/>
          <a:p>
            <a:pPr algn="just"/>
            <a:r>
              <a:rPr lang="en-US" sz="2000" dirty="0">
                <a:latin typeface="Calibri" pitchFamily="34" charset="0"/>
                <a:cs typeface="Calibri" pitchFamily="34" charset="0"/>
              </a:rPr>
              <a:t>If the matter cannot be settled satisfactorily prior to the competition, the athlete shall be allowed to compete under protest and the matter be referred to the relevant governing body.</a:t>
            </a:r>
          </a:p>
        </p:txBody>
      </p:sp>
      <p:sp>
        <p:nvSpPr>
          <p:cNvPr id="9" name="Rectangle 8"/>
          <p:cNvSpPr/>
          <p:nvPr/>
        </p:nvSpPr>
        <p:spPr>
          <a:xfrm>
            <a:off x="895846" y="5286388"/>
            <a:ext cx="7072362" cy="400110"/>
          </a:xfrm>
          <a:prstGeom prst="rect">
            <a:avLst/>
          </a:prstGeom>
        </p:spPr>
        <p:txBody>
          <a:bodyPr wrap="square">
            <a:spAutoFit/>
          </a:bodyPr>
          <a:lstStyle/>
          <a:p>
            <a:pPr marL="742950" indent="-742950" algn="just"/>
            <a:r>
              <a:rPr lang="en-IN" sz="2000" b="1" u="sng" dirty="0">
                <a:solidFill>
                  <a:srgbClr val="FF0000"/>
                </a:solidFill>
                <a:latin typeface="Calibri" panose="020F0502020204030204" pitchFamily="34" charset="0"/>
                <a:cs typeface="Calibri" panose="020F0502020204030204" pitchFamily="34" charset="0"/>
              </a:rPr>
              <a:t>CONCERNING THE RESULT OR CONDUCT OF AN EVENT</a:t>
            </a:r>
          </a:p>
        </p:txBody>
      </p:sp>
      <p:sp>
        <p:nvSpPr>
          <p:cNvPr id="10" name="Rectangle 9"/>
          <p:cNvSpPr/>
          <p:nvPr/>
        </p:nvSpPr>
        <p:spPr>
          <a:xfrm>
            <a:off x="911424" y="1500174"/>
            <a:ext cx="3456384" cy="400110"/>
          </a:xfrm>
          <a:prstGeom prst="rect">
            <a:avLst/>
          </a:prstGeom>
        </p:spPr>
        <p:txBody>
          <a:bodyPr wrap="square">
            <a:spAutoFit/>
          </a:bodyPr>
          <a:lstStyle/>
          <a:p>
            <a:r>
              <a:rPr lang="en-IN" sz="2000" b="1" u="sng" dirty="0">
                <a:solidFill>
                  <a:srgbClr val="FF0000"/>
                </a:solidFill>
                <a:latin typeface="Calibri" panose="020F0502020204030204" pitchFamily="34" charset="0"/>
                <a:cs typeface="Calibri" panose="020F0502020204030204" pitchFamily="34" charset="0"/>
              </a:rPr>
              <a:t>CONCERNING STATUS</a:t>
            </a:r>
            <a:endParaRPr lang="en-US" sz="2000" dirty="0"/>
          </a:p>
        </p:txBody>
      </p:sp>
    </p:spTree>
    <p:extLst>
      <p:ext uri="{BB962C8B-B14F-4D97-AF65-F5344CB8AC3E}">
        <p14:creationId xmlns:p14="http://schemas.microsoft.com/office/powerpoint/2010/main" val="74750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479376" y="1857364"/>
            <a:ext cx="5616624" cy="3785652"/>
          </a:xfrm>
          <a:prstGeom prst="rect">
            <a:avLst/>
          </a:prstGeom>
          <a:noFill/>
        </p:spPr>
        <p:txBody>
          <a:bodyPr wrap="square" rtlCol="0">
            <a:spAutoFit/>
          </a:bodyPr>
          <a:lstStyle/>
          <a:p>
            <a:pPr algn="ctr"/>
            <a:r>
              <a:rPr lang="en-IN" sz="2000" b="1" u="sng" dirty="0">
                <a:latin typeface="Calibri" panose="020F0502020204030204" pitchFamily="34" charset="0"/>
                <a:cs typeface="Calibri" panose="020F0502020204030204" pitchFamily="34" charset="0"/>
              </a:rPr>
              <a:t>AFTER ANNOUNCEMENT OF RESULT</a:t>
            </a:r>
          </a:p>
          <a:p>
            <a:pPr marL="514350" indent="-514350" algn="ctr">
              <a:buAutoNum type="alphaUcParenR"/>
            </a:pPr>
            <a:endParaRPr lang="en-IN" sz="2000" dirty="0">
              <a:latin typeface="Calibri" panose="020F0502020204030204" pitchFamily="34" charset="0"/>
              <a:cs typeface="Calibri" panose="020F0502020204030204" pitchFamily="34" charset="0"/>
            </a:endParaRPr>
          </a:p>
          <a:p>
            <a:pPr algn="ctr"/>
            <a:r>
              <a:rPr lang="en-IN" sz="2000" b="1" u="sng" dirty="0">
                <a:solidFill>
                  <a:srgbClr val="FF0000"/>
                </a:solidFill>
                <a:latin typeface="Calibri" panose="020F0502020204030204" pitchFamily="34" charset="0"/>
                <a:cs typeface="Calibri" panose="020F0502020204030204" pitchFamily="34" charset="0"/>
              </a:rPr>
              <a:t>TO WHOM PROTEST SHALL BE MADE</a:t>
            </a:r>
          </a:p>
          <a:p>
            <a:pPr algn="just"/>
            <a:endParaRPr lang="en-IN" sz="20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Any protest shall be made orally to the Referee</a:t>
            </a:r>
          </a:p>
          <a:p>
            <a:pPr algn="just"/>
            <a:endParaRPr lang="en-IN" sz="2000" dirty="0">
              <a:effectLst/>
              <a:latin typeface="Calibri" panose="020F0502020204030204" pitchFamily="34" charset="0"/>
              <a:ea typeface="Arial" panose="020B0604020202020204" pitchFamily="34" charset="0"/>
              <a:cs typeface="Calibri" panose="020F0502020204030204" pitchFamily="34" charset="0"/>
            </a:endParaRPr>
          </a:p>
          <a:p>
            <a:pPr algn="just"/>
            <a:r>
              <a:rPr lang="en-IN" sz="2000" b="1" u="sng" dirty="0">
                <a:solidFill>
                  <a:srgbClr val="FF0000"/>
                </a:solidFill>
                <a:latin typeface="Calibri" panose="020F0502020204030204" pitchFamily="34" charset="0"/>
                <a:cs typeface="Calibri" panose="020F0502020204030204" pitchFamily="34" charset="0"/>
              </a:rPr>
              <a:t>CONDITION</a:t>
            </a:r>
          </a:p>
          <a:p>
            <a:pPr marL="457200" indent="-457200" algn="just">
              <a:buFont typeface="Wingdings" panose="05000000000000000000" pitchFamily="2" charset="2"/>
              <a:buChar char="v"/>
            </a:pPr>
            <a:endParaRPr lang="en-IN" sz="20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Protests concerning the result or conduct of an event shall be made within 30 minutes of the official announcement of the result of that event.</a:t>
            </a:r>
            <a:endParaRPr lang="en-IN" sz="4400" b="1" dirty="0">
              <a:latin typeface="Baskerville Old Face" panose="02020602080505020303" pitchFamily="18" charset="0"/>
            </a:endParaRPr>
          </a:p>
        </p:txBody>
      </p:sp>
      <p:sp>
        <p:nvSpPr>
          <p:cNvPr id="3" name="Rectangle 2"/>
          <p:cNvSpPr/>
          <p:nvPr/>
        </p:nvSpPr>
        <p:spPr>
          <a:xfrm>
            <a:off x="911424" y="260648"/>
            <a:ext cx="1803647" cy="584775"/>
          </a:xfrm>
          <a:prstGeom prst="rect">
            <a:avLst/>
          </a:prstGeom>
        </p:spPr>
        <p:txBody>
          <a:bodyPr wrap="square">
            <a:spAutoFit/>
          </a:bodyPr>
          <a:lstStyle/>
          <a:p>
            <a:r>
              <a:rPr lang="en-IN" sz="3200" b="1" dirty="0">
                <a:solidFill>
                  <a:srgbClr val="FFFF00"/>
                </a:solidFill>
                <a:latin typeface="Calibri" panose="020F0502020204030204" pitchFamily="34" charset="0"/>
                <a:cs typeface="Calibri" panose="020F0502020204030204" pitchFamily="34" charset="0"/>
              </a:rPr>
              <a:t>PROTEST</a:t>
            </a:r>
            <a:endParaRPr lang="en-IN" sz="3200" dirty="0">
              <a:solidFill>
                <a:srgbClr val="FFFF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EF4B9E1-2FDA-4D68-9A63-459D0F657987}"/>
              </a:ext>
            </a:extLst>
          </p:cNvPr>
          <p:cNvSpPr txBox="1"/>
          <p:nvPr/>
        </p:nvSpPr>
        <p:spPr>
          <a:xfrm>
            <a:off x="6600056" y="1857364"/>
            <a:ext cx="5045690" cy="4093428"/>
          </a:xfrm>
          <a:prstGeom prst="rect">
            <a:avLst/>
          </a:prstGeom>
          <a:noFill/>
        </p:spPr>
        <p:txBody>
          <a:bodyPr wrap="square" rtlCol="0">
            <a:spAutoFit/>
          </a:bodyPr>
          <a:lstStyle/>
          <a:p>
            <a:pPr algn="ctr"/>
            <a:r>
              <a:rPr lang="en-IN" sz="2000" b="1" u="sng" dirty="0">
                <a:latin typeface="Calibri" panose="020F0502020204030204" pitchFamily="34" charset="0"/>
                <a:cs typeface="Calibri" panose="020F0502020204030204" pitchFamily="34" charset="0"/>
              </a:rPr>
              <a:t>AFTER ANNOUNCEMENT OF RESULT</a:t>
            </a:r>
          </a:p>
          <a:p>
            <a:pPr marL="514350" indent="-514350" algn="ctr">
              <a:buAutoNum type="alphaUcParenR"/>
            </a:pPr>
            <a:endParaRPr lang="en-IN" sz="2000" dirty="0">
              <a:latin typeface="Calibri" panose="020F0502020204030204" pitchFamily="34" charset="0"/>
              <a:cs typeface="Calibri" panose="020F0502020204030204" pitchFamily="34" charset="0"/>
            </a:endParaRPr>
          </a:p>
          <a:p>
            <a:pPr algn="ctr"/>
            <a:r>
              <a:rPr lang="en-IN" sz="2000" b="1" u="sng" dirty="0">
                <a:solidFill>
                  <a:srgbClr val="FF0000"/>
                </a:solidFill>
                <a:latin typeface="Calibri" panose="020F0502020204030204" pitchFamily="34" charset="0"/>
                <a:cs typeface="Calibri" panose="020F0502020204030204" pitchFamily="34" charset="0"/>
              </a:rPr>
              <a:t>WHO CAN PROTEST</a:t>
            </a:r>
          </a:p>
          <a:p>
            <a:pPr algn="just"/>
            <a:endParaRPr lang="en-IN" sz="20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An athlete</a:t>
            </a:r>
          </a:p>
          <a:p>
            <a:pPr marL="457200" indent="-457200" algn="just">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Someone acting on their behalf </a:t>
            </a:r>
          </a:p>
          <a:p>
            <a:pPr marL="457200" indent="-457200" algn="just">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An official representative of a team. if they are competing in the same round of the event to which the protest (or subsequent appeal) relates.</a:t>
            </a:r>
          </a:p>
          <a:p>
            <a:pPr marL="457200" indent="-457200" algn="just">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anose="020F0502020204030204" pitchFamily="34" charset="0"/>
              </a:rPr>
              <a:t> Or are competing in a competition in which a team points score is being conducted). </a:t>
            </a:r>
            <a:endParaRPr lang="en-IN" sz="4400" b="1" dirty="0">
              <a:solidFill>
                <a:srgbClr val="FFFF00"/>
              </a:solidFill>
              <a:latin typeface="Baskerville Old Face" panose="02020602080505020303" pitchFamily="18" charset="0"/>
            </a:endParaRPr>
          </a:p>
        </p:txBody>
      </p:sp>
    </p:spTree>
    <p:extLst>
      <p:ext uri="{BB962C8B-B14F-4D97-AF65-F5344CB8AC3E}">
        <p14:creationId xmlns:p14="http://schemas.microsoft.com/office/powerpoint/2010/main" val="2570031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407368" y="1428736"/>
            <a:ext cx="7992888" cy="3107004"/>
          </a:xfrm>
          <a:prstGeom prst="rect">
            <a:avLst/>
          </a:prstGeom>
          <a:noFill/>
        </p:spPr>
        <p:txBody>
          <a:bodyPr wrap="square" rtlCol="0">
            <a:spAutoFit/>
          </a:bodyPr>
          <a:lstStyle/>
          <a:p>
            <a:pPr algn="just"/>
            <a:r>
              <a:rPr lang="en-IN" sz="2000" b="1" u="sng" dirty="0">
                <a:latin typeface="Calibri" pitchFamily="34" charset="0"/>
                <a:cs typeface="Calibri" pitchFamily="34" charset="0"/>
              </a:rPr>
              <a:t>IMMEDIATE ORAL PROTEST</a:t>
            </a:r>
          </a:p>
          <a:p>
            <a:pPr marL="514350" indent="-514350" algn="just">
              <a:buAutoNum type="alphaUcParenR"/>
            </a:pPr>
            <a:endParaRPr lang="en-IN" sz="2000" dirty="0">
              <a:latin typeface="Calibri" pitchFamily="34" charset="0"/>
              <a:cs typeface="Calibri" pitchFamily="34" charset="0"/>
            </a:endParaRPr>
          </a:p>
          <a:p>
            <a:pPr algn="just"/>
            <a:r>
              <a:rPr lang="en-IN" sz="2000" b="1" u="sng" dirty="0">
                <a:solidFill>
                  <a:srgbClr val="FF0000"/>
                </a:solidFill>
                <a:latin typeface="Calibri" pitchFamily="34" charset="0"/>
                <a:cs typeface="Calibri" pitchFamily="34" charset="0"/>
              </a:rPr>
              <a:t>IN A TRACK EVENT</a:t>
            </a:r>
          </a:p>
          <a:p>
            <a:pPr algn="just"/>
            <a:endParaRPr lang="en-IN" sz="2000" dirty="0">
              <a:latin typeface="Calibri" pitchFamily="34"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    If an athlete makes an immediate oral protest against having been charged with a false start</a:t>
            </a:r>
          </a:p>
          <a:p>
            <a:pPr marL="355600" indent="-358140" algn="just">
              <a:lnSpc>
                <a:spcPct val="110000"/>
              </a:lnSpc>
              <a:buFont typeface="Wingdings" panose="05000000000000000000" pitchFamily="2" charset="2"/>
              <a:buChar char="v"/>
              <a:tabLst>
                <a:tab pos="342900" algn="l"/>
              </a:tabLst>
            </a:pPr>
            <a:endParaRPr lang="en-IN" sz="2000" dirty="0">
              <a:latin typeface="Calibri" pitchFamily="34" charset="0"/>
              <a:ea typeface="Times New Roman" panose="02020603050405020304" pitchFamily="18" charset="0"/>
              <a:cs typeface="Calibri" pitchFamily="34" charset="0"/>
            </a:endParaRPr>
          </a:p>
          <a:p>
            <a:pPr algn="just">
              <a:lnSpc>
                <a:spcPct val="130000"/>
              </a:lnSpc>
            </a:pPr>
            <a:r>
              <a:rPr lang="en-IN" sz="2000" dirty="0">
                <a:effectLst/>
                <a:latin typeface="Calibri" pitchFamily="34" charset="0"/>
                <a:ea typeface="Arial" panose="020B0604020202020204" pitchFamily="34" charset="0"/>
                <a:cs typeface="Calibri" pitchFamily="34" charset="0"/>
              </a:rPr>
              <a:t>Track Referee may, if they are in any doubt, allow the athlete to compete “under protest” in order to preserve the rights of all concerned.</a:t>
            </a:r>
            <a:r>
              <a:rPr lang="en-IN" sz="2000" dirty="0">
                <a:effectLst/>
                <a:latin typeface="Calibri" pitchFamily="34" charset="0"/>
                <a:ea typeface="Times New Roman" panose="02020603050405020304" pitchFamily="18" charset="0"/>
                <a:cs typeface="Calibri" pitchFamily="34" charset="0"/>
              </a:rPr>
              <a:t> </a:t>
            </a:r>
            <a:endParaRPr lang="en-IN" sz="2000" dirty="0">
              <a:effectLst/>
              <a:latin typeface="Calibri" pitchFamily="34" charset="0"/>
              <a:ea typeface="Calibri" panose="020F0502020204030204" pitchFamily="34" charset="0"/>
              <a:cs typeface="Calibri" pitchFamily="34" charset="0"/>
            </a:endParaRPr>
          </a:p>
        </p:txBody>
      </p:sp>
      <p:pic>
        <p:nvPicPr>
          <p:cNvPr id="4" name="Picture 3">
            <a:extLst>
              <a:ext uri="{FF2B5EF4-FFF2-40B4-BE49-F238E27FC236}">
                <a16:creationId xmlns:a16="http://schemas.microsoft.com/office/drawing/2014/main" id="{C162EB58-9ECE-4F13-B2C0-81BF6A1F4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6441" y="2646032"/>
            <a:ext cx="2877373" cy="3303248"/>
          </a:xfrm>
          <a:prstGeom prst="round2DiagRect">
            <a:avLst/>
          </a:prstGeom>
          <a:ln w="28575">
            <a:solidFill>
              <a:srgbClr val="FFFF00"/>
            </a:solidFill>
          </a:ln>
        </p:spPr>
      </p:pic>
      <p:sp>
        <p:nvSpPr>
          <p:cNvPr id="6" name="Rectangle 5"/>
          <p:cNvSpPr/>
          <p:nvPr/>
        </p:nvSpPr>
        <p:spPr>
          <a:xfrm>
            <a:off x="911424" y="260648"/>
            <a:ext cx="3456384"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
        <p:nvSpPr>
          <p:cNvPr id="7" name="Rectangle 6"/>
          <p:cNvSpPr/>
          <p:nvPr/>
        </p:nvSpPr>
        <p:spPr>
          <a:xfrm>
            <a:off x="335360" y="4643446"/>
            <a:ext cx="8064896" cy="1497333"/>
          </a:xfrm>
          <a:prstGeom prst="rect">
            <a:avLst/>
          </a:prstGeom>
        </p:spPr>
        <p:txBody>
          <a:bodyPr wrap="square">
            <a:spAutoFit/>
          </a:bodyPr>
          <a:lstStyle/>
          <a:p>
            <a:pPr algn="just">
              <a:lnSpc>
                <a:spcPct val="110000"/>
              </a:lnSpc>
              <a:tabLst>
                <a:tab pos="342900" algn="l"/>
              </a:tabLst>
            </a:pPr>
            <a:r>
              <a:rPr lang="en-IN" b="1" u="sng" dirty="0">
                <a:solidFill>
                  <a:srgbClr val="FF0000"/>
                </a:solidFill>
                <a:latin typeface="Calibri" pitchFamily="34" charset="0"/>
                <a:ea typeface="Arial" panose="020B0604020202020204" pitchFamily="34" charset="0"/>
                <a:cs typeface="Calibri" pitchFamily="34" charset="0"/>
              </a:rPr>
              <a:t>POWER OF THE REFEREE</a:t>
            </a:r>
          </a:p>
          <a:p>
            <a:pPr indent="-429895" algn="just">
              <a:lnSpc>
                <a:spcPct val="122000"/>
              </a:lnSpc>
              <a:tabLst>
                <a:tab pos="774700" algn="l"/>
              </a:tabLst>
            </a:pPr>
            <a:r>
              <a:rPr lang="en-IN" sz="2000" dirty="0">
                <a:latin typeface="Calibri" pitchFamily="34" charset="0"/>
                <a:ea typeface="Arial" panose="020B0604020202020204" pitchFamily="34" charset="0"/>
                <a:cs typeface="Calibri" pitchFamily="34" charset="0"/>
              </a:rPr>
              <a:t>Whether or not there may be any warning or disqualification, the Referee shall have the authority to declare the event or part of the event void and that it or part of it shall be held again if in their opinion justice demands it.</a:t>
            </a:r>
            <a:endParaRPr lang="en-IN" sz="2000" dirty="0">
              <a:latin typeface="Calibri" pitchFamily="34" charset="0"/>
              <a:ea typeface="Calibri" panose="020F0502020204030204" pitchFamily="34" charset="0"/>
              <a:cs typeface="Calibri" pitchFamily="34" charset="0"/>
            </a:endParaRPr>
          </a:p>
        </p:txBody>
      </p:sp>
    </p:spTree>
    <p:extLst>
      <p:ext uri="{BB962C8B-B14F-4D97-AF65-F5344CB8AC3E}">
        <p14:creationId xmlns:p14="http://schemas.microsoft.com/office/powerpoint/2010/main" val="2172561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67558" y="1785926"/>
            <a:ext cx="7832698" cy="3891835"/>
          </a:xfrm>
          <a:prstGeom prst="rect">
            <a:avLst/>
          </a:prstGeom>
          <a:noFill/>
        </p:spPr>
        <p:txBody>
          <a:bodyPr wrap="square" rtlCol="0">
            <a:spAutoFit/>
          </a:bodyPr>
          <a:lstStyle/>
          <a:p>
            <a:pPr algn="just"/>
            <a:r>
              <a:rPr lang="en-IN" sz="2000" b="1" dirty="0">
                <a:latin typeface="Calibri" pitchFamily="34" charset="0"/>
                <a:cs typeface="Calibri" pitchFamily="34" charset="0"/>
              </a:rPr>
              <a:t>IMMEDIATE ORAL PROTEST IN A TRACK EVENT</a:t>
            </a:r>
          </a:p>
          <a:p>
            <a:pPr algn="just"/>
            <a:endParaRPr lang="en-IN" sz="2000" b="1" dirty="0">
              <a:latin typeface="Calibri" pitchFamily="34" charset="0"/>
              <a:cs typeface="Calibri" pitchFamily="34" charset="0"/>
            </a:endParaRPr>
          </a:p>
          <a:p>
            <a:pPr algn="just"/>
            <a:r>
              <a:rPr lang="en-IN" sz="2000" b="1" u="sng" dirty="0">
                <a:solidFill>
                  <a:srgbClr val="FF0000"/>
                </a:solidFill>
                <a:latin typeface="Calibri" pitchFamily="34" charset="0"/>
                <a:cs typeface="Calibri" pitchFamily="34" charset="0"/>
              </a:rPr>
              <a:t>CONDITION</a:t>
            </a: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If the false start was indicated by a World Athletics certified start Information system - Competing “under protest” shall not be allowed </a:t>
            </a:r>
          </a:p>
          <a:p>
            <a:pPr marL="342900" indent="-342900" algn="just">
              <a:lnSpc>
                <a:spcPct val="130000"/>
              </a:lnSpc>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In cases where it is very clear by visual observation that the athlete has committed a false start. </a:t>
            </a:r>
          </a:p>
          <a:p>
            <a:pPr algn="just">
              <a:lnSpc>
                <a:spcPct val="130000"/>
              </a:lnSpc>
            </a:pPr>
            <a:endParaRPr lang="en-IN" sz="2000" b="1" dirty="0">
              <a:latin typeface="Calibri" pitchFamily="34" charset="0"/>
              <a:ea typeface="Arial" panose="020B0604020202020204" pitchFamily="34" charset="0"/>
              <a:cs typeface="Calibri" pitchFamily="34" charset="0"/>
            </a:endParaRPr>
          </a:p>
          <a:p>
            <a:pPr algn="just">
              <a:lnSpc>
                <a:spcPct val="110000"/>
              </a:lnSpc>
              <a:tabLst>
                <a:tab pos="342900" algn="l"/>
              </a:tabLst>
            </a:pPr>
            <a:r>
              <a:rPr lang="en-IN" sz="2000" b="1" u="sng" dirty="0">
                <a:solidFill>
                  <a:srgbClr val="FF0000"/>
                </a:solidFill>
                <a:latin typeface="Calibri" pitchFamily="34" charset="0"/>
                <a:ea typeface="Arial" panose="020B0604020202020204" pitchFamily="34" charset="0"/>
                <a:cs typeface="Calibri" pitchFamily="34" charset="0"/>
              </a:rPr>
              <a:t>EXCEPTION</a:t>
            </a:r>
            <a:endParaRPr lang="en-IN" sz="2000" b="1" u="sng" dirty="0">
              <a:solidFill>
                <a:srgbClr val="FF0000"/>
              </a:solidFill>
              <a:latin typeface="Calibri" pitchFamily="34" charset="0"/>
              <a:ea typeface="Times New Roman" panose="02020603050405020304" pitchFamily="18"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Any reason the Referee determines that the information provided by the system is obviously inaccurate.</a:t>
            </a:r>
            <a:endParaRPr lang="en-IN" sz="2000" dirty="0">
              <a:effectLst/>
              <a:latin typeface="Calibri" pitchFamily="34" charset="0"/>
              <a:ea typeface="Calibri" panose="020F0502020204030204" pitchFamily="34" charset="0"/>
              <a:cs typeface="Calibri" pitchFamily="34" charset="0"/>
            </a:endParaRPr>
          </a:p>
        </p:txBody>
      </p:sp>
      <p:pic>
        <p:nvPicPr>
          <p:cNvPr id="3" name="Picture 2" descr="E:\FTO EXAMINATION-2014 - Copy\Rules Interpretation\580817_320360128053439_300132903_n.jpg">
            <a:extLst>
              <a:ext uri="{FF2B5EF4-FFF2-40B4-BE49-F238E27FC236}">
                <a16:creationId xmlns:a16="http://schemas.microsoft.com/office/drawing/2014/main" id="{F9040684-4D27-4126-940E-447F5D86D8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0710" y="1571612"/>
            <a:ext cx="2071702" cy="2450552"/>
          </a:xfrm>
          <a:prstGeom prst="round2Diag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B8ECE32-3DCB-40DB-BFE0-A792C7B3F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4214817"/>
            <a:ext cx="2016224" cy="2180317"/>
          </a:xfrm>
          <a:prstGeom prst="round2DiagRect">
            <a:avLst/>
          </a:prstGeom>
          <a:ln w="28575">
            <a:solidFill>
              <a:srgbClr val="FFFF00"/>
            </a:solidFill>
          </a:ln>
        </p:spPr>
      </p:pic>
      <p:sp>
        <p:nvSpPr>
          <p:cNvPr id="6" name="Rectangle 5"/>
          <p:cNvSpPr/>
          <p:nvPr/>
        </p:nvSpPr>
        <p:spPr>
          <a:xfrm>
            <a:off x="911424" y="285728"/>
            <a:ext cx="2160240"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Tree>
    <p:extLst>
      <p:ext uri="{BB962C8B-B14F-4D97-AF65-F5344CB8AC3E}">
        <p14:creationId xmlns:p14="http://schemas.microsoft.com/office/powerpoint/2010/main" val="192378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392" y="1428736"/>
            <a:ext cx="10585176" cy="2999283"/>
          </a:xfrm>
          <a:prstGeom prst="rect">
            <a:avLst/>
          </a:prstGeom>
        </p:spPr>
        <p:txBody>
          <a:bodyPr wrap="square">
            <a:spAutoFit/>
          </a:bodyPr>
          <a:lstStyle/>
          <a:p>
            <a:pPr algn="ctr"/>
            <a:r>
              <a:rPr lang="en-IN" sz="2000" b="1" u="sng" dirty="0">
                <a:solidFill>
                  <a:srgbClr val="FF0000"/>
                </a:solidFill>
                <a:latin typeface="Calibri" pitchFamily="34" charset="0"/>
                <a:cs typeface="Calibri" pitchFamily="34" charset="0"/>
              </a:rPr>
              <a:t>IMMEDIATE ORAL PROTEST</a:t>
            </a:r>
          </a:p>
          <a:p>
            <a:pPr marL="514350" indent="-514350" algn="just">
              <a:buAutoNum type="alphaUcParenR"/>
            </a:pPr>
            <a:endParaRPr lang="en-IN" sz="2000" dirty="0">
              <a:latin typeface="Calibri" pitchFamily="34" charset="0"/>
              <a:cs typeface="Calibri" pitchFamily="34" charset="0"/>
            </a:endParaRPr>
          </a:p>
          <a:p>
            <a:pPr algn="ctr"/>
            <a:r>
              <a:rPr lang="en-IN" sz="2000" b="1" u="sng" dirty="0">
                <a:latin typeface="Calibri" pitchFamily="34" charset="0"/>
                <a:cs typeface="Calibri" pitchFamily="34" charset="0"/>
              </a:rPr>
              <a:t>IN A TRACK EVENT</a:t>
            </a:r>
          </a:p>
          <a:p>
            <a:pPr algn="just"/>
            <a:endParaRPr lang="en-IN" sz="2000" dirty="0">
              <a:latin typeface="Calibri" pitchFamily="34"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latin typeface="Calibri" pitchFamily="34" charset="0"/>
                <a:ea typeface="Arial" panose="020B0604020202020204" pitchFamily="34" charset="0"/>
                <a:cs typeface="Calibri" pitchFamily="34" charset="0"/>
              </a:rPr>
              <a:t>A protest may be based on the failure of the starter to recall a false start </a:t>
            </a:r>
            <a:endParaRPr lang="en-IN" sz="2000" dirty="0">
              <a:latin typeface="Calibri" pitchFamily="34" charset="0"/>
              <a:ea typeface="Times New Roman" panose="02020603050405020304" pitchFamily="18"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latin typeface="Calibri" pitchFamily="34" charset="0"/>
                <a:ea typeface="Arial" panose="020B0604020202020204" pitchFamily="34" charset="0"/>
                <a:cs typeface="Calibri" pitchFamily="34" charset="0"/>
              </a:rPr>
              <a:t>A protest may be based on the failure of the starter to abort a start</a:t>
            </a:r>
          </a:p>
          <a:p>
            <a:pPr marL="355600" indent="-358140" algn="just">
              <a:lnSpc>
                <a:spcPct val="110000"/>
              </a:lnSpc>
              <a:buFont typeface="Wingdings" panose="05000000000000000000" pitchFamily="2" charset="2"/>
              <a:buChar char="v"/>
              <a:tabLst>
                <a:tab pos="342900" algn="l"/>
              </a:tabLst>
            </a:pPr>
            <a:endParaRPr lang="en-IN" sz="2000" dirty="0">
              <a:latin typeface="Calibri" pitchFamily="34" charset="0"/>
              <a:ea typeface="Arial" panose="020B0604020202020204" pitchFamily="34" charset="0"/>
              <a:cs typeface="Calibri" pitchFamily="34" charset="0"/>
            </a:endParaRPr>
          </a:p>
          <a:p>
            <a:pPr algn="ctr">
              <a:lnSpc>
                <a:spcPct val="110000"/>
              </a:lnSpc>
              <a:tabLst>
                <a:tab pos="342900" algn="l"/>
              </a:tabLst>
            </a:pPr>
            <a:r>
              <a:rPr lang="en-IN" sz="2000" b="1" u="sng" dirty="0">
                <a:solidFill>
                  <a:srgbClr val="FF0000"/>
                </a:solidFill>
                <a:latin typeface="Calibri" pitchFamily="34" charset="0"/>
                <a:ea typeface="Arial" panose="020B0604020202020204" pitchFamily="34" charset="0"/>
                <a:cs typeface="Calibri" pitchFamily="34" charset="0"/>
              </a:rPr>
              <a:t>CONDITION</a:t>
            </a:r>
          </a:p>
          <a:p>
            <a:pPr marL="342900" indent="-342900" algn="just">
              <a:lnSpc>
                <a:spcPct val="110000"/>
              </a:lnSpc>
              <a:buFont typeface="Wingdings" panose="05000000000000000000" pitchFamily="2" charset="2"/>
              <a:buChar char="v"/>
              <a:tabLst>
                <a:tab pos="342900" algn="l"/>
              </a:tabLst>
            </a:pPr>
            <a:r>
              <a:rPr lang="en-IN" sz="2000" dirty="0">
                <a:latin typeface="Calibri" pitchFamily="34" charset="0"/>
                <a:ea typeface="Arial" panose="020B0604020202020204" pitchFamily="34" charset="0"/>
                <a:cs typeface="Calibri" pitchFamily="34" charset="0"/>
              </a:rPr>
              <a:t>The protest may be made only by, or on behalf of, an athlete who has completed the race.</a:t>
            </a:r>
          </a:p>
        </p:txBody>
      </p:sp>
      <p:sp>
        <p:nvSpPr>
          <p:cNvPr id="4" name="Rectangle 3"/>
          <p:cNvSpPr/>
          <p:nvPr/>
        </p:nvSpPr>
        <p:spPr>
          <a:xfrm>
            <a:off x="599090" y="4613152"/>
            <a:ext cx="10609478" cy="1429622"/>
          </a:xfrm>
          <a:prstGeom prst="rect">
            <a:avLst/>
          </a:prstGeom>
        </p:spPr>
        <p:txBody>
          <a:bodyPr wrap="square">
            <a:spAutoFit/>
          </a:bodyPr>
          <a:lstStyle/>
          <a:p>
            <a:pPr algn="ctr">
              <a:lnSpc>
                <a:spcPct val="110000"/>
              </a:lnSpc>
              <a:tabLst>
                <a:tab pos="342900" algn="l"/>
              </a:tabLst>
            </a:pPr>
            <a:r>
              <a:rPr lang="en-IN" sz="2000" b="1" u="sng" dirty="0">
                <a:solidFill>
                  <a:srgbClr val="FF0000"/>
                </a:solidFill>
                <a:latin typeface="Calibri" pitchFamily="34" charset="0"/>
                <a:ea typeface="Arial" panose="020B0604020202020204" pitchFamily="34" charset="0"/>
                <a:cs typeface="Calibri" pitchFamily="34" charset="0"/>
              </a:rPr>
              <a:t>DECISION</a:t>
            </a:r>
          </a:p>
          <a:p>
            <a:pPr marL="342900" indent="-342900" algn="just">
              <a:lnSpc>
                <a:spcPct val="110000"/>
              </a:lnSpc>
              <a:buFont typeface="Wingdings" panose="05000000000000000000" pitchFamily="2" charset="2"/>
              <a:buChar char="v"/>
              <a:tabLst>
                <a:tab pos="342900" algn="l"/>
              </a:tabLst>
            </a:pPr>
            <a:r>
              <a:rPr lang="en-IN" sz="2000" dirty="0">
                <a:latin typeface="Calibri" pitchFamily="34" charset="0"/>
                <a:ea typeface="Arial" panose="020B0604020202020204" pitchFamily="34" charset="0"/>
                <a:cs typeface="Calibri" pitchFamily="34" charset="0"/>
              </a:rPr>
              <a:t>If the protest is upheld, any athlete who committed the false start or whose conduct should have led to the start being aborted, and who was subject to warning or disqualification according to Rules 16.5, 16.7, 16.8 or 39.8.3 of the Technical Rules, shall be warned or disqualified</a:t>
            </a:r>
          </a:p>
        </p:txBody>
      </p:sp>
      <p:sp>
        <p:nvSpPr>
          <p:cNvPr id="5" name="Rectangle 4"/>
          <p:cNvSpPr/>
          <p:nvPr/>
        </p:nvSpPr>
        <p:spPr>
          <a:xfrm>
            <a:off x="911424" y="260648"/>
            <a:ext cx="2232248"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Tree>
    <p:extLst>
      <p:ext uri="{BB962C8B-B14F-4D97-AF65-F5344CB8AC3E}">
        <p14:creationId xmlns:p14="http://schemas.microsoft.com/office/powerpoint/2010/main" val="163340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4D939-1D6A-430B-84C4-F6C69F8D715A}"/>
              </a:ext>
            </a:extLst>
          </p:cNvPr>
          <p:cNvSpPr txBox="1"/>
          <p:nvPr/>
        </p:nvSpPr>
        <p:spPr>
          <a:xfrm>
            <a:off x="983432" y="304801"/>
            <a:ext cx="6528222" cy="584775"/>
          </a:xfrm>
          <a:prstGeom prst="rect">
            <a:avLst/>
          </a:prstGeom>
          <a:noFill/>
        </p:spPr>
        <p:txBody>
          <a:bodyPr wrap="square">
            <a:spAutoFit/>
          </a:bodyPr>
          <a:lstStyle/>
          <a:p>
            <a:pPr defTabSz="685800" eaLnBrk="0" fontAlgn="base" hangingPunct="0">
              <a:spcBef>
                <a:spcPct val="0"/>
              </a:spcBef>
              <a:spcAft>
                <a:spcPct val="0"/>
              </a:spcAft>
              <a:defRPr/>
            </a:pPr>
            <a:r>
              <a:rPr lang="en-AU" sz="3200" b="1" dirty="0">
                <a:solidFill>
                  <a:srgbClr val="FFFF00"/>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rPr>
              <a:t>GENERAL RULES</a:t>
            </a:r>
            <a:endParaRPr lang="en-IN" sz="3200" b="1" dirty="0">
              <a:solidFill>
                <a:srgbClr val="FFFF00"/>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 name="TextBox 4">
            <a:extLst>
              <a:ext uri="{FF2B5EF4-FFF2-40B4-BE49-F238E27FC236}">
                <a16:creationId xmlns:a16="http://schemas.microsoft.com/office/drawing/2014/main" id="{B2E55C2F-AF51-4120-8196-DA7000F25402}"/>
              </a:ext>
            </a:extLst>
          </p:cNvPr>
          <p:cNvSpPr txBox="1"/>
          <p:nvPr/>
        </p:nvSpPr>
        <p:spPr>
          <a:xfrm>
            <a:off x="1866900" y="1412776"/>
            <a:ext cx="8458200" cy="400110"/>
          </a:xfrm>
          <a:prstGeom prst="rect">
            <a:avLst/>
          </a:prstGeom>
          <a:noFill/>
        </p:spPr>
        <p:txBody>
          <a:bodyPr wrap="square">
            <a:spAutoFit/>
          </a:bodyPr>
          <a:lstStyle/>
          <a:p>
            <a:pPr marL="342900" indent="-342900" algn="l">
              <a:buFont typeface="Wingdings" panose="05000000000000000000" pitchFamily="2" charset="2"/>
              <a:buChar char="v"/>
            </a:pPr>
            <a:r>
              <a:rPr lang="en-IN" sz="2000" b="1" i="0" u="sng" strike="noStrike" baseline="0" dirty="0">
                <a:solidFill>
                  <a:srgbClr val="FF0000"/>
                </a:solidFill>
                <a:latin typeface="Calibri" panose="020F0502020204030204" pitchFamily="34" charset="0"/>
                <a:cs typeface="Calibri" panose="020F0502020204030204" pitchFamily="34" charset="0"/>
              </a:rPr>
              <a:t>LIMITATION OF CHANGING THE FORMAT OF WORLD ATHLETICS  RULES</a:t>
            </a:r>
            <a:endParaRPr lang="en-IN" sz="2000" b="1" u="sng"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0BC32CA-0BC3-49AB-94FD-679EEE0B7CEE}"/>
              </a:ext>
            </a:extLst>
          </p:cNvPr>
          <p:cNvSpPr txBox="1"/>
          <p:nvPr/>
        </p:nvSpPr>
        <p:spPr>
          <a:xfrm>
            <a:off x="407368" y="3970799"/>
            <a:ext cx="3137747" cy="2246769"/>
          </a:xfrm>
          <a:prstGeom prst="rect">
            <a:avLst/>
          </a:prstGeom>
          <a:noFill/>
        </p:spPr>
        <p:txBody>
          <a:bodyPr wrap="square">
            <a:spAutoFit/>
          </a:bodyPr>
          <a:lstStyle/>
          <a:p>
            <a:pPr algn="ctr"/>
            <a:r>
              <a:rPr lang="en-IN" sz="2000" b="1" i="0" u="sng" strike="noStrike" baseline="0" dirty="0">
                <a:solidFill>
                  <a:srgbClr val="FF0000"/>
                </a:solidFill>
                <a:latin typeface="Calibri" panose="020F0502020204030204" pitchFamily="34" charset="0"/>
                <a:cs typeface="Calibri" panose="020F0502020204030204" pitchFamily="34" charset="0"/>
              </a:rPr>
              <a:t>EXAMPLE</a:t>
            </a:r>
          </a:p>
          <a:p>
            <a:pPr algn="just"/>
            <a:r>
              <a:rPr lang="en-IN" sz="2000" dirty="0">
                <a:latin typeface="Calibri" panose="020F0502020204030204" pitchFamily="34" charset="0"/>
                <a:cs typeface="Calibri" panose="020F0502020204030204" pitchFamily="34" charset="0"/>
              </a:rPr>
              <a:t>It is </a:t>
            </a:r>
            <a:r>
              <a:rPr lang="en-IN" sz="2000" b="0" i="0" u="none" strike="noStrike" baseline="0" dirty="0">
                <a:latin typeface="Calibri" panose="020F0502020204030204" pitchFamily="34" charset="0"/>
                <a:cs typeface="Calibri" panose="020F0502020204030204" pitchFamily="34" charset="0"/>
              </a:rPr>
              <a:t>acceptable to reduce the number of trials in a Field Event or reduce the time allowed for an athlete to take their trial but not to increase either.</a:t>
            </a:r>
            <a:endParaRPr lang="en-IN" sz="2000" dirty="0">
              <a:latin typeface="Calibri" panose="020F0502020204030204" pitchFamily="34" charset="0"/>
              <a:cs typeface="Calibri" panose="020F0502020204030204" pitchFamily="34" charset="0"/>
            </a:endParaRPr>
          </a:p>
        </p:txBody>
      </p:sp>
      <p:sp>
        <p:nvSpPr>
          <p:cNvPr id="2" name="object 9">
            <a:extLst>
              <a:ext uri="{FF2B5EF4-FFF2-40B4-BE49-F238E27FC236}">
                <a16:creationId xmlns:a16="http://schemas.microsoft.com/office/drawing/2014/main" id="{7336A70A-CE50-441D-A7CA-D3AD557895B4}"/>
              </a:ext>
            </a:extLst>
          </p:cNvPr>
          <p:cNvSpPr/>
          <p:nvPr/>
        </p:nvSpPr>
        <p:spPr>
          <a:xfrm>
            <a:off x="511891" y="1914545"/>
            <a:ext cx="3023616" cy="2014727"/>
          </a:xfrm>
          <a:prstGeom prst="round2DiagRect">
            <a:avLst/>
          </a:prstGeom>
          <a:blipFill>
            <a:blip r:embed="rId3" cstate="print"/>
            <a:stretch>
              <a:fillRect/>
            </a:stretch>
          </a:blipFill>
          <a:effectLst>
            <a:innerShdw blurRad="63500" dist="50800" dir="2700000">
              <a:prstClr val="black">
                <a:alpha val="50000"/>
              </a:prstClr>
            </a:innerShdw>
          </a:effectLst>
        </p:spPr>
        <p:txBody>
          <a:bodyPr wrap="square" lIns="0" tIns="0" rIns="0" bIns="0" rtlCol="0"/>
          <a:lstStyle/>
          <a:p>
            <a:endParaRPr/>
          </a:p>
        </p:txBody>
      </p:sp>
      <p:pic>
        <p:nvPicPr>
          <p:cNvPr id="4" name="Picture 2">
            <a:extLst>
              <a:ext uri="{FF2B5EF4-FFF2-40B4-BE49-F238E27FC236}">
                <a16:creationId xmlns:a16="http://schemas.microsoft.com/office/drawing/2014/main" id="{5026FF84-725C-4D33-B7B6-B1A10B85F956}"/>
              </a:ext>
            </a:extLst>
          </p:cNvPr>
          <p:cNvPicPr>
            <a:picLocks noChangeAspect="1" noChangeArrowheads="1"/>
          </p:cNvPicPr>
          <p:nvPr/>
        </p:nvPicPr>
        <p:blipFill>
          <a:blip r:embed="rId4" cstate="print"/>
          <a:srcRect/>
          <a:stretch>
            <a:fillRect/>
          </a:stretch>
        </p:blipFill>
        <p:spPr bwMode="auto">
          <a:xfrm>
            <a:off x="4079776" y="1914545"/>
            <a:ext cx="3510683" cy="2014727"/>
          </a:xfrm>
          <a:prstGeom prst="round2DiagRect">
            <a:avLst/>
          </a:prstGeom>
          <a:noFill/>
          <a:ln w="9525">
            <a:noFill/>
            <a:miter lim="800000"/>
            <a:headEnd/>
            <a:tailEnd/>
          </a:ln>
          <a:effectLst>
            <a:innerShdw blurRad="63500" dist="50800" dir="2700000">
              <a:prstClr val="black">
                <a:alpha val="50000"/>
              </a:prstClr>
            </a:innerShdw>
          </a:effectLst>
        </p:spPr>
      </p:pic>
      <p:sp>
        <p:nvSpPr>
          <p:cNvPr id="20" name="TextBox 19">
            <a:extLst>
              <a:ext uri="{FF2B5EF4-FFF2-40B4-BE49-F238E27FC236}">
                <a16:creationId xmlns:a16="http://schemas.microsoft.com/office/drawing/2014/main" id="{AD80CD4E-E41E-461A-ACB7-106F93B9D149}"/>
              </a:ext>
            </a:extLst>
          </p:cNvPr>
          <p:cNvSpPr txBox="1"/>
          <p:nvPr/>
        </p:nvSpPr>
        <p:spPr>
          <a:xfrm>
            <a:off x="3791744" y="3970799"/>
            <a:ext cx="4032448" cy="2523768"/>
          </a:xfrm>
          <a:prstGeom prst="rect">
            <a:avLst/>
          </a:prstGeom>
          <a:noFill/>
        </p:spPr>
        <p:txBody>
          <a:bodyPr wrap="square">
            <a:spAutoFit/>
          </a:bodyPr>
          <a:lstStyle/>
          <a:p>
            <a:pPr algn="ctr"/>
            <a:r>
              <a:rPr lang="en-IN" sz="2000" b="1" i="0" u="sng" strike="noStrike" baseline="0" dirty="0">
                <a:solidFill>
                  <a:srgbClr val="FF0000"/>
                </a:solidFill>
                <a:latin typeface="Calibri" panose="020F0502020204030204" pitchFamily="34" charset="0"/>
                <a:cs typeface="Calibri" panose="020F0502020204030204" pitchFamily="34" charset="0"/>
              </a:rPr>
              <a:t>EXAMPLE</a:t>
            </a:r>
          </a:p>
          <a:p>
            <a:pPr algn="just"/>
            <a:r>
              <a:rPr lang="en-IN" sz="2000" b="0" i="0" u="none" strike="noStrike" baseline="0" dirty="0">
                <a:latin typeface="Calibri" panose="020F0502020204030204" pitchFamily="34" charset="0"/>
                <a:cs typeface="Calibri" panose="020F0502020204030204" pitchFamily="34" charset="0"/>
              </a:rPr>
              <a:t>In Running and Race Walking Events, World Athletics Rules shall only be fully applied to any elite component or any other Group because of significant awards or prizes as per opinion of the organisers.</a:t>
            </a:r>
          </a:p>
          <a:p>
            <a:pPr algn="just"/>
            <a:endParaRPr lang="en-IN" dirty="0"/>
          </a:p>
        </p:txBody>
      </p:sp>
      <p:sp>
        <p:nvSpPr>
          <p:cNvPr id="22" name="TextBox 21">
            <a:extLst>
              <a:ext uri="{FF2B5EF4-FFF2-40B4-BE49-F238E27FC236}">
                <a16:creationId xmlns:a16="http://schemas.microsoft.com/office/drawing/2014/main" id="{BBB9031A-7856-47DA-A552-FDEF2573209A}"/>
              </a:ext>
            </a:extLst>
          </p:cNvPr>
          <p:cNvSpPr txBox="1"/>
          <p:nvPr/>
        </p:nvSpPr>
        <p:spPr>
          <a:xfrm>
            <a:off x="7968208" y="3970799"/>
            <a:ext cx="3960440" cy="2554545"/>
          </a:xfrm>
          <a:prstGeom prst="rect">
            <a:avLst/>
          </a:prstGeom>
          <a:noFill/>
        </p:spPr>
        <p:txBody>
          <a:bodyPr wrap="square">
            <a:spAutoFit/>
          </a:bodyPr>
          <a:lstStyle/>
          <a:p>
            <a:pPr algn="ctr"/>
            <a:r>
              <a:rPr lang="en-IN" sz="2000" b="1" i="0" u="sng" strike="noStrike" baseline="0" dirty="0">
                <a:solidFill>
                  <a:srgbClr val="FF0000"/>
                </a:solidFill>
                <a:latin typeface="Calibri" panose="020F0502020204030204" pitchFamily="34" charset="0"/>
                <a:cs typeface="Calibri" panose="020F0502020204030204" pitchFamily="34" charset="0"/>
              </a:rPr>
              <a:t>EXAMPLE</a:t>
            </a:r>
          </a:p>
          <a:p>
            <a:pPr algn="just"/>
            <a:r>
              <a:rPr lang="en-IN" sz="2000" b="0" i="0" u="none" strike="noStrike" baseline="0" dirty="0">
                <a:latin typeface="Calibri" panose="020F0502020204030204" pitchFamily="34" charset="0"/>
                <a:cs typeface="Calibri" panose="020F0502020204030204" pitchFamily="34" charset="0"/>
              </a:rPr>
              <a:t>Organisers may Allow athletes (other than those competing in the elite or other categories to whom Rule 6.3 of the Technical Rules would apply) to use head or earphones when they are running on a closed course.</a:t>
            </a:r>
            <a:endParaRPr lang="en-IN" sz="2000" dirty="0">
              <a:latin typeface="Calibri" panose="020F0502020204030204" pitchFamily="34" charset="0"/>
              <a:cs typeface="Calibri" panose="020F0502020204030204" pitchFamily="34" charset="0"/>
            </a:endParaRPr>
          </a:p>
        </p:txBody>
      </p:sp>
      <p:pic>
        <p:nvPicPr>
          <p:cNvPr id="10" name="Picture 9" descr="images.jpg"/>
          <p:cNvPicPr>
            <a:picLocks noChangeAspect="1"/>
          </p:cNvPicPr>
          <p:nvPr/>
        </p:nvPicPr>
        <p:blipFill>
          <a:blip r:embed="rId5"/>
          <a:srcRect b="6897"/>
          <a:stretch>
            <a:fillRect/>
          </a:stretch>
        </p:blipFill>
        <p:spPr>
          <a:xfrm>
            <a:off x="8256240" y="1884434"/>
            <a:ext cx="3312368" cy="2071702"/>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26371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51384" y="1928802"/>
            <a:ext cx="10729192" cy="3676391"/>
          </a:xfrm>
          <a:prstGeom prst="rect">
            <a:avLst/>
          </a:prstGeom>
          <a:noFill/>
        </p:spPr>
        <p:txBody>
          <a:bodyPr wrap="square" rtlCol="0">
            <a:spAutoFit/>
          </a:bodyPr>
          <a:lstStyle/>
          <a:p>
            <a:pPr algn="ctr"/>
            <a:r>
              <a:rPr lang="en-IN" sz="2000" b="1" u="sng" dirty="0">
                <a:solidFill>
                  <a:srgbClr val="FF0000"/>
                </a:solidFill>
                <a:latin typeface="Calibri" pitchFamily="34" charset="0"/>
                <a:cs typeface="Calibri" pitchFamily="34" charset="0"/>
              </a:rPr>
              <a:t>IMMEDIATE ORAL PROTEST</a:t>
            </a:r>
          </a:p>
          <a:p>
            <a:pPr marL="514350" indent="-514350" algn="ctr">
              <a:buAutoNum type="alphaUcParenR"/>
            </a:pPr>
            <a:endParaRPr lang="en-IN" sz="2000" b="1" u="sng" dirty="0">
              <a:solidFill>
                <a:srgbClr val="FF0000"/>
              </a:solidFill>
              <a:latin typeface="Calibri" pitchFamily="34" charset="0"/>
              <a:cs typeface="Calibri" pitchFamily="34" charset="0"/>
            </a:endParaRPr>
          </a:p>
          <a:p>
            <a:pPr algn="ctr"/>
            <a:r>
              <a:rPr lang="en-IN" sz="2000" b="1" u="sng" dirty="0">
                <a:solidFill>
                  <a:srgbClr val="FF0000"/>
                </a:solidFill>
                <a:latin typeface="Calibri" pitchFamily="34" charset="0"/>
                <a:cs typeface="Calibri" pitchFamily="34" charset="0"/>
              </a:rPr>
              <a:t>IN A TRACK EVENT</a:t>
            </a:r>
          </a:p>
          <a:p>
            <a:pPr algn="just"/>
            <a:endParaRPr lang="en-IN" sz="2000" dirty="0">
              <a:latin typeface="Calibri" pitchFamily="34"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If a protest or appeal is based on an athlete’s incorrect exclusion from an event due to a false start and it is upheld after the completion of the race</a:t>
            </a:r>
          </a:p>
          <a:p>
            <a:pPr algn="just">
              <a:lnSpc>
                <a:spcPct val="110000"/>
              </a:lnSpc>
              <a:tabLst>
                <a:tab pos="342900" algn="l"/>
              </a:tabLst>
            </a:pPr>
            <a:endParaRPr lang="en-IN" sz="2000" dirty="0">
              <a:latin typeface="Calibri" pitchFamily="34" charset="0"/>
              <a:ea typeface="Times New Roman" panose="02020603050405020304" pitchFamily="18"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If applicable, to be advanced to subsequent rounds.</a:t>
            </a: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No athlete should be advanced to a subsequent round without competing in all rounds unless the Referee or Jury of Appeal determines otherwise in the particular circumstances of the case – “the shortness of time before the next round or the length of the race. “</a:t>
            </a:r>
            <a:endParaRPr lang="en-IN" sz="2000" dirty="0">
              <a:effectLst/>
              <a:latin typeface="Calibri" pitchFamily="34" charset="0"/>
              <a:ea typeface="Calibri" panose="020F0502020204030204" pitchFamily="34" charset="0"/>
              <a:cs typeface="Calibri" pitchFamily="34" charset="0"/>
            </a:endParaRPr>
          </a:p>
        </p:txBody>
      </p:sp>
      <p:sp>
        <p:nvSpPr>
          <p:cNvPr id="3" name="Rectangle 2"/>
          <p:cNvSpPr/>
          <p:nvPr/>
        </p:nvSpPr>
        <p:spPr>
          <a:xfrm>
            <a:off x="911424" y="260648"/>
            <a:ext cx="2664296"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Tree>
    <p:extLst>
      <p:ext uri="{BB962C8B-B14F-4D97-AF65-F5344CB8AC3E}">
        <p14:creationId xmlns:p14="http://schemas.microsoft.com/office/powerpoint/2010/main" val="2150971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51384" y="2000240"/>
            <a:ext cx="6048672" cy="3716402"/>
          </a:xfrm>
          <a:prstGeom prst="rect">
            <a:avLst/>
          </a:prstGeom>
          <a:noFill/>
        </p:spPr>
        <p:txBody>
          <a:bodyPr wrap="square" rtlCol="0">
            <a:spAutoFit/>
          </a:bodyPr>
          <a:lstStyle/>
          <a:p>
            <a:pPr algn="ctr"/>
            <a:r>
              <a:rPr lang="en-IN" sz="2000" b="1" u="sng" dirty="0">
                <a:solidFill>
                  <a:srgbClr val="FF0000"/>
                </a:solidFill>
                <a:latin typeface="Calibri" pitchFamily="34" charset="0"/>
                <a:cs typeface="Calibri" pitchFamily="34" charset="0"/>
              </a:rPr>
              <a:t>IMMEDIATE ORAL PROTEST</a:t>
            </a:r>
          </a:p>
          <a:p>
            <a:pPr algn="ctr"/>
            <a:r>
              <a:rPr lang="en-IN" sz="2000" b="1" u="sng" dirty="0">
                <a:solidFill>
                  <a:srgbClr val="FF0000"/>
                </a:solidFill>
                <a:latin typeface="Calibri" pitchFamily="34" charset="0"/>
                <a:cs typeface="Calibri" pitchFamily="34" charset="0"/>
              </a:rPr>
              <a:t>IN A TRACK EVENT</a:t>
            </a:r>
          </a:p>
          <a:p>
            <a:pPr algn="just"/>
            <a:endParaRPr lang="en-IN" sz="2000" dirty="0">
              <a:latin typeface="Calibri" pitchFamily="34"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When a protest is made by or on behalf of an athlete or team which did not finish a race</a:t>
            </a:r>
          </a:p>
          <a:p>
            <a:pPr algn="just">
              <a:lnSpc>
                <a:spcPct val="110000"/>
              </a:lnSpc>
              <a:tabLst>
                <a:tab pos="342900" algn="l"/>
              </a:tabLst>
            </a:pPr>
            <a:endParaRPr lang="en-IN" sz="2000" dirty="0">
              <a:latin typeface="Calibri" pitchFamily="34" charset="0"/>
              <a:ea typeface="Times New Roman" panose="02020603050405020304" pitchFamily="18" charset="0"/>
              <a:cs typeface="Calibri" pitchFamily="34" charset="0"/>
            </a:endParaRPr>
          </a:p>
          <a:p>
            <a:pPr algn="just">
              <a:lnSpc>
                <a:spcPct val="110000"/>
              </a:lnSpc>
              <a:tabLst>
                <a:tab pos="342900" algn="l"/>
              </a:tabLst>
            </a:pPr>
            <a:endParaRPr lang="en-IN" sz="2000" dirty="0">
              <a:latin typeface="Calibri" pitchFamily="34" charset="0"/>
              <a:ea typeface="Times New Roman" panose="02020603050405020304" pitchFamily="18" charset="0"/>
              <a:cs typeface="Calibri" pitchFamily="34" charset="0"/>
            </a:endParaRPr>
          </a:p>
          <a:p>
            <a:pPr marL="787400" indent="-429895" algn="just">
              <a:lnSpc>
                <a:spcPct val="113000"/>
              </a:lnSpc>
              <a:tabLst>
                <a:tab pos="774700" algn="l"/>
              </a:tabLst>
            </a:pPr>
            <a:r>
              <a:rPr lang="en-IN" sz="2000" dirty="0">
                <a:effectLst/>
                <a:latin typeface="Calibri" pitchFamily="34" charset="0"/>
                <a:ea typeface="Arial" panose="020B0604020202020204" pitchFamily="34" charset="0"/>
                <a:cs typeface="Calibri" pitchFamily="34" charset="0"/>
              </a:rPr>
              <a:t>The protest shall be dismissed- IF:</a:t>
            </a:r>
            <a:endParaRPr lang="en-IN" sz="2000" dirty="0">
              <a:effectLst/>
              <a:latin typeface="Calibri" pitchFamily="34" charset="0"/>
              <a:ea typeface="Calibri" panose="020F0502020204030204" pitchFamily="34"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The athlete or team was or should have been disqualified for a breach of the Rules unrelated to the matter raised in the protest.</a:t>
            </a:r>
            <a:endParaRPr lang="en-IN" sz="2000" dirty="0">
              <a:effectLst/>
              <a:latin typeface="Calibri" pitchFamily="34" charset="0"/>
              <a:ea typeface="Calibri" panose="020F0502020204030204" pitchFamily="34" charset="0"/>
              <a:cs typeface="Calibri" pitchFamily="34" charset="0"/>
            </a:endParaRPr>
          </a:p>
        </p:txBody>
      </p:sp>
      <p:pic>
        <p:nvPicPr>
          <p:cNvPr id="3" name="Picture 2">
            <a:extLst>
              <a:ext uri="{FF2B5EF4-FFF2-40B4-BE49-F238E27FC236}">
                <a16:creationId xmlns:a16="http://schemas.microsoft.com/office/drawing/2014/main" id="{7A06D663-75F6-454D-876C-E8AED3B5F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20" y="1412776"/>
            <a:ext cx="3960440" cy="4824536"/>
          </a:xfrm>
          <a:prstGeom prst="round2DiagRect">
            <a:avLst/>
          </a:prstGeom>
          <a:ln w="28575">
            <a:solidFill>
              <a:srgbClr val="FFFF00"/>
            </a:solidFill>
          </a:ln>
        </p:spPr>
      </p:pic>
      <p:sp>
        <p:nvSpPr>
          <p:cNvPr id="4" name="Rectangle 3"/>
          <p:cNvSpPr/>
          <p:nvPr/>
        </p:nvSpPr>
        <p:spPr>
          <a:xfrm>
            <a:off x="911424" y="260648"/>
            <a:ext cx="1944216"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Tree>
    <p:extLst>
      <p:ext uri="{BB962C8B-B14F-4D97-AF65-F5344CB8AC3E}">
        <p14:creationId xmlns:p14="http://schemas.microsoft.com/office/powerpoint/2010/main" val="147381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51384" y="1357298"/>
            <a:ext cx="7704856" cy="2659190"/>
          </a:xfrm>
          <a:prstGeom prst="rect">
            <a:avLst/>
          </a:prstGeom>
          <a:noFill/>
        </p:spPr>
        <p:txBody>
          <a:bodyPr wrap="square" rtlCol="0">
            <a:spAutoFit/>
          </a:bodyPr>
          <a:lstStyle/>
          <a:p>
            <a:pPr algn="ctr"/>
            <a:r>
              <a:rPr lang="en-IN" sz="2000" b="1" u="sng" dirty="0">
                <a:solidFill>
                  <a:srgbClr val="FF0000"/>
                </a:solidFill>
                <a:latin typeface="Calibri" pitchFamily="34" charset="0"/>
                <a:cs typeface="Calibri" pitchFamily="34" charset="0"/>
              </a:rPr>
              <a:t>IMMEDIATE ORAL PROTEST</a:t>
            </a:r>
          </a:p>
          <a:p>
            <a:pPr marL="514350" indent="-514350" algn="ctr">
              <a:buAutoNum type="alphaUcParenR"/>
            </a:pPr>
            <a:endParaRPr lang="en-IN" sz="2000" dirty="0">
              <a:latin typeface="Calibri" pitchFamily="34" charset="0"/>
              <a:cs typeface="Calibri" pitchFamily="34" charset="0"/>
            </a:endParaRPr>
          </a:p>
          <a:p>
            <a:pPr algn="ctr"/>
            <a:r>
              <a:rPr lang="en-IN" sz="2000" b="1" u="sng" dirty="0">
                <a:latin typeface="Calibri" pitchFamily="34" charset="0"/>
                <a:cs typeface="Calibri" pitchFamily="34" charset="0"/>
              </a:rPr>
              <a:t>IN A FIELD EVENT</a:t>
            </a:r>
          </a:p>
          <a:p>
            <a:pPr marL="342900" indent="-34290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If an athlete makes an immediate oral protest against having a trial judged as a failure</a:t>
            </a:r>
            <a:endParaRPr lang="en-IN" sz="2000" dirty="0">
              <a:latin typeface="Calibri" pitchFamily="34" charset="0"/>
              <a:ea typeface="Times New Roman" panose="02020603050405020304" pitchFamily="18" charset="0"/>
              <a:cs typeface="Calibri" pitchFamily="34" charset="0"/>
            </a:endParaRPr>
          </a:p>
          <a:p>
            <a:pPr marL="342900" indent="-342900" algn="just">
              <a:lnSpc>
                <a:spcPct val="110000"/>
              </a:lnSpc>
              <a:buFont typeface="Wingdings" panose="05000000000000000000" pitchFamily="2" charset="2"/>
              <a:buChar char="v"/>
              <a:tabLst>
                <a:tab pos="342900" algn="l"/>
              </a:tabLst>
            </a:pPr>
            <a:r>
              <a:rPr lang="en-IN" sz="2000" dirty="0">
                <a:solidFill>
                  <a:srgbClr val="FF0000"/>
                </a:solidFill>
                <a:effectLst/>
                <a:latin typeface="Calibri" pitchFamily="34" charset="0"/>
                <a:ea typeface="Arial" panose="020B0604020202020204" pitchFamily="34" charset="0"/>
                <a:cs typeface="Calibri" pitchFamily="34" charset="0"/>
              </a:rPr>
              <a:t>If the Referee of the event is in any doubt</a:t>
            </a:r>
          </a:p>
          <a:p>
            <a:pPr marL="342900" indent="-342900" algn="just">
              <a:lnSpc>
                <a:spcPct val="104000"/>
              </a:lnSpc>
              <a:buFont typeface="Wingdings" panose="05000000000000000000" pitchFamily="2" charset="2"/>
              <a:buChar char="v"/>
              <a:tabLst>
                <a:tab pos="342900" algn="l"/>
              </a:tabLst>
            </a:pPr>
            <a:r>
              <a:rPr lang="en-IN" sz="2000" dirty="0">
                <a:latin typeface="Calibri" pitchFamily="34" charset="0"/>
                <a:ea typeface="Arial" panose="020B0604020202020204" pitchFamily="34" charset="0"/>
                <a:cs typeface="Calibri" pitchFamily="34" charset="0"/>
              </a:rPr>
              <a:t>O</a:t>
            </a:r>
            <a:r>
              <a:rPr lang="en-IN" sz="2000" dirty="0">
                <a:effectLst/>
                <a:latin typeface="Calibri" pitchFamily="34" charset="0"/>
                <a:ea typeface="Arial" panose="020B0604020202020204" pitchFamily="34" charset="0"/>
                <a:cs typeface="Calibri" pitchFamily="34" charset="0"/>
              </a:rPr>
              <a:t>rder that the trial be measured and the result recorded, in order to preserve the rights of all concerned.</a:t>
            </a:r>
            <a:endParaRPr lang="en-IN" sz="2000" dirty="0">
              <a:effectLst/>
              <a:latin typeface="Calibri" pitchFamily="34" charset="0"/>
              <a:ea typeface="Calibri" panose="020F0502020204030204" pitchFamily="34" charset="0"/>
              <a:cs typeface="Calibri" pitchFamily="34" charset="0"/>
            </a:endParaRPr>
          </a:p>
        </p:txBody>
      </p:sp>
      <p:pic>
        <p:nvPicPr>
          <p:cNvPr id="3" name="Content Placeholder 4">
            <a:extLst>
              <a:ext uri="{FF2B5EF4-FFF2-40B4-BE49-F238E27FC236}">
                <a16:creationId xmlns:a16="http://schemas.microsoft.com/office/drawing/2014/main" id="{CE7B9FE1-B74E-4403-A683-BD140B3B9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8678028" y="1425316"/>
            <a:ext cx="2428892" cy="1571636"/>
          </a:xfrm>
          <a:prstGeom prst="round2DiagRect">
            <a:avLst/>
          </a:prstGeom>
          <a:ln w="28575">
            <a:solidFill>
              <a:srgbClr val="FFFF00"/>
            </a:solidFill>
          </a:ln>
        </p:spPr>
      </p:pic>
      <p:pic>
        <p:nvPicPr>
          <p:cNvPr id="4" name="Picture 3">
            <a:extLst>
              <a:ext uri="{FF2B5EF4-FFF2-40B4-BE49-F238E27FC236}">
                <a16:creationId xmlns:a16="http://schemas.microsoft.com/office/drawing/2014/main" id="{0309ED8F-0B8A-4EE3-BD3D-D3BE71341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8028" y="4725144"/>
            <a:ext cx="2458532" cy="1643074"/>
          </a:xfrm>
          <a:prstGeom prst="round2DiagRect">
            <a:avLst/>
          </a:prstGeom>
          <a:ln w="28575">
            <a:solidFill>
              <a:srgbClr val="FFFF00"/>
            </a:solidFill>
          </a:ln>
        </p:spPr>
      </p:pic>
      <p:pic>
        <p:nvPicPr>
          <p:cNvPr id="6" name="Picture 5">
            <a:extLst>
              <a:ext uri="{FF2B5EF4-FFF2-40B4-BE49-F238E27FC236}">
                <a16:creationId xmlns:a16="http://schemas.microsoft.com/office/drawing/2014/main" id="{95090E6A-B392-48A9-A19B-3CBEE8817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028" y="3068960"/>
            <a:ext cx="2458532" cy="1571636"/>
          </a:xfrm>
          <a:prstGeom prst="round2DiagRect">
            <a:avLst/>
          </a:prstGeom>
          <a:ln w="28575">
            <a:solidFill>
              <a:srgbClr val="FFFF00"/>
            </a:solidFill>
          </a:ln>
        </p:spPr>
      </p:pic>
      <p:sp>
        <p:nvSpPr>
          <p:cNvPr id="7" name="Rectangle 6"/>
          <p:cNvSpPr/>
          <p:nvPr/>
        </p:nvSpPr>
        <p:spPr>
          <a:xfrm>
            <a:off x="551384" y="4214818"/>
            <a:ext cx="7704856" cy="2246769"/>
          </a:xfrm>
          <a:prstGeom prst="rect">
            <a:avLst/>
          </a:prstGeom>
        </p:spPr>
        <p:txBody>
          <a:bodyPr wrap="square">
            <a:spAutoFit/>
          </a:bodyPr>
          <a:lstStyle/>
          <a:p>
            <a:pPr marL="342900" indent="-342900" algn="just">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In cases where the Referee is sure that the decision of the Judges is correct, particularly by their own observation or advice received from a video Referee, the athlete should not be allowed to continue.</a:t>
            </a:r>
          </a:p>
          <a:p>
            <a:pPr marL="342900" indent="-342900" algn="just">
              <a:buFont typeface="Wingdings" panose="05000000000000000000" pitchFamily="2" charset="2"/>
              <a:buChar char="v"/>
            </a:pPr>
            <a:endParaRPr lang="en-IN" sz="2000" dirty="0">
              <a:latin typeface="Calibri" pitchFamily="34" charset="0"/>
              <a:ea typeface="Arial" panose="020B0604020202020204" pitchFamily="34" charset="0"/>
              <a:cs typeface="Calibri" pitchFamily="34" charset="0"/>
            </a:endParaRPr>
          </a:p>
          <a:p>
            <a:pPr marL="342900" indent="-342900" algn="just">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For example in the long jump a clear mark made in the </a:t>
            </a:r>
            <a:r>
              <a:rPr lang="en-IN" sz="2000" dirty="0" err="1">
                <a:latin typeface="Calibri" pitchFamily="34" charset="0"/>
                <a:ea typeface="Arial" panose="020B0604020202020204" pitchFamily="34" charset="0"/>
                <a:cs typeface="Calibri" pitchFamily="34" charset="0"/>
              </a:rPr>
              <a:t>Plasticine</a:t>
            </a:r>
            <a:r>
              <a:rPr lang="en-IN" sz="2000" dirty="0">
                <a:latin typeface="Calibri" pitchFamily="34" charset="0"/>
                <a:ea typeface="Arial" panose="020B0604020202020204" pitchFamily="34" charset="0"/>
                <a:cs typeface="Calibri" pitchFamily="34" charset="0"/>
              </a:rPr>
              <a:t> by the athlete in question or in a throwing event where the implement has clearly landed outside the sector.</a:t>
            </a:r>
            <a:endParaRPr lang="en-IN" sz="2000" dirty="0">
              <a:latin typeface="Calibri" pitchFamily="34" charset="0"/>
              <a:ea typeface="Calibri" panose="020F0502020204030204" pitchFamily="34" charset="0"/>
              <a:cs typeface="Calibri" pitchFamily="34" charset="0"/>
            </a:endParaRPr>
          </a:p>
        </p:txBody>
      </p:sp>
      <p:sp>
        <p:nvSpPr>
          <p:cNvPr id="8" name="Rectangle 7"/>
          <p:cNvSpPr/>
          <p:nvPr/>
        </p:nvSpPr>
        <p:spPr>
          <a:xfrm>
            <a:off x="911424" y="260648"/>
            <a:ext cx="2376264"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Tree>
    <p:extLst>
      <p:ext uri="{BB962C8B-B14F-4D97-AF65-F5344CB8AC3E}">
        <p14:creationId xmlns:p14="http://schemas.microsoft.com/office/powerpoint/2010/main" val="2852287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335360" y="1429608"/>
            <a:ext cx="5256584" cy="5061386"/>
          </a:xfrm>
          <a:prstGeom prst="rect">
            <a:avLst/>
          </a:prstGeom>
          <a:noFill/>
        </p:spPr>
        <p:txBody>
          <a:bodyPr wrap="square" rtlCol="0">
            <a:spAutoFit/>
          </a:bodyPr>
          <a:lstStyle/>
          <a:p>
            <a:pPr algn="ctr"/>
            <a:r>
              <a:rPr lang="en-IN" sz="2000" b="1" u="sng" dirty="0">
                <a:solidFill>
                  <a:srgbClr val="FF0000"/>
                </a:solidFill>
                <a:latin typeface="Calibri" pitchFamily="34" charset="0"/>
                <a:cs typeface="Calibri" pitchFamily="34" charset="0"/>
              </a:rPr>
              <a:t>IMMEDIATE ORAL PROTEST</a:t>
            </a:r>
          </a:p>
          <a:p>
            <a:pPr marL="514350" indent="-514350" algn="ctr">
              <a:buAutoNum type="alphaUcParenR"/>
            </a:pPr>
            <a:endParaRPr lang="en-IN" sz="2000" dirty="0">
              <a:latin typeface="Calibri" pitchFamily="34" charset="0"/>
              <a:cs typeface="Calibri" pitchFamily="34" charset="0"/>
            </a:endParaRPr>
          </a:p>
          <a:p>
            <a:pPr algn="ctr"/>
            <a:r>
              <a:rPr lang="en-IN" sz="2000" b="1" u="sng" dirty="0">
                <a:latin typeface="Calibri" pitchFamily="34" charset="0"/>
                <a:cs typeface="Calibri" pitchFamily="34" charset="0"/>
              </a:rPr>
              <a:t>IN A FIELD EVENT</a:t>
            </a:r>
            <a:endParaRPr lang="en-IN" sz="2000" dirty="0">
              <a:latin typeface="Calibri" pitchFamily="34"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solidFill>
                  <a:srgbClr val="FF0000"/>
                </a:solidFill>
                <a:effectLst/>
                <a:latin typeface="Calibri" pitchFamily="34" charset="0"/>
                <a:ea typeface="Arial" panose="020B0604020202020204" pitchFamily="34" charset="0"/>
                <a:cs typeface="Calibri" pitchFamily="34" charset="0"/>
              </a:rPr>
              <a:t> If the protested trial occurred</a:t>
            </a:r>
          </a:p>
          <a:p>
            <a:pPr marL="355600" indent="-358140" algn="just">
              <a:lnSpc>
                <a:spcPct val="110000"/>
              </a:lnSpc>
              <a:buFont typeface="Wingdings" panose="05000000000000000000" pitchFamily="2" charset="2"/>
              <a:buChar char="v"/>
              <a:tabLst>
                <a:tab pos="342900" algn="l"/>
              </a:tabLst>
            </a:pPr>
            <a:endParaRPr lang="en-IN" sz="2000" dirty="0">
              <a:effectLst/>
              <a:latin typeface="Calibri" pitchFamily="34" charset="0"/>
              <a:ea typeface="Arial" panose="020B0604020202020204" pitchFamily="34"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During the first three rounds of trials of a horizontal Field event in which more than eight athletes are competing, and the athlete would advance to any subsequent rounds of trials only if the protest or subsequent appeal was upheld</a:t>
            </a:r>
          </a:p>
          <a:p>
            <a:pPr algn="just">
              <a:lnSpc>
                <a:spcPct val="110000"/>
              </a:lnSpc>
              <a:tabLst>
                <a:tab pos="342900" algn="l"/>
              </a:tabLst>
            </a:pPr>
            <a:endParaRPr lang="en-IN" sz="2000" dirty="0">
              <a:latin typeface="Calibri" pitchFamily="34" charset="0"/>
              <a:ea typeface="Times New Roman" panose="02020603050405020304" pitchFamily="18" charset="0"/>
              <a:cs typeface="Calibri"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In a vertical Field event, where the athlete would advance to a higher height only if the protest or subsequent appeal is upheld</a:t>
            </a:r>
          </a:p>
        </p:txBody>
      </p:sp>
      <p:sp>
        <p:nvSpPr>
          <p:cNvPr id="3" name="Rectangle 2"/>
          <p:cNvSpPr/>
          <p:nvPr/>
        </p:nvSpPr>
        <p:spPr>
          <a:xfrm>
            <a:off x="911424" y="260648"/>
            <a:ext cx="1944216"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
        <p:nvSpPr>
          <p:cNvPr id="4" name="TextBox 3">
            <a:extLst>
              <a:ext uri="{FF2B5EF4-FFF2-40B4-BE49-F238E27FC236}">
                <a16:creationId xmlns:a16="http://schemas.microsoft.com/office/drawing/2014/main" id="{8EF4B9E1-2FDA-4D68-9A63-459D0F657987}"/>
              </a:ext>
            </a:extLst>
          </p:cNvPr>
          <p:cNvSpPr txBox="1"/>
          <p:nvPr/>
        </p:nvSpPr>
        <p:spPr>
          <a:xfrm>
            <a:off x="5953124" y="1429608"/>
            <a:ext cx="5831508" cy="5016758"/>
          </a:xfrm>
          <a:prstGeom prst="rect">
            <a:avLst/>
          </a:prstGeom>
          <a:noFill/>
        </p:spPr>
        <p:txBody>
          <a:bodyPr wrap="square" rtlCol="0">
            <a:spAutoFit/>
          </a:bodyPr>
          <a:lstStyle/>
          <a:p>
            <a:pPr algn="ctr"/>
            <a:r>
              <a:rPr lang="en-IN" sz="2000" b="1" u="sng" dirty="0">
                <a:solidFill>
                  <a:srgbClr val="FF0000"/>
                </a:solidFill>
                <a:latin typeface="Calibri" pitchFamily="34" charset="0"/>
                <a:cs typeface="Calibri" pitchFamily="34" charset="0"/>
              </a:rPr>
              <a:t>VALIDITY OF THE PROTESTED PERFORMANCE</a:t>
            </a:r>
          </a:p>
          <a:p>
            <a:pPr algn="ctr"/>
            <a:endParaRPr lang="en-IN" sz="2000" dirty="0">
              <a:latin typeface="Calibri" pitchFamily="34" charset="0"/>
              <a:cs typeface="Calibri" pitchFamily="34" charset="0"/>
            </a:endParaRPr>
          </a:p>
          <a:p>
            <a:pPr marL="355600" indent="-358140" algn="just">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The protested performance of the athlete and any other performance achieved by them while competing “under protest” will become valid only if a subsequent decision to that effect is made by the Referee or an appeal to the Jury of Appeal is made and it is upheld.</a:t>
            </a:r>
          </a:p>
          <a:p>
            <a:pPr marL="355600" indent="-358140" algn="just">
              <a:buFont typeface="Wingdings" panose="05000000000000000000" pitchFamily="2" charset="2"/>
              <a:buChar char="v"/>
              <a:tabLst>
                <a:tab pos="342900" algn="l"/>
              </a:tabLst>
            </a:pPr>
            <a:endParaRPr lang="en-IN" sz="2000" dirty="0">
              <a:effectLst/>
              <a:latin typeface="Calibri" pitchFamily="34" charset="0"/>
              <a:ea typeface="Arial" panose="020B0604020202020204" pitchFamily="34" charset="0"/>
              <a:cs typeface="Calibri" pitchFamily="34" charset="0"/>
            </a:endParaRPr>
          </a:p>
          <a:p>
            <a:pPr marL="355600" indent="-358140" algn="just">
              <a:buFont typeface="Wingdings" panose="05000000000000000000" pitchFamily="2" charset="2"/>
              <a:buChar char="v"/>
              <a:tabLst>
                <a:tab pos="342900" algn="l"/>
              </a:tabLst>
            </a:pPr>
            <a:r>
              <a:rPr lang="en-IN" sz="2000" dirty="0">
                <a:latin typeface="Calibri" pitchFamily="34" charset="0"/>
                <a:ea typeface="Arial" panose="020B0604020202020204" pitchFamily="34" charset="0"/>
                <a:cs typeface="Calibri" pitchFamily="34" charset="0"/>
              </a:rPr>
              <a:t>In Field events where, as a result of an athlete competing “under protest”, another athlete is allowed to continue in the competition when they would otherwise not have done so, such athlete’s performances and eventual results will remain valid irrespective of whether the “under protest” athlete’s immediate oral protest is successful.</a:t>
            </a:r>
            <a:endParaRPr lang="en-IN" sz="2000" dirty="0">
              <a:effectLst/>
              <a:latin typeface="Calibri" pitchFamily="34" charset="0"/>
              <a:ea typeface="Calibri" panose="020F0502020204030204" pitchFamily="34" charset="0"/>
              <a:cs typeface="Calibri" pitchFamily="34" charset="0"/>
            </a:endParaRPr>
          </a:p>
        </p:txBody>
      </p:sp>
    </p:spTree>
    <p:extLst>
      <p:ext uri="{BB962C8B-B14F-4D97-AF65-F5344CB8AC3E}">
        <p14:creationId xmlns:p14="http://schemas.microsoft.com/office/powerpoint/2010/main" val="1837440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15006" y="1484784"/>
            <a:ext cx="5364969" cy="2862322"/>
          </a:xfrm>
          <a:prstGeom prst="rect">
            <a:avLst/>
          </a:prstGeom>
          <a:noFill/>
        </p:spPr>
        <p:txBody>
          <a:bodyPr wrap="square" rtlCol="0">
            <a:spAutoFit/>
          </a:bodyPr>
          <a:lstStyle/>
          <a:p>
            <a:pPr algn="just"/>
            <a:r>
              <a:rPr lang="en-IN" sz="2000" b="1" u="sng" dirty="0">
                <a:latin typeface="Calibri" pitchFamily="34" charset="0"/>
                <a:cs typeface="Calibri" pitchFamily="34" charset="0"/>
              </a:rPr>
              <a:t>AFTER ANNOUNCEMENT OF RESULT</a:t>
            </a:r>
          </a:p>
          <a:p>
            <a:pPr marL="514350" indent="-514350" algn="just">
              <a:buAutoNum type="alphaUcParenR"/>
            </a:pPr>
            <a:endParaRPr lang="en-IN" sz="2000" dirty="0">
              <a:latin typeface="Calibri" pitchFamily="34" charset="0"/>
              <a:cs typeface="Calibri" pitchFamily="34" charset="0"/>
            </a:endParaRPr>
          </a:p>
          <a:p>
            <a:pPr algn="just"/>
            <a:r>
              <a:rPr lang="en-IN" sz="2000" b="1" u="sng" dirty="0">
                <a:solidFill>
                  <a:srgbClr val="FF0000"/>
                </a:solidFill>
                <a:latin typeface="Calibri" pitchFamily="34" charset="0"/>
                <a:cs typeface="Calibri" pitchFamily="34" charset="0"/>
              </a:rPr>
              <a:t>HOW TO ARRIVE AT A FAIR DECISION</a:t>
            </a:r>
            <a:endParaRPr lang="en-IN" sz="2000" dirty="0">
              <a:solidFill>
                <a:srgbClr val="FF0000"/>
              </a:solidFill>
              <a:latin typeface="Calibri" pitchFamily="34" charset="0"/>
              <a:cs typeface="Calibri" pitchFamily="34" charset="0"/>
            </a:endParaRPr>
          </a:p>
          <a:p>
            <a:pPr marL="698500" indent="-34290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May consider any available evidence which concerned Referee think necessary</a:t>
            </a:r>
          </a:p>
          <a:p>
            <a:pPr marL="698500" indent="-342900" algn="just">
              <a:buFont typeface="Wingdings" panose="05000000000000000000" pitchFamily="2" charset="2"/>
              <a:buChar char="v"/>
            </a:pPr>
            <a:r>
              <a:rPr lang="en-IN" sz="2000" dirty="0">
                <a:latin typeface="Calibri" pitchFamily="34" charset="0"/>
                <a:ea typeface="Calibri" panose="020F0502020204030204" pitchFamily="34" charset="0"/>
                <a:cs typeface="Calibri" pitchFamily="34" charset="0"/>
              </a:rPr>
              <a:t>May consider a film or picture produced by an official video recorder</a:t>
            </a:r>
          </a:p>
          <a:p>
            <a:pPr marL="698500" indent="-342900" algn="just">
              <a:buFont typeface="Wingdings" panose="05000000000000000000" pitchFamily="2" charset="2"/>
              <a:buChar char="v"/>
            </a:pPr>
            <a:r>
              <a:rPr lang="en-IN" sz="2000" dirty="0">
                <a:latin typeface="Calibri" pitchFamily="34" charset="0"/>
                <a:ea typeface="Calibri" panose="020F0502020204030204" pitchFamily="34" charset="0"/>
                <a:cs typeface="Calibri" pitchFamily="34" charset="0"/>
              </a:rPr>
              <a:t>May consider a</a:t>
            </a:r>
            <a:r>
              <a:rPr lang="en-IN" sz="2000" dirty="0">
                <a:effectLst/>
                <a:latin typeface="Calibri" pitchFamily="34" charset="0"/>
                <a:ea typeface="Calibri" panose="020F0502020204030204" pitchFamily="34" charset="0"/>
                <a:cs typeface="Calibri" pitchFamily="34" charset="0"/>
              </a:rPr>
              <a:t>ny other availa</a:t>
            </a:r>
            <a:r>
              <a:rPr lang="en-IN" sz="2000" dirty="0">
                <a:latin typeface="Calibri" pitchFamily="34" charset="0"/>
                <a:ea typeface="Calibri" panose="020F0502020204030204" pitchFamily="34" charset="0"/>
                <a:cs typeface="Calibri" pitchFamily="34" charset="0"/>
              </a:rPr>
              <a:t>ble video evidence</a:t>
            </a:r>
            <a:endParaRPr lang="en-IN" sz="4400" b="1" dirty="0">
              <a:solidFill>
                <a:srgbClr val="FFFF00"/>
              </a:solidFill>
              <a:latin typeface="Baskerville Old Face" panose="02020602080505020303" pitchFamily="18" charset="0"/>
            </a:endParaRPr>
          </a:p>
        </p:txBody>
      </p:sp>
      <p:sp>
        <p:nvSpPr>
          <p:cNvPr id="3" name="Rectangle 2"/>
          <p:cNvSpPr/>
          <p:nvPr/>
        </p:nvSpPr>
        <p:spPr>
          <a:xfrm>
            <a:off x="911424" y="260648"/>
            <a:ext cx="2016224"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PROTEST</a:t>
            </a:r>
          </a:p>
        </p:txBody>
      </p:sp>
      <p:sp>
        <p:nvSpPr>
          <p:cNvPr id="4" name="Rectangle 3"/>
          <p:cNvSpPr/>
          <p:nvPr/>
        </p:nvSpPr>
        <p:spPr>
          <a:xfrm>
            <a:off x="515006" y="4255353"/>
            <a:ext cx="5364969" cy="2246769"/>
          </a:xfrm>
          <a:prstGeom prst="rect">
            <a:avLst/>
          </a:prstGeom>
        </p:spPr>
        <p:txBody>
          <a:bodyPr wrap="square">
            <a:spAutoFit/>
          </a:bodyPr>
          <a:lstStyle/>
          <a:p>
            <a:pPr algn="just"/>
            <a:r>
              <a:rPr lang="en-IN" sz="2000" b="1" u="sng" dirty="0">
                <a:solidFill>
                  <a:srgbClr val="FF0000"/>
                </a:solidFill>
                <a:latin typeface="Calibri" pitchFamily="34" charset="0"/>
                <a:cs typeface="Calibri" pitchFamily="34" charset="0"/>
              </a:rPr>
              <a:t>RIGHT OF THE REFEREE</a:t>
            </a:r>
            <a:endParaRPr lang="en-IN" sz="2000" dirty="0">
              <a:latin typeface="Calibri" pitchFamily="34" charset="0"/>
              <a:cs typeface="Calibri" pitchFamily="34" charset="0"/>
            </a:endParaRPr>
          </a:p>
          <a:p>
            <a:pPr marL="698500" indent="-342900" algn="just">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The Referee may decide on the protest </a:t>
            </a:r>
          </a:p>
          <a:p>
            <a:pPr marL="698500" indent="-342900" algn="just">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May refer the matter to the Jury of Appeal.</a:t>
            </a:r>
          </a:p>
          <a:p>
            <a:pPr algn="just"/>
            <a:endParaRPr lang="en-IN" sz="2000" dirty="0">
              <a:latin typeface="Calibri" pitchFamily="34" charset="0"/>
              <a:ea typeface="Calibri" panose="020F0502020204030204" pitchFamily="34" charset="0"/>
              <a:cs typeface="Calibri" pitchFamily="34" charset="0"/>
            </a:endParaRPr>
          </a:p>
          <a:p>
            <a:pPr algn="just"/>
            <a:r>
              <a:rPr lang="en-IN" sz="2000" b="1" u="sng" dirty="0">
                <a:solidFill>
                  <a:srgbClr val="FF0000"/>
                </a:solidFill>
                <a:latin typeface="Calibri" pitchFamily="34" charset="0"/>
                <a:cs typeface="Calibri" pitchFamily="34" charset="0"/>
              </a:rPr>
              <a:t>RIGHT OF THE ATHLETE</a:t>
            </a:r>
          </a:p>
          <a:p>
            <a:pPr marL="698500" indent="-342900" algn="just">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If the Referee makes a decision, an Athlete has a right of appeal to the </a:t>
            </a:r>
            <a:r>
              <a:rPr lang="en-IN" sz="2000" dirty="0">
                <a:latin typeface="Calibri" pitchFamily="34" charset="0"/>
                <a:cs typeface="Calibri" pitchFamily="34" charset="0"/>
              </a:rPr>
              <a:t>Jury</a:t>
            </a:r>
          </a:p>
        </p:txBody>
      </p:sp>
      <p:sp>
        <p:nvSpPr>
          <p:cNvPr id="6" name="TextBox 5">
            <a:extLst>
              <a:ext uri="{FF2B5EF4-FFF2-40B4-BE49-F238E27FC236}">
                <a16:creationId xmlns:a16="http://schemas.microsoft.com/office/drawing/2014/main" id="{8EF4B9E1-2FDA-4D68-9A63-459D0F657987}"/>
              </a:ext>
            </a:extLst>
          </p:cNvPr>
          <p:cNvSpPr txBox="1"/>
          <p:nvPr/>
        </p:nvSpPr>
        <p:spPr>
          <a:xfrm>
            <a:off x="6528048" y="2065300"/>
            <a:ext cx="5184577" cy="1795748"/>
          </a:xfrm>
          <a:prstGeom prst="rect">
            <a:avLst/>
          </a:prstGeom>
          <a:noFill/>
        </p:spPr>
        <p:txBody>
          <a:bodyPr wrap="square" rtlCol="0">
            <a:spAutoFit/>
          </a:bodyPr>
          <a:lstStyle/>
          <a:p>
            <a:pPr algn="just"/>
            <a:r>
              <a:rPr lang="en-IN" sz="2000" b="1" u="sng" dirty="0">
                <a:solidFill>
                  <a:srgbClr val="FF0000"/>
                </a:solidFill>
                <a:latin typeface="Calibri" pitchFamily="34" charset="0"/>
                <a:cs typeface="Calibri" pitchFamily="34" charset="0"/>
              </a:rPr>
              <a:t>HOW TO PROTEST IN ABSENCE OF THE REFEREE</a:t>
            </a:r>
          </a:p>
          <a:p>
            <a:pPr algn="just"/>
            <a:endParaRPr lang="en-IN" sz="2000" dirty="0">
              <a:latin typeface="Calibri" pitchFamily="34" charset="0"/>
              <a:cs typeface="Calibri" pitchFamily="34" charset="0"/>
            </a:endParaRPr>
          </a:p>
          <a:p>
            <a:pPr indent="-358140" algn="just">
              <a:lnSpc>
                <a:spcPct val="110000"/>
              </a:lnSpc>
              <a:tabLst>
                <a:tab pos="342900" algn="l"/>
              </a:tabLst>
            </a:pPr>
            <a:r>
              <a:rPr lang="en-IN" sz="2000" dirty="0">
                <a:effectLst/>
                <a:latin typeface="Calibri" pitchFamily="34" charset="0"/>
                <a:ea typeface="Arial" panose="020B0604020202020204" pitchFamily="34" charset="0"/>
                <a:cs typeface="Calibri" pitchFamily="34" charset="0"/>
              </a:rPr>
              <a:t>Where the Referee is not accessible or available, the protest should be made to them through the Technical Information Centre.</a:t>
            </a:r>
            <a:endParaRPr lang="en-IN" sz="2000" dirty="0">
              <a:effectLst/>
              <a:latin typeface="Calibri" pitchFamily="34" charset="0"/>
              <a:ea typeface="Calibri" panose="020F0502020204030204" pitchFamily="34" charset="0"/>
              <a:cs typeface="Calibri" pitchFamily="34" charset="0"/>
            </a:endParaRPr>
          </a:p>
          <a:p>
            <a:pPr algn="just">
              <a:lnSpc>
                <a:spcPts val="10"/>
              </a:lnSpc>
            </a:pPr>
            <a:r>
              <a:rPr lang="en-I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bject 3">
            <a:extLst>
              <a:ext uri="{FF2B5EF4-FFF2-40B4-BE49-F238E27FC236}">
                <a16:creationId xmlns:a16="http://schemas.microsoft.com/office/drawing/2014/main" id="{D287757E-8A3F-49C5-8928-5E4BC910AAA6}"/>
              </a:ext>
            </a:extLst>
          </p:cNvPr>
          <p:cNvSpPr/>
          <p:nvPr/>
        </p:nvSpPr>
        <p:spPr>
          <a:xfrm>
            <a:off x="7176120" y="4023248"/>
            <a:ext cx="4176464" cy="2358080"/>
          </a:xfrm>
          <a:prstGeom prst="round2DiagRect">
            <a:avLst/>
          </a:prstGeom>
          <a:blipFill>
            <a:blip r:embed="rId2" cstate="print"/>
            <a:stretch>
              <a:fillRect/>
            </a:stretch>
          </a:blipFill>
          <a:ln w="28575">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323489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672662" y="1480221"/>
            <a:ext cx="6215426" cy="3460947"/>
          </a:xfrm>
          <a:prstGeom prst="rect">
            <a:avLst/>
          </a:prstGeom>
          <a:noFill/>
        </p:spPr>
        <p:txBody>
          <a:bodyPr wrap="square" rtlCol="0">
            <a:spAutoFit/>
          </a:bodyPr>
          <a:lstStyle/>
          <a:p>
            <a:pPr marL="514350" indent="-514350" algn="just">
              <a:lnSpc>
                <a:spcPct val="110000"/>
              </a:lnSpc>
              <a:buAutoNum type="alphaUcParenR"/>
            </a:pPr>
            <a:endParaRPr lang="en-IN" sz="2000" dirty="0">
              <a:solidFill>
                <a:srgbClr val="FFFF00"/>
              </a:solidFill>
              <a:latin typeface="Calibri" panose="020F0502020204030204" pitchFamily="34" charset="0"/>
              <a:cs typeface="Calibri" panose="020F0502020204030204" pitchFamily="34" charset="0"/>
            </a:endParaRPr>
          </a:p>
          <a:p>
            <a:pPr marL="285750" indent="-285750" algn="just">
              <a:lnSpc>
                <a:spcPct val="110000"/>
              </a:lnSpc>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In the interest of the proper conduct of the competitions, a Jury of Appeal should be appointed at all competitions.</a:t>
            </a:r>
          </a:p>
          <a:p>
            <a:pPr marL="285750" indent="-285750" algn="just">
              <a:lnSpc>
                <a:spcPct val="110000"/>
              </a:lnSpc>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It normally consist of three, five or seven persons.</a:t>
            </a:r>
          </a:p>
          <a:p>
            <a:pPr marL="285750" indent="-285750" algn="just">
              <a:lnSpc>
                <a:spcPct val="110000"/>
              </a:lnSpc>
              <a:buFont typeface="Wingdings" panose="05000000000000000000" pitchFamily="2" charset="2"/>
              <a:buChar char="v"/>
            </a:pPr>
            <a:r>
              <a:rPr lang="en-IN" sz="2000" dirty="0">
                <a:latin typeface="Calibri" panose="020F0502020204030204" pitchFamily="34" charset="0"/>
                <a:ea typeface="Arial" panose="020B0604020202020204" pitchFamily="34" charset="0"/>
                <a:cs typeface="Calibri" pitchFamily="34" charset="0"/>
              </a:rPr>
              <a:t>One of the member shall be the Chairman.</a:t>
            </a:r>
          </a:p>
          <a:p>
            <a:pPr marL="285750" indent="-285750" algn="just">
              <a:lnSpc>
                <a:spcPct val="110000"/>
              </a:lnSpc>
              <a:buFont typeface="Wingdings" panose="05000000000000000000" pitchFamily="2" charset="2"/>
              <a:buChar char="v"/>
            </a:pPr>
            <a:r>
              <a:rPr lang="en-IN" sz="2000" dirty="0">
                <a:effectLst/>
                <a:latin typeface="Calibri" panose="020F0502020204030204" pitchFamily="34" charset="0"/>
                <a:ea typeface="Arial" panose="020B0604020202020204" pitchFamily="34" charset="0"/>
                <a:cs typeface="Calibri" pitchFamily="34" charset="0"/>
              </a:rPr>
              <a:t>Another one shall be the secretary. (If appropriate he may be a person not included in the jury).</a:t>
            </a:r>
          </a:p>
          <a:p>
            <a:pPr marL="285750" indent="-285750" algn="just">
              <a:lnSpc>
                <a:spcPct val="110000"/>
              </a:lnSpc>
              <a:buFont typeface="Wingdings" panose="05000000000000000000" pitchFamily="2" charset="2"/>
              <a:buChar char="v"/>
            </a:pPr>
            <a:r>
              <a:rPr lang="en-IN" sz="2000" dirty="0">
                <a:latin typeface="Calibri" panose="020F0502020204030204" pitchFamily="34" charset="0"/>
                <a:ea typeface="Arial" panose="020B0604020202020204" pitchFamily="34" charset="0"/>
                <a:cs typeface="Calibri" pitchFamily="34" charset="0"/>
              </a:rPr>
              <a:t>If an appeal related to Race Walking then one member of the Jury shall be a Race walking Judge.</a:t>
            </a:r>
            <a:r>
              <a:rPr lang="en-IN" sz="2000" dirty="0">
                <a:effectLst/>
                <a:latin typeface="Calibri" panose="020F0502020204030204" pitchFamily="34" charset="0"/>
                <a:ea typeface="Arial" panose="020B0604020202020204" pitchFamily="34" charset="0"/>
                <a:cs typeface="Calibri" pitchFamily="34" charset="0"/>
              </a:rPr>
              <a:t>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911424" y="251937"/>
            <a:ext cx="3162809"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JURY OF APPEAL</a:t>
            </a:r>
          </a:p>
        </p:txBody>
      </p:sp>
      <p:sp>
        <p:nvSpPr>
          <p:cNvPr id="4" name="object 2">
            <a:extLst>
              <a:ext uri="{FF2B5EF4-FFF2-40B4-BE49-F238E27FC236}">
                <a16:creationId xmlns:a16="http://schemas.microsoft.com/office/drawing/2014/main" id="{6472183C-B71A-4859-B70F-0AD685304B58}"/>
              </a:ext>
            </a:extLst>
          </p:cNvPr>
          <p:cNvSpPr/>
          <p:nvPr/>
        </p:nvSpPr>
        <p:spPr>
          <a:xfrm>
            <a:off x="7248128" y="2285992"/>
            <a:ext cx="4195844" cy="3284981"/>
          </a:xfrm>
          <a:prstGeom prst="round2DiagRect">
            <a:avLst/>
          </a:prstGeom>
          <a:blipFill>
            <a:blip r:embed="rId2" cstate="print"/>
            <a:stretch>
              <a:fillRect/>
            </a:stretch>
          </a:blipFill>
          <a:ln w="28575">
            <a:solidFill>
              <a:srgbClr val="FFFF00"/>
            </a:solidFill>
          </a:ln>
        </p:spPr>
        <p:txBody>
          <a:bodyPr wrap="square" lIns="0" tIns="0" rIns="0" bIns="0" rtlCol="0"/>
          <a:lstStyle/>
          <a:p>
            <a:endParaRPr/>
          </a:p>
        </p:txBody>
      </p:sp>
      <p:sp>
        <p:nvSpPr>
          <p:cNvPr id="6" name="Rectangle 5"/>
          <p:cNvSpPr/>
          <p:nvPr/>
        </p:nvSpPr>
        <p:spPr>
          <a:xfrm>
            <a:off x="623392" y="5023714"/>
            <a:ext cx="6336704" cy="1429622"/>
          </a:xfrm>
          <a:prstGeom prst="rect">
            <a:avLst/>
          </a:prstGeom>
        </p:spPr>
        <p:txBody>
          <a:bodyPr wrap="square">
            <a:spAutoFit/>
          </a:bodyPr>
          <a:lstStyle/>
          <a:p>
            <a:pPr algn="ctr">
              <a:lnSpc>
                <a:spcPct val="110000"/>
              </a:lnSpc>
            </a:pPr>
            <a:r>
              <a:rPr lang="en-IN" sz="2000" b="1" u="sng" dirty="0">
                <a:solidFill>
                  <a:srgbClr val="FF0000"/>
                </a:solidFill>
                <a:latin typeface="Calibri" pitchFamily="34" charset="0"/>
                <a:ea typeface="Arial" panose="020B0604020202020204" pitchFamily="34" charset="0"/>
                <a:cs typeface="Calibri" pitchFamily="34" charset="0"/>
              </a:rPr>
              <a:t>The primary functions of the Jury of Appeal</a:t>
            </a:r>
          </a:p>
          <a:p>
            <a:pPr marL="285750" indent="-285750" algn="just">
              <a:lnSpc>
                <a:spcPct val="110000"/>
              </a:lnSpc>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 To deal with all appeals under Rule 8 of the Technical Rules, and with any matters arising during the course of the competition which are referred to it for decision.</a:t>
            </a:r>
            <a:endParaRPr lang="en-US" sz="2000" dirty="0"/>
          </a:p>
        </p:txBody>
      </p:sp>
    </p:spTree>
    <p:extLst>
      <p:ext uri="{BB962C8B-B14F-4D97-AF65-F5344CB8AC3E}">
        <p14:creationId xmlns:p14="http://schemas.microsoft.com/office/powerpoint/2010/main" val="2069054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51384" y="1484784"/>
            <a:ext cx="6116120" cy="4987199"/>
          </a:xfrm>
          <a:prstGeom prst="rect">
            <a:avLst/>
          </a:prstGeom>
          <a:noFill/>
        </p:spPr>
        <p:txBody>
          <a:bodyPr wrap="square" rtlCol="0">
            <a:spAutoFit/>
          </a:bodyPr>
          <a:lstStyle/>
          <a:p>
            <a:pPr algn="ctr">
              <a:lnSpc>
                <a:spcPct val="104000"/>
              </a:lnSpc>
            </a:pPr>
            <a:r>
              <a:rPr lang="en-IN" sz="2400" b="1" u="sng" dirty="0">
                <a:solidFill>
                  <a:srgbClr val="FF0000"/>
                </a:solidFill>
                <a:effectLst/>
                <a:latin typeface="Calibri" panose="020F0502020204030204" pitchFamily="34" charset="0"/>
                <a:ea typeface="Arial" panose="020B0604020202020204" pitchFamily="34" charset="0"/>
                <a:cs typeface="Calibri" pitchFamily="34" charset="0"/>
              </a:rPr>
              <a:t>CONDITIONS</a:t>
            </a:r>
          </a:p>
          <a:p>
            <a:pPr marL="355600" marR="12700" indent="-358140" algn="just">
              <a:lnSpc>
                <a:spcPct val="104000"/>
              </a:lnSpc>
              <a:spcAft>
                <a:spcPts val="0"/>
              </a:spcAft>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itchFamily="34" charset="0"/>
              </a:rPr>
              <a:t> An appeal to the Jury of Appeal must be made within 30 minutes.</a:t>
            </a:r>
            <a:endParaRPr lang="en-IN" sz="2000" dirty="0">
              <a:latin typeface="Calibri" panose="020F0502020204030204" pitchFamily="34" charset="0"/>
              <a:ea typeface="Calibri" panose="020F0502020204030204" pitchFamily="34" charset="0"/>
              <a:cs typeface="Calibri" panose="020F0502020204030204" pitchFamily="34" charset="0"/>
            </a:endParaRPr>
          </a:p>
          <a:p>
            <a:pPr marL="355600" marR="12700" indent="-358140" algn="just">
              <a:lnSpc>
                <a:spcPct val="104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Of the official announcement of the amended result of an event arising from the decision made by the Referee, or</a:t>
            </a:r>
          </a:p>
          <a:p>
            <a:pPr marL="355600" marR="12700" indent="-358140" algn="just">
              <a:lnSpc>
                <a:spcPct val="104000"/>
              </a:lnSpc>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Of the advice being given to those making the protest, where there is no amendment of any result.</a:t>
            </a:r>
          </a:p>
          <a:p>
            <a:pPr marL="355600" marR="12700" indent="-358140" algn="just">
              <a:lnSpc>
                <a:spcPct val="104000"/>
              </a:lnSpc>
              <a:tabLst>
                <a:tab pos="342900" algn="l"/>
              </a:tabLst>
            </a:pPr>
            <a:endParaRPr lang="en-IN" sz="2000" dirty="0">
              <a:effectLst/>
              <a:latin typeface="Calibri" pitchFamily="34" charset="0"/>
              <a:ea typeface="Arial" panose="020B0604020202020204" pitchFamily="34" charset="0"/>
              <a:cs typeface="Calibri" pitchFamily="34" charset="0"/>
            </a:endParaRPr>
          </a:p>
          <a:p>
            <a:pPr marL="698500" indent="-342900" algn="just">
              <a:lnSpc>
                <a:spcPct val="104000"/>
              </a:lnSpc>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It shall be in writing, signed by the athlete, by someone acting on their behalf or by an official representative of a team</a:t>
            </a:r>
          </a:p>
          <a:p>
            <a:pPr marL="698500" indent="-342900" algn="just">
              <a:lnSpc>
                <a:spcPct val="104000"/>
              </a:lnSpc>
              <a:buFont typeface="Wingdings" panose="05000000000000000000" pitchFamily="2" charset="2"/>
              <a:buChar char="v"/>
            </a:pPr>
            <a:r>
              <a:rPr lang="en-IN" sz="2000" dirty="0">
                <a:latin typeface="Calibri" pitchFamily="34" charset="0"/>
                <a:ea typeface="Arial" panose="020B0604020202020204" pitchFamily="34" charset="0"/>
                <a:cs typeface="Calibri" pitchFamily="34" charset="0"/>
              </a:rPr>
              <a:t>shall be accompanied by a deposit of </a:t>
            </a:r>
            <a:r>
              <a:rPr lang="en-IN" sz="2000" dirty="0" err="1">
                <a:latin typeface="Calibri" panose="020F0502020204030204" pitchFamily="34" charset="0"/>
                <a:ea typeface="Arial" panose="020B0604020202020204" pitchFamily="34" charset="0"/>
                <a:cs typeface="Calibri" pitchFamily="34" charset="0"/>
              </a:rPr>
              <a:t>usd</a:t>
            </a:r>
            <a:r>
              <a:rPr lang="en-IN" sz="2000" dirty="0">
                <a:latin typeface="Calibri" panose="020F0502020204030204" pitchFamily="34" charset="0"/>
                <a:ea typeface="Arial" panose="020B0604020202020204" pitchFamily="34" charset="0"/>
                <a:cs typeface="Calibri" pitchFamily="34" charset="0"/>
              </a:rPr>
              <a:t> 100, or its equivalent, which will be forfeited if the appeal is not allowed.</a:t>
            </a:r>
            <a:endParaRPr lang="en-IN"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p:cNvSpPr/>
          <p:nvPr/>
        </p:nvSpPr>
        <p:spPr>
          <a:xfrm>
            <a:off x="911424" y="260648"/>
            <a:ext cx="8136904"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AN APPEAL TO THE JURY OF APPEAL</a:t>
            </a:r>
          </a:p>
        </p:txBody>
      </p:sp>
      <p:sp>
        <p:nvSpPr>
          <p:cNvPr id="4" name="TextBox 3">
            <a:extLst>
              <a:ext uri="{FF2B5EF4-FFF2-40B4-BE49-F238E27FC236}">
                <a16:creationId xmlns:a16="http://schemas.microsoft.com/office/drawing/2014/main" id="{8EF4B9E1-2FDA-4D68-9A63-459D0F657987}"/>
              </a:ext>
            </a:extLst>
          </p:cNvPr>
          <p:cNvSpPr txBox="1"/>
          <p:nvPr/>
        </p:nvSpPr>
        <p:spPr>
          <a:xfrm>
            <a:off x="7199586" y="1484784"/>
            <a:ext cx="4513038" cy="3664978"/>
          </a:xfrm>
          <a:prstGeom prst="rect">
            <a:avLst/>
          </a:prstGeom>
          <a:noFill/>
        </p:spPr>
        <p:txBody>
          <a:bodyPr wrap="square" rtlCol="0">
            <a:spAutoFit/>
          </a:bodyPr>
          <a:lstStyle/>
          <a:p>
            <a:pPr algn="ctr">
              <a:lnSpc>
                <a:spcPct val="104000"/>
              </a:lnSpc>
            </a:pPr>
            <a:r>
              <a:rPr lang="en-IN" sz="2400" b="1" u="sng" dirty="0">
                <a:solidFill>
                  <a:srgbClr val="FF0000"/>
                </a:solidFill>
                <a:latin typeface="Calibri" panose="020F0502020204030204" pitchFamily="34" charset="0"/>
                <a:cs typeface="Calibri" pitchFamily="34" charset="0"/>
              </a:rPr>
              <a:t>WHO CAN APPEAL</a:t>
            </a:r>
          </a:p>
          <a:p>
            <a:pPr marL="457200" indent="-457200" algn="just">
              <a:lnSpc>
                <a:spcPct val="104000"/>
              </a:lnSpc>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An athlete</a:t>
            </a:r>
          </a:p>
          <a:p>
            <a:pPr marL="457200" indent="-457200" algn="just">
              <a:lnSpc>
                <a:spcPct val="104000"/>
              </a:lnSpc>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Someone acting on their behalf </a:t>
            </a:r>
          </a:p>
          <a:p>
            <a:pPr marL="457200" indent="-457200" algn="just">
              <a:lnSpc>
                <a:spcPct val="104000"/>
              </a:lnSpc>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An official representative of a team. if they are competing in the same round of the event to which the protest (or subsequent appeal) relates.</a:t>
            </a:r>
          </a:p>
          <a:p>
            <a:pPr marL="457200" indent="-457200" algn="just">
              <a:lnSpc>
                <a:spcPct val="104000"/>
              </a:lnSpc>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 Or are competing in a competition in which a team points score is being conducted). </a:t>
            </a:r>
            <a:endParaRPr lang="en-IN" sz="44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8278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524406" y="1428736"/>
            <a:ext cx="4929222" cy="5016758"/>
          </a:xfrm>
          <a:prstGeom prst="rect">
            <a:avLst/>
          </a:prstGeom>
          <a:noFill/>
        </p:spPr>
        <p:txBody>
          <a:bodyPr wrap="square" rtlCol="0">
            <a:spAutoFit/>
          </a:bodyPr>
          <a:lstStyle/>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400" b="1" u="sng" dirty="0">
                <a:solidFill>
                  <a:srgbClr val="FF0000"/>
                </a:solidFill>
                <a:latin typeface="Calibri" pitchFamily="34" charset="0"/>
                <a:cs typeface="Calibri" pitchFamily="34" charset="0"/>
              </a:rPr>
              <a:t>HOW TO DERIVE A DECISION BY </a:t>
            </a:r>
          </a:p>
          <a:p>
            <a:pPr algn="ctr"/>
            <a:r>
              <a:rPr lang="en-IN" sz="2400" b="1" u="sng" dirty="0">
                <a:solidFill>
                  <a:srgbClr val="FF0000"/>
                </a:solidFill>
                <a:latin typeface="Calibri" pitchFamily="34" charset="0"/>
                <a:cs typeface="Calibri" pitchFamily="34" charset="0"/>
              </a:rPr>
              <a:t>THE JURY OF APPEAL</a:t>
            </a:r>
          </a:p>
          <a:p>
            <a:pPr algn="ctr"/>
            <a:endParaRPr lang="en-IN" sz="2000" dirty="0">
              <a:latin typeface="Calibri" pitchFamily="34" charset="0"/>
              <a:cs typeface="Calibri" pitchFamily="34" charset="0"/>
            </a:endParaRPr>
          </a:p>
          <a:p>
            <a:pPr marL="641350" indent="-28575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The Jury of Appeal shall consult all relevant persons, including the relevant Referee.</a:t>
            </a:r>
          </a:p>
          <a:p>
            <a:pPr marL="641350" indent="-28575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 If the Jury of Appeal is in doubt, other available evidence may be considered.</a:t>
            </a:r>
          </a:p>
          <a:p>
            <a:pPr marL="641350" indent="-28575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If such evidence, including any available video evidence, is not conclusive, the decision of the Referee or the Chief Race Walking Judge shall be upheld.</a:t>
            </a:r>
            <a:endParaRPr lang="en-IN" sz="2000" dirty="0">
              <a:latin typeface="Calibri" pitchFamily="34" charset="0"/>
              <a:cs typeface="Calibri" pitchFamily="34" charset="0"/>
            </a:endParaRPr>
          </a:p>
          <a:p>
            <a:pPr marL="742950" indent="-742950" algn="ctr">
              <a:buAutoNum type="alphaUcParenR"/>
            </a:pPr>
            <a:endParaRPr lang="en-IN" sz="2000" b="1" dirty="0">
              <a:latin typeface="Calibri" pitchFamily="34" charset="0"/>
              <a:cs typeface="Calibri" pitchFamily="34" charset="0"/>
            </a:endParaRPr>
          </a:p>
        </p:txBody>
      </p:sp>
      <p:sp>
        <p:nvSpPr>
          <p:cNvPr id="3" name="TextBox 2">
            <a:extLst>
              <a:ext uri="{FF2B5EF4-FFF2-40B4-BE49-F238E27FC236}">
                <a16:creationId xmlns:a16="http://schemas.microsoft.com/office/drawing/2014/main" id="{8EF4B9E1-2FDA-4D68-9A63-459D0F657987}"/>
              </a:ext>
            </a:extLst>
          </p:cNvPr>
          <p:cNvSpPr txBox="1"/>
          <p:nvPr/>
        </p:nvSpPr>
        <p:spPr>
          <a:xfrm>
            <a:off x="5953694" y="1428736"/>
            <a:ext cx="5398890" cy="4955203"/>
          </a:xfrm>
          <a:prstGeom prst="rect">
            <a:avLst/>
          </a:prstGeom>
          <a:noFill/>
        </p:spPr>
        <p:txBody>
          <a:bodyPr wrap="square" rtlCol="0">
            <a:spAutoFit/>
          </a:bodyPr>
          <a:lstStyle/>
          <a:p>
            <a:pPr algn="ctr"/>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400" b="1" u="sng" dirty="0">
                <a:solidFill>
                  <a:srgbClr val="FF0000"/>
                </a:solidFill>
                <a:latin typeface="Calibri" pitchFamily="34" charset="0"/>
                <a:cs typeface="Calibri" pitchFamily="34" charset="0"/>
              </a:rPr>
              <a:t>RECONSIDER A DECISION</a:t>
            </a:r>
          </a:p>
          <a:p>
            <a:pPr algn="ctr"/>
            <a:endParaRPr lang="en-IN" sz="2000" dirty="0">
              <a:latin typeface="Calibri" pitchFamily="34" charset="0"/>
              <a:cs typeface="Calibri" pitchFamily="34" charset="0"/>
            </a:endParaRPr>
          </a:p>
          <a:p>
            <a:pPr marL="641350" indent="-28575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The Jury of Appeal may reconsider a decision if new conclusive evidence is presented, provided the new decision is still applicable.</a:t>
            </a:r>
          </a:p>
          <a:p>
            <a:pPr marL="641350" indent="-28575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 Normally, such re-consideration may be undertaken only prior to the victory Ceremony for the applicable event.</a:t>
            </a:r>
          </a:p>
          <a:p>
            <a:pPr marL="641350" indent="-285750" algn="just">
              <a:buFont typeface="Wingdings" panose="05000000000000000000" pitchFamily="2" charset="2"/>
              <a:buChar char="v"/>
            </a:pPr>
            <a:r>
              <a:rPr lang="en-IN" sz="2000" dirty="0">
                <a:effectLst/>
                <a:latin typeface="Calibri" pitchFamily="34" charset="0"/>
                <a:ea typeface="Arial" panose="020B0604020202020204" pitchFamily="34" charset="0"/>
                <a:cs typeface="Calibri" pitchFamily="34" charset="0"/>
              </a:rPr>
              <a:t> Unless the relevant governing body determines that circumstances justify otherwise.</a:t>
            </a:r>
            <a:endParaRPr lang="en-IN" sz="2000" dirty="0">
              <a:latin typeface="Calibri" pitchFamily="34" charset="0"/>
              <a:cs typeface="Calibri" pitchFamily="34" charset="0"/>
            </a:endParaRPr>
          </a:p>
          <a:p>
            <a:pPr algn="ctr"/>
            <a:endParaRPr lang="en-IN" sz="2000" dirty="0">
              <a:latin typeface="Calibri" pitchFamily="34" charset="0"/>
              <a:cs typeface="Calibri" pitchFamily="34" charset="0"/>
            </a:endParaRPr>
          </a:p>
          <a:p>
            <a:pPr marL="742950" indent="-742950" algn="ctr">
              <a:buAutoNum type="alphaUcParenR"/>
            </a:pPr>
            <a:endParaRPr lang="en-IN" sz="2000" b="1" dirty="0">
              <a:latin typeface="Calibri" pitchFamily="34" charset="0"/>
              <a:cs typeface="Calibri" pitchFamily="34" charset="0"/>
            </a:endParaRPr>
          </a:p>
        </p:txBody>
      </p:sp>
      <p:sp>
        <p:nvSpPr>
          <p:cNvPr id="4" name="Rectangle 3"/>
          <p:cNvSpPr/>
          <p:nvPr/>
        </p:nvSpPr>
        <p:spPr>
          <a:xfrm>
            <a:off x="983432" y="260648"/>
            <a:ext cx="3090801"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JURY OF APPEAL</a:t>
            </a:r>
          </a:p>
        </p:txBody>
      </p:sp>
    </p:spTree>
    <p:extLst>
      <p:ext uri="{BB962C8B-B14F-4D97-AF65-F5344CB8AC3E}">
        <p14:creationId xmlns:p14="http://schemas.microsoft.com/office/powerpoint/2010/main" val="3721746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B9E1-2FDA-4D68-9A63-459D0F657987}"/>
              </a:ext>
            </a:extLst>
          </p:cNvPr>
          <p:cNvSpPr txBox="1"/>
          <p:nvPr/>
        </p:nvSpPr>
        <p:spPr>
          <a:xfrm>
            <a:off x="881026" y="1643050"/>
            <a:ext cx="10297144" cy="3785652"/>
          </a:xfrm>
          <a:prstGeom prst="rect">
            <a:avLst/>
          </a:prstGeom>
          <a:noFill/>
        </p:spPr>
        <p:txBody>
          <a:bodyPr wrap="square" rtlCol="0">
            <a:spAutoFit/>
          </a:bodyPr>
          <a:lstStyle/>
          <a:p>
            <a:pPr algn="just"/>
            <a:endParaRPr lang="en-IN" sz="3200" dirty="0">
              <a:solidFill>
                <a:srgbClr val="FFFF00"/>
              </a:solidFill>
              <a:latin typeface="Times New Roman" panose="02020603050405020304" pitchFamily="18" charset="0"/>
              <a:cs typeface="Times New Roman" panose="02020603050405020304" pitchFamily="18" charset="0"/>
            </a:endParaRPr>
          </a:p>
          <a:p>
            <a:pPr algn="ctr"/>
            <a:r>
              <a:rPr lang="en-IN" sz="2400" b="1" u="sng" dirty="0">
                <a:solidFill>
                  <a:srgbClr val="FF0000"/>
                </a:solidFill>
                <a:latin typeface="Calibri" pitchFamily="34" charset="0"/>
                <a:cs typeface="Calibri" pitchFamily="34" charset="0"/>
              </a:rPr>
              <a:t>DUTY OF THE JURY OF APPEAL</a:t>
            </a:r>
          </a:p>
          <a:p>
            <a:pPr algn="just"/>
            <a:endParaRPr lang="en-IN" sz="2000" dirty="0">
              <a:latin typeface="Calibri" pitchFamily="34" charset="0"/>
              <a:cs typeface="Calibri" pitchFamily="34" charset="0"/>
            </a:endParaRPr>
          </a:p>
          <a:p>
            <a:pPr marL="355600" indent="-358140" algn="just">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Decisions involving points which are not covered by the Rules shall be reported subsequently by the Chairman of the Jury of Appeal to the Chief executive Officer of World Athletics.</a:t>
            </a:r>
          </a:p>
          <a:p>
            <a:pPr marL="355600" indent="-358140" algn="just">
              <a:buFont typeface="Wingdings" panose="05000000000000000000" pitchFamily="2" charset="2"/>
              <a:buChar char="v"/>
              <a:tabLst>
                <a:tab pos="342900" algn="l"/>
              </a:tabLst>
            </a:pPr>
            <a:endParaRPr lang="en-IN" sz="2000" dirty="0">
              <a:effectLst/>
              <a:latin typeface="Calibri" pitchFamily="34" charset="0"/>
              <a:ea typeface="Arial" panose="020B0604020202020204" pitchFamily="34" charset="0"/>
              <a:cs typeface="Calibri" pitchFamily="34" charset="0"/>
            </a:endParaRPr>
          </a:p>
          <a:p>
            <a:pPr algn="ctr">
              <a:tabLst>
                <a:tab pos="342900" algn="l"/>
              </a:tabLst>
            </a:pPr>
            <a:r>
              <a:rPr lang="en-IN" sz="2400" b="1" u="sng" dirty="0">
                <a:solidFill>
                  <a:srgbClr val="FF0000"/>
                </a:solidFill>
                <a:latin typeface="Calibri" pitchFamily="34" charset="0"/>
                <a:cs typeface="Calibri" pitchFamily="34" charset="0"/>
              </a:rPr>
              <a:t>CONCLUSION</a:t>
            </a:r>
          </a:p>
          <a:p>
            <a:pPr algn="ctr">
              <a:tabLst>
                <a:tab pos="342900" algn="l"/>
              </a:tabLst>
            </a:pPr>
            <a:endParaRPr lang="en-IN" sz="2000" b="1" u="sng" dirty="0">
              <a:solidFill>
                <a:srgbClr val="FF0000"/>
              </a:solidFill>
              <a:latin typeface="Calibri" pitchFamily="34" charset="0"/>
              <a:cs typeface="Calibri" pitchFamily="34" charset="0"/>
            </a:endParaRPr>
          </a:p>
          <a:p>
            <a:pPr marL="355600" indent="-358140" algn="just">
              <a:buFont typeface="Wingdings" panose="05000000000000000000" pitchFamily="2" charset="2"/>
              <a:buChar char="v"/>
              <a:tabLst>
                <a:tab pos="342900" algn="l"/>
              </a:tabLst>
            </a:pPr>
            <a:r>
              <a:rPr lang="en-IN" sz="2000" dirty="0">
                <a:effectLst/>
                <a:latin typeface="Calibri" pitchFamily="34" charset="0"/>
                <a:ea typeface="Arial" panose="020B0604020202020204" pitchFamily="34" charset="0"/>
                <a:cs typeface="Calibri" pitchFamily="34" charset="0"/>
              </a:rPr>
              <a:t>The decision of the Jury of Appeal (or of the Referee in the absence of a Jury of Appeal or if no appeal to the Jury is made) shall be final and there shall be no further right of appeal, including to CAs.</a:t>
            </a:r>
            <a:endParaRPr lang="en-IN" sz="2000" dirty="0">
              <a:latin typeface="Calibri" pitchFamily="34" charset="0"/>
              <a:cs typeface="Calibri" pitchFamily="34" charset="0"/>
            </a:endParaRPr>
          </a:p>
        </p:txBody>
      </p:sp>
      <p:sp>
        <p:nvSpPr>
          <p:cNvPr id="3" name="Rectangle 2"/>
          <p:cNvSpPr/>
          <p:nvPr/>
        </p:nvSpPr>
        <p:spPr>
          <a:xfrm>
            <a:off x="987972" y="260648"/>
            <a:ext cx="3086261" cy="584775"/>
          </a:xfrm>
          <a:prstGeom prst="rect">
            <a:avLst/>
          </a:prstGeom>
        </p:spPr>
        <p:txBody>
          <a:bodyPr wrap="square">
            <a:spAutoFit/>
          </a:bodyPr>
          <a:lstStyle/>
          <a:p>
            <a:r>
              <a:rPr lang="en-IN" sz="3200" b="1" dirty="0">
                <a:solidFill>
                  <a:srgbClr val="FFFF00"/>
                </a:solidFill>
                <a:latin typeface="Calibri" pitchFamily="34" charset="0"/>
                <a:cs typeface="Calibri" pitchFamily="34" charset="0"/>
              </a:rPr>
              <a:t>JURY OF APPEAL</a:t>
            </a:r>
          </a:p>
        </p:txBody>
      </p:sp>
    </p:spTree>
    <p:extLst>
      <p:ext uri="{BB962C8B-B14F-4D97-AF65-F5344CB8AC3E}">
        <p14:creationId xmlns:p14="http://schemas.microsoft.com/office/powerpoint/2010/main" val="2024428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a:extLst>
              <a:ext uri="{FF2B5EF4-FFF2-40B4-BE49-F238E27FC236}">
                <a16:creationId xmlns:a16="http://schemas.microsoft.com/office/drawing/2014/main" id="{4CCEA48F-2565-4480-A79E-A41B6DDD2BA4}"/>
              </a:ext>
            </a:extLst>
          </p:cNvPr>
          <p:cNvSpPr txBox="1">
            <a:spLocks noChangeArrowheads="1"/>
          </p:cNvSpPr>
          <p:nvPr/>
        </p:nvSpPr>
        <p:spPr bwMode="auto">
          <a:xfrm>
            <a:off x="3505201" y="3513782"/>
            <a:ext cx="69806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685800" eaLnBrk="0" fontAlgn="base" hangingPunct="0">
              <a:spcBef>
                <a:spcPct val="0"/>
              </a:spcBef>
              <a:spcAft>
                <a:spcPct val="0"/>
              </a:spcAft>
            </a:pPr>
            <a:r>
              <a:rPr lang="en-AU" altLang="en-US" sz="5400" b="1" dirty="0">
                <a:solidFill>
                  <a:srgbClr val="FFFF00"/>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047726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eraj Chopra.jpg">
            <a:extLst>
              <a:ext uri="{FF2B5EF4-FFF2-40B4-BE49-F238E27FC236}">
                <a16:creationId xmlns:a16="http://schemas.microsoft.com/office/drawing/2014/main" id="{A499C324-3F1A-4C8D-9329-2EBE48BE8409}"/>
              </a:ext>
            </a:extLst>
          </p:cNvPr>
          <p:cNvPicPr>
            <a:picLocks noChangeAspect="1"/>
          </p:cNvPicPr>
          <p:nvPr/>
        </p:nvPicPr>
        <p:blipFill>
          <a:blip r:embed="rId2"/>
          <a:srcRect b="6349"/>
          <a:stretch>
            <a:fillRect/>
          </a:stretch>
        </p:blipFill>
        <p:spPr>
          <a:xfrm>
            <a:off x="533400" y="1726809"/>
            <a:ext cx="2724150" cy="2684512"/>
          </a:xfrm>
          <a:prstGeom prst="round2DiagRect">
            <a:avLst/>
          </a:prstGeom>
          <a:ln w="38100">
            <a:solidFill>
              <a:schemeClr val="bg1"/>
            </a:solidFill>
          </a:ln>
          <a:effectLst>
            <a:innerShdw blurRad="63500" dist="50800" dir="2700000">
              <a:prstClr val="black">
                <a:alpha val="50000"/>
              </a:prstClr>
            </a:innerShdw>
          </a:effectLst>
        </p:spPr>
      </p:pic>
      <p:sp>
        <p:nvSpPr>
          <p:cNvPr id="7" name="TextBox 6">
            <a:extLst>
              <a:ext uri="{FF2B5EF4-FFF2-40B4-BE49-F238E27FC236}">
                <a16:creationId xmlns:a16="http://schemas.microsoft.com/office/drawing/2014/main" id="{C5676361-9386-42A6-AFD9-063DA7CBEB16}"/>
              </a:ext>
            </a:extLst>
          </p:cNvPr>
          <p:cNvSpPr txBox="1"/>
          <p:nvPr/>
        </p:nvSpPr>
        <p:spPr>
          <a:xfrm>
            <a:off x="1271464" y="4509120"/>
            <a:ext cx="1219200" cy="1938992"/>
          </a:xfrm>
          <a:prstGeom prst="rect">
            <a:avLst/>
          </a:prstGeom>
          <a:noFill/>
        </p:spPr>
        <p:txBody>
          <a:bodyPr wrap="square" rtlCol="0">
            <a:spAutoFit/>
          </a:bodyPr>
          <a:lstStyle/>
          <a:p>
            <a:r>
              <a:rPr lang="en-IN" sz="2000" b="1" dirty="0">
                <a:latin typeface="Calibri" panose="020F0502020204030204" pitchFamily="34" charset="0"/>
                <a:cs typeface="Calibri" panose="020F0502020204030204" pitchFamily="34" charset="0"/>
              </a:rPr>
              <a:t>Men</a:t>
            </a:r>
          </a:p>
          <a:p>
            <a:r>
              <a:rPr lang="en-IN" sz="2000" b="1" dirty="0">
                <a:latin typeface="Calibri" panose="020F0502020204030204" pitchFamily="34" charset="0"/>
                <a:cs typeface="Calibri" panose="020F0502020204030204" pitchFamily="34" charset="0"/>
              </a:rPr>
              <a:t>U23 men</a:t>
            </a:r>
          </a:p>
          <a:p>
            <a:r>
              <a:rPr lang="en-IN" sz="2000" b="1" dirty="0">
                <a:latin typeface="Calibri" panose="020F0502020204030204" pitchFamily="34" charset="0"/>
                <a:cs typeface="Calibri" panose="020F0502020204030204" pitchFamily="34" charset="0"/>
              </a:rPr>
              <a:t>U20 men</a:t>
            </a:r>
          </a:p>
          <a:p>
            <a:r>
              <a:rPr lang="en-IN" sz="2000" b="1" dirty="0">
                <a:latin typeface="Calibri" panose="020F0502020204030204" pitchFamily="34" charset="0"/>
                <a:cs typeface="Calibri" panose="020F0502020204030204" pitchFamily="34" charset="0"/>
              </a:rPr>
              <a:t>U18 men</a:t>
            </a:r>
          </a:p>
          <a:p>
            <a:r>
              <a:rPr lang="en-IN" sz="2000" b="1" dirty="0">
                <a:latin typeface="Calibri" panose="020F0502020204030204" pitchFamily="34" charset="0"/>
                <a:cs typeface="Calibri" panose="020F0502020204030204" pitchFamily="34" charset="0"/>
              </a:rPr>
              <a:t>U16 boys</a:t>
            </a:r>
          </a:p>
          <a:p>
            <a:r>
              <a:rPr lang="en-IN" sz="2000" b="1" dirty="0">
                <a:latin typeface="Calibri" panose="020F0502020204030204" pitchFamily="34" charset="0"/>
                <a:cs typeface="Calibri" panose="020F0502020204030204" pitchFamily="34" charset="0"/>
              </a:rPr>
              <a:t>U14 boys</a:t>
            </a:r>
            <a:endParaRPr lang="en-US" sz="20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55BEAFD-9E5C-4278-8F88-C512ADB62B3A}"/>
              </a:ext>
            </a:extLst>
          </p:cNvPr>
          <p:cNvSpPr txBox="1"/>
          <p:nvPr/>
        </p:nvSpPr>
        <p:spPr>
          <a:xfrm>
            <a:off x="911424" y="304800"/>
            <a:ext cx="5832648" cy="584775"/>
          </a:xfrm>
          <a:prstGeom prst="rect">
            <a:avLst/>
          </a:prstGeom>
          <a:noFill/>
        </p:spPr>
        <p:txBody>
          <a:bodyPr wrap="square" rtlCol="0">
            <a:spAutoFit/>
          </a:bodyPr>
          <a:lstStyle/>
          <a:p>
            <a:r>
              <a:rPr lang="en-IN" sz="3200" b="1" dirty="0">
                <a:solidFill>
                  <a:srgbClr val="FFFF00"/>
                </a:solidFill>
                <a:latin typeface="Calibri" panose="020F0502020204030204" pitchFamily="34" charset="0"/>
                <a:cs typeface="Calibri" panose="020F0502020204030204" pitchFamily="34" charset="0"/>
              </a:rPr>
              <a:t>AGE AND SEX CATEGORIES</a:t>
            </a:r>
          </a:p>
        </p:txBody>
      </p:sp>
      <p:pic>
        <p:nvPicPr>
          <p:cNvPr id="11" name="Picture 10" descr="Kamalpreet Kaur-Discus.jpg">
            <a:extLst>
              <a:ext uri="{FF2B5EF4-FFF2-40B4-BE49-F238E27FC236}">
                <a16:creationId xmlns:a16="http://schemas.microsoft.com/office/drawing/2014/main" id="{5ACC847D-7A60-48FC-9E75-5B93E0002BBF}"/>
              </a:ext>
            </a:extLst>
          </p:cNvPr>
          <p:cNvPicPr>
            <a:picLocks noChangeAspect="1"/>
          </p:cNvPicPr>
          <p:nvPr/>
        </p:nvPicPr>
        <p:blipFill>
          <a:blip r:embed="rId3"/>
          <a:stretch>
            <a:fillRect/>
          </a:stretch>
        </p:blipFill>
        <p:spPr>
          <a:xfrm>
            <a:off x="3863752" y="1726809"/>
            <a:ext cx="2724150" cy="2684512"/>
          </a:xfrm>
          <a:prstGeom prst="round2DiagRect">
            <a:avLst/>
          </a:prstGeom>
          <a:ln w="38100">
            <a:solidFill>
              <a:srgbClr val="FFFF00"/>
            </a:solidFill>
          </a:ln>
          <a:scene3d>
            <a:camera prst="orthographicFront"/>
            <a:lightRig rig="threePt" dir="t"/>
          </a:scene3d>
          <a:sp3d>
            <a:bevelT w="165100" prst="coolSlant"/>
          </a:sp3d>
        </p:spPr>
      </p:pic>
      <p:sp>
        <p:nvSpPr>
          <p:cNvPr id="13" name="TextBox 12">
            <a:extLst>
              <a:ext uri="{FF2B5EF4-FFF2-40B4-BE49-F238E27FC236}">
                <a16:creationId xmlns:a16="http://schemas.microsoft.com/office/drawing/2014/main" id="{9F6E4747-AF5B-4C60-B3BF-7C35F90584B5}"/>
              </a:ext>
            </a:extLst>
          </p:cNvPr>
          <p:cNvSpPr txBox="1"/>
          <p:nvPr/>
        </p:nvSpPr>
        <p:spPr>
          <a:xfrm>
            <a:off x="4402832" y="4509120"/>
            <a:ext cx="1981200" cy="1938992"/>
          </a:xfrm>
          <a:prstGeom prst="rect">
            <a:avLst/>
          </a:prstGeom>
          <a:noFill/>
        </p:spPr>
        <p:txBody>
          <a:bodyPr wrap="square" rtlCol="0">
            <a:spAutoFit/>
          </a:bodyPr>
          <a:lstStyle/>
          <a:p>
            <a:r>
              <a:rPr lang="en-IN" sz="2000" b="1" dirty="0">
                <a:latin typeface="Calibri" panose="020F0502020204030204" pitchFamily="34" charset="0"/>
                <a:cs typeface="Calibri" panose="020F0502020204030204" pitchFamily="34" charset="0"/>
              </a:rPr>
              <a:t>Women</a:t>
            </a:r>
          </a:p>
          <a:p>
            <a:r>
              <a:rPr lang="en-IN" sz="2000" b="1" dirty="0">
                <a:latin typeface="Calibri" panose="020F0502020204030204" pitchFamily="34" charset="0"/>
                <a:cs typeface="Calibri" panose="020F0502020204030204" pitchFamily="34" charset="0"/>
              </a:rPr>
              <a:t>U23 Women</a:t>
            </a:r>
          </a:p>
          <a:p>
            <a:r>
              <a:rPr lang="en-IN" sz="2000" b="1" dirty="0">
                <a:latin typeface="Calibri" panose="020F0502020204030204" pitchFamily="34" charset="0"/>
                <a:cs typeface="Calibri" panose="020F0502020204030204" pitchFamily="34" charset="0"/>
              </a:rPr>
              <a:t>U20 Women</a:t>
            </a:r>
          </a:p>
          <a:p>
            <a:r>
              <a:rPr lang="en-IN" sz="2000" b="1" dirty="0">
                <a:latin typeface="Calibri" panose="020F0502020204030204" pitchFamily="34" charset="0"/>
                <a:cs typeface="Calibri" panose="020F0502020204030204" pitchFamily="34" charset="0"/>
              </a:rPr>
              <a:t>U18 Women</a:t>
            </a:r>
          </a:p>
          <a:p>
            <a:r>
              <a:rPr lang="en-IN" sz="2000" b="1" dirty="0">
                <a:latin typeface="Calibri" panose="020F0502020204030204" pitchFamily="34" charset="0"/>
                <a:cs typeface="Calibri" panose="020F0502020204030204" pitchFamily="34" charset="0"/>
              </a:rPr>
              <a:t>U16 Girls</a:t>
            </a:r>
          </a:p>
          <a:p>
            <a:r>
              <a:rPr lang="en-IN" sz="2000" b="1" dirty="0">
                <a:latin typeface="Calibri" panose="020F0502020204030204" pitchFamily="34" charset="0"/>
                <a:cs typeface="Calibri" panose="020F0502020204030204" pitchFamily="34" charset="0"/>
              </a:rPr>
              <a:t>U14 Girls</a:t>
            </a:r>
            <a:endParaRPr lang="en-US" sz="2000" b="1"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3B56BF2A-0205-4DD0-ABE6-3AEB33B6B184}"/>
              </a:ext>
            </a:extLst>
          </p:cNvPr>
          <p:cNvSpPr txBox="1"/>
          <p:nvPr/>
        </p:nvSpPr>
        <p:spPr>
          <a:xfrm>
            <a:off x="7072537" y="4221088"/>
            <a:ext cx="4712095" cy="2616101"/>
          </a:xfrm>
          <a:prstGeom prst="rect">
            <a:avLst/>
          </a:prstGeom>
          <a:noFill/>
        </p:spPr>
        <p:txBody>
          <a:bodyPr wrap="square">
            <a:spAutoFit/>
          </a:bodyPr>
          <a:lstStyle/>
          <a:p>
            <a:pPr algn="ctr"/>
            <a:r>
              <a:rPr lang="en-IN" sz="2000" b="1" i="0" u="sng" strike="noStrike" baseline="0" dirty="0">
                <a:solidFill>
                  <a:srgbClr val="FF0000"/>
                </a:solidFill>
                <a:latin typeface="Calibri" panose="020F0502020204030204" pitchFamily="34" charset="0"/>
                <a:cs typeface="Calibri" panose="020F0502020204030204" pitchFamily="34" charset="0"/>
              </a:rPr>
              <a:t>AGE for JUNIOR ATHLETES</a:t>
            </a:r>
          </a:p>
          <a:p>
            <a:pPr algn="just"/>
            <a:r>
              <a:rPr lang="en-IN" sz="2000" b="0" i="0" u="none" strike="noStrike" baseline="0" dirty="0">
                <a:latin typeface="Calibri" panose="020F0502020204030204" pitchFamily="34" charset="0"/>
                <a:cs typeface="Calibri" panose="020F0502020204030204" pitchFamily="34" charset="0"/>
              </a:rPr>
              <a:t>The date of reckoning the age for athletes participating in age group Competitions will be as on the last date of the Competition. </a:t>
            </a:r>
          </a:p>
          <a:p>
            <a:pPr algn="just"/>
            <a:r>
              <a:rPr lang="en-IN" sz="2000" b="0" i="1" u="none" strike="noStrike" baseline="0" dirty="0">
                <a:solidFill>
                  <a:srgbClr val="FF0000"/>
                </a:solidFill>
                <a:latin typeface="Calibri" panose="020F0502020204030204" pitchFamily="34" charset="0"/>
                <a:cs typeface="Calibri" panose="020F0502020204030204" pitchFamily="34" charset="0"/>
              </a:rPr>
              <a:t>For International Competitions the selection of Indian Team will be based on the age bracket sent by WA/AAA/SAAF/IOA etc. </a:t>
            </a:r>
          </a:p>
          <a:p>
            <a:pPr marL="457200" indent="-457200">
              <a:buAutoNum type="arabicPeriod"/>
            </a:pPr>
            <a:endParaRPr lang="en-IN" sz="2400" dirty="0">
              <a:solidFill>
                <a:schemeClr val="bg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0B41F78E-B484-4E1B-966A-9A7137CC8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120" y="1726809"/>
            <a:ext cx="4482481" cy="2387991"/>
          </a:xfrm>
          <a:prstGeom prst="round2Diag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258788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5BEAFD-9E5C-4278-8F88-C512ADB62B3A}"/>
              </a:ext>
            </a:extLst>
          </p:cNvPr>
          <p:cNvSpPr txBox="1"/>
          <p:nvPr/>
        </p:nvSpPr>
        <p:spPr>
          <a:xfrm>
            <a:off x="911424" y="304800"/>
            <a:ext cx="4546174" cy="584775"/>
          </a:xfrm>
          <a:prstGeom prst="rect">
            <a:avLst/>
          </a:prstGeom>
          <a:noFill/>
        </p:spPr>
        <p:txBody>
          <a:bodyPr wrap="square" rtlCol="0">
            <a:spAutoFit/>
          </a:bodyPr>
          <a:lstStyle/>
          <a:p>
            <a:r>
              <a:rPr lang="en-IN" sz="3200" b="1" dirty="0">
                <a:solidFill>
                  <a:srgbClr val="FFFF00"/>
                </a:solidFill>
                <a:latin typeface="Calibri" panose="020F0502020204030204" pitchFamily="34" charset="0"/>
                <a:cs typeface="Calibri" panose="020F0502020204030204" pitchFamily="34" charset="0"/>
              </a:rPr>
              <a:t>ENTRIES</a:t>
            </a:r>
          </a:p>
        </p:txBody>
      </p:sp>
      <p:pic>
        <p:nvPicPr>
          <p:cNvPr id="2" name="Picture 2">
            <a:extLst>
              <a:ext uri="{FF2B5EF4-FFF2-40B4-BE49-F238E27FC236}">
                <a16:creationId xmlns:a16="http://schemas.microsoft.com/office/drawing/2014/main" id="{B3BC9CF7-13D3-401E-8795-3479921F11F3}"/>
              </a:ext>
            </a:extLst>
          </p:cNvPr>
          <p:cNvPicPr>
            <a:picLocks noChangeAspect="1" noChangeArrowheads="1"/>
          </p:cNvPicPr>
          <p:nvPr/>
        </p:nvPicPr>
        <p:blipFill>
          <a:blip r:embed="rId2" cstate="print"/>
          <a:srcRect l="18000" t="5157" r="13077" b="12332"/>
          <a:stretch>
            <a:fillRect/>
          </a:stretch>
        </p:blipFill>
        <p:spPr bwMode="auto">
          <a:xfrm>
            <a:off x="7294712" y="2514600"/>
            <a:ext cx="3961318" cy="2737239"/>
          </a:xfrm>
          <a:prstGeom prst="round2DiagRect">
            <a:avLst/>
          </a:prstGeom>
          <a:noFill/>
          <a:ln w="38100">
            <a:solidFill>
              <a:srgbClr val="FFFF00"/>
            </a:solidFill>
            <a:miter lim="800000"/>
            <a:headEnd/>
            <a:tailEnd/>
          </a:ln>
          <a:scene3d>
            <a:camera prst="orthographicFront"/>
            <a:lightRig rig="threePt" dir="t"/>
          </a:scene3d>
          <a:sp3d>
            <a:bevelT w="165100" prst="coolSlant"/>
          </a:sp3d>
        </p:spPr>
      </p:pic>
      <p:sp>
        <p:nvSpPr>
          <p:cNvPr id="4" name="TextBox 3">
            <a:extLst>
              <a:ext uri="{FF2B5EF4-FFF2-40B4-BE49-F238E27FC236}">
                <a16:creationId xmlns:a16="http://schemas.microsoft.com/office/drawing/2014/main" id="{CF89B1E7-3EDC-4AA6-97FC-63062A586B26}"/>
              </a:ext>
            </a:extLst>
          </p:cNvPr>
          <p:cNvSpPr txBox="1"/>
          <p:nvPr/>
        </p:nvSpPr>
        <p:spPr>
          <a:xfrm>
            <a:off x="767408" y="2546252"/>
            <a:ext cx="6096000" cy="718210"/>
          </a:xfrm>
          <a:prstGeom prst="rect">
            <a:avLst/>
          </a:prstGeom>
          <a:noFill/>
        </p:spPr>
        <p:txBody>
          <a:bodyPr wrap="square">
            <a:spAutoFit/>
          </a:bodyPr>
          <a:lstStyle/>
          <a:p>
            <a:pPr marL="355600" indent="-358140" algn="just">
              <a:lnSpc>
                <a:spcPct val="104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Competitions under the Rules are restricted to eligible athletes.</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20ECD39-4344-4253-B0FB-DBC071AD61E7}"/>
              </a:ext>
            </a:extLst>
          </p:cNvPr>
          <p:cNvSpPr txBox="1"/>
          <p:nvPr/>
        </p:nvSpPr>
        <p:spPr>
          <a:xfrm>
            <a:off x="767408" y="3593539"/>
            <a:ext cx="6096000" cy="1672830"/>
          </a:xfrm>
          <a:prstGeom prst="rect">
            <a:avLst/>
          </a:prstGeom>
          <a:noFill/>
        </p:spPr>
        <p:txBody>
          <a:bodyPr wrap="square">
            <a:spAutoFit/>
          </a:bodyPr>
          <a:lstStyle/>
          <a:p>
            <a:pPr marL="355600" indent="-358140" algn="just">
              <a:lnSpc>
                <a:spcPct val="104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The eligibility of an athlete to compete outside of their own country is as set forth in Requirements to Compete in International Competitions Rules. such eligibility shall be assumed unless an objection to their status is made to the Technical delegate(s).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73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8F712F7-E5ED-4D3D-B8E1-74E563148009}"/>
              </a:ext>
            </a:extLst>
          </p:cNvPr>
          <p:cNvSpPr txBox="1"/>
          <p:nvPr/>
        </p:nvSpPr>
        <p:spPr>
          <a:xfrm>
            <a:off x="229212" y="1468814"/>
            <a:ext cx="5855903" cy="3122393"/>
          </a:xfrm>
          <a:prstGeom prst="rect">
            <a:avLst/>
          </a:prstGeom>
          <a:noFill/>
        </p:spPr>
        <p:txBody>
          <a:bodyPr wrap="square">
            <a:spAutoFit/>
          </a:bodyPr>
          <a:lstStyle/>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If an athlete is entered in both a Track event and a Field event, or in more than one Field event taking place simultaneously, </a:t>
            </a:r>
          </a:p>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The appropriate Referee may, </a:t>
            </a:r>
          </a:p>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For each trial in the High Jump and Pole vault </a:t>
            </a:r>
          </a:p>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For other field events one round of trials at a time </a:t>
            </a:r>
          </a:p>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Allow an athlete to take their trial in an order different from that decided upon by the draw prior to the start of the competition.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A5B3987-979F-43D7-93D3-16F374318D21}"/>
              </a:ext>
            </a:extLst>
          </p:cNvPr>
          <p:cNvSpPr txBox="1"/>
          <p:nvPr/>
        </p:nvSpPr>
        <p:spPr>
          <a:xfrm>
            <a:off x="191344" y="4685160"/>
            <a:ext cx="5822134" cy="1768176"/>
          </a:xfrm>
          <a:prstGeom prst="rect">
            <a:avLst/>
          </a:prstGeom>
          <a:noFill/>
        </p:spPr>
        <p:txBody>
          <a:bodyPr wrap="square">
            <a:spAutoFit/>
          </a:bodyPr>
          <a:lstStyle/>
          <a:p>
            <a:pPr marL="355600" algn="just">
              <a:lnSpc>
                <a:spcPct val="110000"/>
              </a:lnSpc>
            </a:pPr>
            <a:r>
              <a:rPr lang="en-IN" sz="2000" dirty="0">
                <a:solidFill>
                  <a:srgbClr val="FF0000"/>
                </a:solidFill>
                <a:effectLst/>
                <a:latin typeface="Calibri" panose="020F0502020204030204" pitchFamily="34" charset="0"/>
                <a:ea typeface="Arial" panose="020B0604020202020204" pitchFamily="34" charset="0"/>
                <a:cs typeface="Calibri" panose="020F0502020204030204" pitchFamily="34" charset="0"/>
              </a:rPr>
              <a:t>Note: In Field Events, the Referee shall not allow an athlete to take a trial in a different order in the final round of trials.</a:t>
            </a:r>
          </a:p>
          <a:p>
            <a:pPr marL="355600" algn="just">
              <a:lnSpc>
                <a:spcPct val="110000"/>
              </a:lnSpc>
            </a:pPr>
            <a:r>
              <a:rPr lang="en-IN" sz="2000" dirty="0">
                <a:solidFill>
                  <a:srgbClr val="FF0000"/>
                </a:solidFill>
                <a:effectLst/>
                <a:latin typeface="Calibri" panose="020F0502020204030204" pitchFamily="34" charset="0"/>
                <a:ea typeface="Arial" panose="020B0604020202020204" pitchFamily="34" charset="0"/>
                <a:cs typeface="Calibri" panose="020F0502020204030204" pitchFamily="34" charset="0"/>
              </a:rPr>
              <a:t> In Combined Events, a change may be allowed in any round of trials.</a:t>
            </a:r>
            <a:endParaRPr lang="en-IN"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descr="110-h.jpg">
            <a:extLst>
              <a:ext uri="{FF2B5EF4-FFF2-40B4-BE49-F238E27FC236}">
                <a16:creationId xmlns:a16="http://schemas.microsoft.com/office/drawing/2014/main" id="{9AB6DB8F-A77D-4D32-A8EB-1F5DD9D649AC}"/>
              </a:ext>
            </a:extLst>
          </p:cNvPr>
          <p:cNvPicPr>
            <a:picLocks noChangeAspect="1"/>
          </p:cNvPicPr>
          <p:nvPr/>
        </p:nvPicPr>
        <p:blipFill>
          <a:blip r:embed="rId2"/>
          <a:stretch>
            <a:fillRect/>
          </a:stretch>
        </p:blipFill>
        <p:spPr>
          <a:xfrm>
            <a:off x="6173389" y="1556792"/>
            <a:ext cx="2533565" cy="2199275"/>
          </a:xfrm>
          <a:prstGeom prst="round2DiagRect">
            <a:avLst/>
          </a:prstGeom>
          <a:effectLst>
            <a:innerShdw blurRad="63500" dist="50800" dir="2700000">
              <a:prstClr val="black">
                <a:alpha val="50000"/>
              </a:prstClr>
            </a:innerShdw>
          </a:effectLst>
        </p:spPr>
      </p:pic>
      <p:pic>
        <p:nvPicPr>
          <p:cNvPr id="19" name="Picture 18" descr="9ba2f24a-dd96-46a2-98f1-9ee0b99871d3.jpg">
            <a:extLst>
              <a:ext uri="{FF2B5EF4-FFF2-40B4-BE49-F238E27FC236}">
                <a16:creationId xmlns:a16="http://schemas.microsoft.com/office/drawing/2014/main" id="{0D3337FE-1337-49AB-8CD5-9070EC8956F5}"/>
              </a:ext>
            </a:extLst>
          </p:cNvPr>
          <p:cNvPicPr>
            <a:picLocks noChangeAspect="1"/>
          </p:cNvPicPr>
          <p:nvPr/>
        </p:nvPicPr>
        <p:blipFill>
          <a:blip r:embed="rId3"/>
          <a:stretch>
            <a:fillRect/>
          </a:stretch>
        </p:blipFill>
        <p:spPr>
          <a:xfrm>
            <a:off x="9405397" y="1621269"/>
            <a:ext cx="2533565" cy="2134798"/>
          </a:xfrm>
          <a:prstGeom prst="round2DiagRect">
            <a:avLst/>
          </a:prstGeom>
          <a:effectLst>
            <a:innerShdw blurRad="63500" dist="50800" dir="2700000">
              <a:prstClr val="black">
                <a:alpha val="50000"/>
              </a:prstClr>
            </a:innerShdw>
          </a:effectLst>
        </p:spPr>
      </p:pic>
      <p:sp>
        <p:nvSpPr>
          <p:cNvPr id="21" name="TextBox 20">
            <a:extLst>
              <a:ext uri="{FF2B5EF4-FFF2-40B4-BE49-F238E27FC236}">
                <a16:creationId xmlns:a16="http://schemas.microsoft.com/office/drawing/2014/main" id="{C3E36241-8718-49A9-8699-0F59F694FDFE}"/>
              </a:ext>
            </a:extLst>
          </p:cNvPr>
          <p:cNvSpPr txBox="1"/>
          <p:nvPr/>
        </p:nvSpPr>
        <p:spPr>
          <a:xfrm>
            <a:off x="983432" y="299710"/>
            <a:ext cx="5112568" cy="584775"/>
          </a:xfrm>
          <a:prstGeom prst="rect">
            <a:avLst/>
          </a:prstGeom>
          <a:noFill/>
        </p:spPr>
        <p:txBody>
          <a:bodyPr wrap="square">
            <a:spAutoFit/>
          </a:bodyPr>
          <a:lstStyle/>
          <a:p>
            <a:r>
              <a:rPr lang="en-IN" sz="3200" b="1" cap="all" dirty="0">
                <a:solidFill>
                  <a:srgbClr val="FFFF00"/>
                </a:solidFill>
                <a:effectLst/>
                <a:latin typeface="Calibri" panose="020F0502020204030204" pitchFamily="34" charset="0"/>
                <a:ea typeface="Arial" panose="020B0604020202020204" pitchFamily="34" charset="0"/>
                <a:cs typeface="Calibri" panose="020F0502020204030204" pitchFamily="34" charset="0"/>
              </a:rPr>
              <a:t>Simultaneous Entries</a:t>
            </a:r>
            <a:endParaRPr lang="en-IN" sz="3200" b="1" cap="all"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2" name="Cross 21">
            <a:extLst>
              <a:ext uri="{FF2B5EF4-FFF2-40B4-BE49-F238E27FC236}">
                <a16:creationId xmlns:a16="http://schemas.microsoft.com/office/drawing/2014/main" id="{22D2E8DA-DD97-4A16-BA23-BF5BAEC67547}"/>
              </a:ext>
            </a:extLst>
          </p:cNvPr>
          <p:cNvSpPr/>
          <p:nvPr/>
        </p:nvSpPr>
        <p:spPr bwMode="auto">
          <a:xfrm>
            <a:off x="8818093" y="2427829"/>
            <a:ext cx="476165" cy="457200"/>
          </a:xfrm>
          <a:prstGeom prst="plus">
            <a:avLst/>
          </a:prstGeom>
          <a:solidFill>
            <a:srgbClr val="FF00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pic>
        <p:nvPicPr>
          <p:cNvPr id="24" name="Content Placeholder 3" descr="35ee87f7-608f-4be1-9440-e828c6fe354f.jpg">
            <a:extLst>
              <a:ext uri="{FF2B5EF4-FFF2-40B4-BE49-F238E27FC236}">
                <a16:creationId xmlns:a16="http://schemas.microsoft.com/office/drawing/2014/main" id="{A508A5CA-9F15-4FE9-AAE5-3B8CEFE3C73C}"/>
              </a:ext>
            </a:extLst>
          </p:cNvPr>
          <p:cNvPicPr>
            <a:picLocks noGrp="1" noChangeAspect="1"/>
          </p:cNvPicPr>
          <p:nvPr>
            <p:ph idx="1"/>
          </p:nvPr>
        </p:nvPicPr>
        <p:blipFill rotWithShape="1">
          <a:blip r:embed="rId4"/>
          <a:srcRect l="8860"/>
          <a:stretch/>
        </p:blipFill>
        <p:spPr>
          <a:xfrm>
            <a:off x="6096000" y="4350818"/>
            <a:ext cx="2533566" cy="2133600"/>
          </a:xfrm>
          <a:prstGeom prst="round2DiagRect">
            <a:avLst/>
          </a:prstGeom>
          <a:effectLst>
            <a:innerShdw blurRad="63500" dist="50800" dir="2700000">
              <a:prstClr val="black">
                <a:alpha val="50000"/>
              </a:prstClr>
            </a:innerShdw>
          </a:effectLst>
        </p:spPr>
      </p:pic>
      <p:pic>
        <p:nvPicPr>
          <p:cNvPr id="26" name="Picture 25" descr="b0c88811-e5e5-40dd-938b-bb7cc9e58cdb.jpg">
            <a:extLst>
              <a:ext uri="{FF2B5EF4-FFF2-40B4-BE49-F238E27FC236}">
                <a16:creationId xmlns:a16="http://schemas.microsoft.com/office/drawing/2014/main" id="{3C3D1869-AF99-4165-80A7-F9425CA6B29A}"/>
              </a:ext>
            </a:extLst>
          </p:cNvPr>
          <p:cNvPicPr>
            <a:picLocks noChangeAspect="1"/>
          </p:cNvPicPr>
          <p:nvPr/>
        </p:nvPicPr>
        <p:blipFill>
          <a:blip r:embed="rId5"/>
          <a:stretch>
            <a:fillRect/>
          </a:stretch>
        </p:blipFill>
        <p:spPr>
          <a:xfrm>
            <a:off x="9359435" y="4350818"/>
            <a:ext cx="2574611" cy="2133600"/>
          </a:xfrm>
          <a:prstGeom prst="round2DiagRect">
            <a:avLst/>
          </a:prstGeom>
          <a:effectLst>
            <a:innerShdw blurRad="63500" dist="50800" dir="2700000">
              <a:prstClr val="black">
                <a:alpha val="50000"/>
              </a:prstClr>
            </a:innerShdw>
          </a:effectLst>
        </p:spPr>
      </p:pic>
      <p:sp>
        <p:nvSpPr>
          <p:cNvPr id="28" name="Cross 27">
            <a:extLst>
              <a:ext uri="{FF2B5EF4-FFF2-40B4-BE49-F238E27FC236}">
                <a16:creationId xmlns:a16="http://schemas.microsoft.com/office/drawing/2014/main" id="{04EC3845-9F1D-43C2-A7BC-ACD1B45222EE}"/>
              </a:ext>
            </a:extLst>
          </p:cNvPr>
          <p:cNvSpPr/>
          <p:nvPr/>
        </p:nvSpPr>
        <p:spPr bwMode="auto">
          <a:xfrm>
            <a:off x="8756418" y="5189018"/>
            <a:ext cx="476165" cy="457200"/>
          </a:xfrm>
          <a:prstGeom prst="plus">
            <a:avLst/>
          </a:prstGeom>
          <a:solidFill>
            <a:srgbClr val="FF00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FFF7398C-786A-4A67-A555-5A33A0AD8E0E}"/>
              </a:ext>
            </a:extLst>
          </p:cNvPr>
          <p:cNvSpPr txBox="1"/>
          <p:nvPr/>
        </p:nvSpPr>
        <p:spPr>
          <a:xfrm>
            <a:off x="7134643" y="3708321"/>
            <a:ext cx="3843064" cy="584775"/>
          </a:xfrm>
          <a:prstGeom prst="rect">
            <a:avLst/>
          </a:prstGeom>
          <a:noFill/>
        </p:spPr>
        <p:txBody>
          <a:bodyPr wrap="square">
            <a:spAutoFit/>
          </a:bodyPr>
          <a:lstStyle/>
          <a:p>
            <a:pPr algn="ctr"/>
            <a:r>
              <a:rPr lang="en-IN" sz="3200" b="1" u="sng" dirty="0">
                <a:effectLst/>
                <a:latin typeface="Calibri" panose="020F0502020204030204" pitchFamily="34" charset="0"/>
                <a:ea typeface="Arial" panose="020B0604020202020204" pitchFamily="34" charset="0"/>
                <a:cs typeface="Calibri" panose="020F0502020204030204" pitchFamily="34" charset="0"/>
              </a:rPr>
              <a:t>OR</a:t>
            </a:r>
            <a:endParaRPr lang="en-IN" sz="3200" b="1" u="sng"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567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CAE090E-93D2-4B3D-9569-4C32E231D250}"/>
              </a:ext>
            </a:extLst>
          </p:cNvPr>
          <p:cNvSpPr txBox="1"/>
          <p:nvPr/>
        </p:nvSpPr>
        <p:spPr>
          <a:xfrm>
            <a:off x="911424" y="1514192"/>
            <a:ext cx="4608512" cy="523220"/>
          </a:xfrm>
          <a:prstGeom prst="rect">
            <a:avLst/>
          </a:prstGeom>
          <a:noFill/>
        </p:spPr>
        <p:txBody>
          <a:bodyPr wrap="square">
            <a:spAutoFit/>
          </a:bodyPr>
          <a:lstStyle/>
          <a:p>
            <a:pPr algn="ctr"/>
            <a:r>
              <a:rPr lang="en-IN" sz="2800" b="1"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EXAMPLE</a:t>
            </a:r>
            <a:endParaRPr lang="en-IN"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8F712F7-E5ED-4D3D-B8E1-74E563148009}"/>
              </a:ext>
            </a:extLst>
          </p:cNvPr>
          <p:cNvSpPr txBox="1"/>
          <p:nvPr/>
        </p:nvSpPr>
        <p:spPr>
          <a:xfrm>
            <a:off x="431670" y="2123420"/>
            <a:ext cx="5256584" cy="1768176"/>
          </a:xfrm>
          <a:prstGeom prst="rect">
            <a:avLst/>
          </a:prstGeom>
          <a:noFill/>
        </p:spPr>
        <p:txBody>
          <a:bodyPr wrap="square">
            <a:spAutoFit/>
          </a:bodyPr>
          <a:lstStyle/>
          <a:p>
            <a:pPr marL="355600" indent="-358140" algn="just">
              <a:lnSpc>
                <a:spcPct val="110000"/>
              </a:lnSpc>
              <a:buFont typeface="Wingdings" panose="05000000000000000000" pitchFamily="2" charset="2"/>
              <a:buChar char="v"/>
              <a:tabLst>
                <a:tab pos="342900" algn="l"/>
              </a:tabLst>
            </a:pPr>
            <a:r>
              <a:rPr lang="en-IN" sz="2000" dirty="0">
                <a:latin typeface="Calibri" panose="020F0502020204030204" pitchFamily="34" charset="0"/>
                <a:ea typeface="Arial" panose="020B0604020202020204" pitchFamily="34" charset="0"/>
                <a:cs typeface="Calibri" panose="020F0502020204030204" pitchFamily="34" charset="0"/>
              </a:rPr>
              <a:t>For each trial in the High Jump and Pole vault</a:t>
            </a:r>
          </a:p>
          <a:p>
            <a:pPr algn="just">
              <a:lnSpc>
                <a:spcPct val="110000"/>
              </a:lnSpc>
              <a:tabLst>
                <a:tab pos="342900" algn="l"/>
              </a:tabLst>
            </a:pPr>
            <a:r>
              <a:rPr lang="en-IN" sz="2000" dirty="0">
                <a:latin typeface="Calibri" panose="020F0502020204030204" pitchFamily="34" charset="0"/>
                <a:ea typeface="Arial" panose="020B0604020202020204" pitchFamily="34" charset="0"/>
                <a:cs typeface="Calibri" panose="020F0502020204030204" pitchFamily="34" charset="0"/>
              </a:rPr>
              <a:t> </a:t>
            </a:r>
          </a:p>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Allow an athlete to take their trial in an order different from that decided upon by the draw prior to the start of the competition.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A5B3987-979F-43D7-93D3-16F374318D21}"/>
              </a:ext>
            </a:extLst>
          </p:cNvPr>
          <p:cNvSpPr txBox="1"/>
          <p:nvPr/>
        </p:nvSpPr>
        <p:spPr>
          <a:xfrm>
            <a:off x="407368" y="4383917"/>
            <a:ext cx="5280886" cy="1637371"/>
          </a:xfrm>
          <a:prstGeom prst="rect">
            <a:avLst/>
          </a:prstGeom>
          <a:noFill/>
        </p:spPr>
        <p:txBody>
          <a:bodyPr wrap="square">
            <a:spAutoFit/>
          </a:bodyPr>
          <a:lstStyle/>
          <a:p>
            <a:pPr marL="355600" algn="just">
              <a:lnSpc>
                <a:spcPct val="128000"/>
              </a:lnSpc>
            </a:pPr>
            <a:r>
              <a:rPr lang="en-IN" sz="2000" dirty="0">
                <a:solidFill>
                  <a:srgbClr val="FF0000"/>
                </a:solidFill>
                <a:effectLst/>
                <a:latin typeface="Calibri" panose="020F0502020204030204" pitchFamily="34" charset="0"/>
                <a:ea typeface="Arial" panose="020B0604020202020204" pitchFamily="34" charset="0"/>
                <a:cs typeface="Calibri" panose="020F0502020204030204" pitchFamily="34" charset="0"/>
              </a:rPr>
              <a:t>However, if an athlete subsequently is not present for a particular trial, it shall be deemed that they are passing once the period allowed for the trial has elapsed.</a:t>
            </a:r>
            <a:endParaRPr lang="en-IN"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A0E78FB0-9E64-43C6-B96A-19CD932CC5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739" t="23525" r="7010" b="15556"/>
          <a:stretch/>
        </p:blipFill>
        <p:spPr>
          <a:xfrm>
            <a:off x="5951984" y="1916832"/>
            <a:ext cx="5638800" cy="4177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4F129EDC-9DC9-45B7-8E5E-E5A32C096DAF}"/>
              </a:ext>
            </a:extLst>
          </p:cNvPr>
          <p:cNvSpPr txBox="1"/>
          <p:nvPr/>
        </p:nvSpPr>
        <p:spPr>
          <a:xfrm>
            <a:off x="7410699" y="2718196"/>
            <a:ext cx="990600" cy="400110"/>
          </a:xfrm>
          <a:prstGeom prst="rect">
            <a:avLst/>
          </a:prstGeom>
          <a:noFill/>
        </p:spPr>
        <p:txBody>
          <a:bodyPr wrap="square" rtlCol="0" anchor="ctr">
            <a:spAutoFit/>
          </a:bodyPr>
          <a:lstStyle/>
          <a:p>
            <a:pPr algn="ctr"/>
            <a:r>
              <a:rPr lang="en-IN" sz="2000" dirty="0">
                <a:solidFill>
                  <a:schemeClr val="bg1"/>
                </a:solidFill>
                <a:latin typeface="Calibri" panose="020F0502020204030204" pitchFamily="34" charset="0"/>
                <a:cs typeface="Calibri" panose="020F0502020204030204" pitchFamily="34" charset="0"/>
              </a:rPr>
              <a:t>1.80m</a:t>
            </a:r>
          </a:p>
        </p:txBody>
      </p:sp>
      <p:sp>
        <p:nvSpPr>
          <p:cNvPr id="14" name="TextBox 13">
            <a:extLst>
              <a:ext uri="{FF2B5EF4-FFF2-40B4-BE49-F238E27FC236}">
                <a16:creationId xmlns:a16="http://schemas.microsoft.com/office/drawing/2014/main" id="{D20ABC10-EC47-421F-9A87-ACCAE0A4DEDA}"/>
              </a:ext>
            </a:extLst>
          </p:cNvPr>
          <p:cNvSpPr txBox="1"/>
          <p:nvPr/>
        </p:nvSpPr>
        <p:spPr>
          <a:xfrm>
            <a:off x="8771384" y="2718314"/>
            <a:ext cx="990600" cy="400110"/>
          </a:xfrm>
          <a:prstGeom prst="rect">
            <a:avLst/>
          </a:prstGeom>
          <a:noFill/>
        </p:spPr>
        <p:txBody>
          <a:bodyPr wrap="square" rtlCol="0" anchor="ctr">
            <a:spAutoFit/>
          </a:bodyPr>
          <a:lstStyle/>
          <a:p>
            <a:pPr algn="ctr"/>
            <a:r>
              <a:rPr lang="en-IN" sz="2000" dirty="0">
                <a:solidFill>
                  <a:schemeClr val="bg1"/>
                </a:solidFill>
                <a:latin typeface="Calibri" panose="020F0502020204030204" pitchFamily="34" charset="0"/>
                <a:cs typeface="Calibri" panose="020F0502020204030204" pitchFamily="34" charset="0"/>
              </a:rPr>
              <a:t>1.84m</a:t>
            </a:r>
          </a:p>
        </p:txBody>
      </p:sp>
      <p:sp>
        <p:nvSpPr>
          <p:cNvPr id="18" name="TextBox 17">
            <a:extLst>
              <a:ext uri="{FF2B5EF4-FFF2-40B4-BE49-F238E27FC236}">
                <a16:creationId xmlns:a16="http://schemas.microsoft.com/office/drawing/2014/main" id="{A0E36159-DC32-418B-8DE1-F327F647C1BA}"/>
              </a:ext>
            </a:extLst>
          </p:cNvPr>
          <p:cNvSpPr txBox="1"/>
          <p:nvPr/>
        </p:nvSpPr>
        <p:spPr>
          <a:xfrm>
            <a:off x="10458699" y="2718196"/>
            <a:ext cx="990600" cy="400110"/>
          </a:xfrm>
          <a:prstGeom prst="rect">
            <a:avLst/>
          </a:prstGeom>
          <a:noFill/>
        </p:spPr>
        <p:txBody>
          <a:bodyPr wrap="square" rtlCol="0" anchor="ctr">
            <a:spAutoFit/>
          </a:bodyPr>
          <a:lstStyle/>
          <a:p>
            <a:pPr algn="ctr"/>
            <a:r>
              <a:rPr lang="en-IN" sz="2000" dirty="0">
                <a:solidFill>
                  <a:schemeClr val="bg1"/>
                </a:solidFill>
                <a:latin typeface="Calibri" panose="020F0502020204030204" pitchFamily="34" charset="0"/>
                <a:cs typeface="Calibri" panose="020F0502020204030204" pitchFamily="34" charset="0"/>
              </a:rPr>
              <a:t>1.88m</a:t>
            </a:r>
          </a:p>
        </p:txBody>
      </p:sp>
      <p:sp>
        <p:nvSpPr>
          <p:cNvPr id="21" name="TextBox 20">
            <a:extLst>
              <a:ext uri="{FF2B5EF4-FFF2-40B4-BE49-F238E27FC236}">
                <a16:creationId xmlns:a16="http://schemas.microsoft.com/office/drawing/2014/main" id="{5CDFA7FE-9529-449B-A883-2FF5719082B0}"/>
              </a:ext>
            </a:extLst>
          </p:cNvPr>
          <p:cNvSpPr txBox="1"/>
          <p:nvPr/>
        </p:nvSpPr>
        <p:spPr>
          <a:xfrm>
            <a:off x="8141177" y="3504248"/>
            <a:ext cx="381000" cy="369332"/>
          </a:xfrm>
          <a:prstGeom prst="rect">
            <a:avLst/>
          </a:prstGeom>
          <a:noFill/>
        </p:spPr>
        <p:txBody>
          <a:bodyPr wrap="square" rtlCol="0">
            <a:spAutoFit/>
          </a:bodyPr>
          <a:lstStyle/>
          <a:p>
            <a:r>
              <a:rPr lang="en-IN" dirty="0"/>
              <a:t>O</a:t>
            </a:r>
          </a:p>
        </p:txBody>
      </p:sp>
      <p:sp>
        <p:nvSpPr>
          <p:cNvPr id="23" name="TextBox 22">
            <a:extLst>
              <a:ext uri="{FF2B5EF4-FFF2-40B4-BE49-F238E27FC236}">
                <a16:creationId xmlns:a16="http://schemas.microsoft.com/office/drawing/2014/main" id="{929BEAF7-DE29-4003-8BFE-0CECC912BB06}"/>
              </a:ext>
            </a:extLst>
          </p:cNvPr>
          <p:cNvSpPr txBox="1"/>
          <p:nvPr/>
        </p:nvSpPr>
        <p:spPr>
          <a:xfrm>
            <a:off x="7715499" y="4934579"/>
            <a:ext cx="381000" cy="369332"/>
          </a:xfrm>
          <a:prstGeom prst="rect">
            <a:avLst/>
          </a:prstGeom>
          <a:noFill/>
        </p:spPr>
        <p:txBody>
          <a:bodyPr wrap="square" rtlCol="0">
            <a:spAutoFit/>
          </a:bodyPr>
          <a:lstStyle/>
          <a:p>
            <a:r>
              <a:rPr lang="en-IN" dirty="0"/>
              <a:t>O</a:t>
            </a:r>
          </a:p>
        </p:txBody>
      </p:sp>
      <p:sp>
        <p:nvSpPr>
          <p:cNvPr id="25" name="TextBox 24">
            <a:extLst>
              <a:ext uri="{FF2B5EF4-FFF2-40B4-BE49-F238E27FC236}">
                <a16:creationId xmlns:a16="http://schemas.microsoft.com/office/drawing/2014/main" id="{D771AA14-9F79-4105-BC72-8A0CD088052B}"/>
              </a:ext>
            </a:extLst>
          </p:cNvPr>
          <p:cNvSpPr txBox="1"/>
          <p:nvPr/>
        </p:nvSpPr>
        <p:spPr>
          <a:xfrm>
            <a:off x="7105899" y="4237145"/>
            <a:ext cx="381000" cy="369332"/>
          </a:xfrm>
          <a:prstGeom prst="rect">
            <a:avLst/>
          </a:prstGeom>
          <a:noFill/>
        </p:spPr>
        <p:txBody>
          <a:bodyPr wrap="square" rtlCol="0">
            <a:spAutoFit/>
          </a:bodyPr>
          <a:lstStyle/>
          <a:p>
            <a:r>
              <a:rPr lang="en-IN" dirty="0"/>
              <a:t>X</a:t>
            </a:r>
          </a:p>
        </p:txBody>
      </p:sp>
      <p:sp>
        <p:nvSpPr>
          <p:cNvPr id="27" name="TextBox 26">
            <a:extLst>
              <a:ext uri="{FF2B5EF4-FFF2-40B4-BE49-F238E27FC236}">
                <a16:creationId xmlns:a16="http://schemas.microsoft.com/office/drawing/2014/main" id="{BE6EF83F-1188-413A-8BD3-0CA4A56F6761}"/>
              </a:ext>
            </a:extLst>
          </p:cNvPr>
          <p:cNvSpPr txBox="1"/>
          <p:nvPr/>
        </p:nvSpPr>
        <p:spPr>
          <a:xfrm>
            <a:off x="7105899" y="5510951"/>
            <a:ext cx="381000" cy="369332"/>
          </a:xfrm>
          <a:prstGeom prst="rect">
            <a:avLst/>
          </a:prstGeom>
          <a:noFill/>
        </p:spPr>
        <p:txBody>
          <a:bodyPr wrap="square" rtlCol="0">
            <a:spAutoFit/>
          </a:bodyPr>
          <a:lstStyle/>
          <a:p>
            <a:r>
              <a:rPr lang="en-IN" dirty="0"/>
              <a:t>O</a:t>
            </a:r>
          </a:p>
        </p:txBody>
      </p:sp>
      <p:sp>
        <p:nvSpPr>
          <p:cNvPr id="29" name="TextBox 28">
            <a:extLst>
              <a:ext uri="{FF2B5EF4-FFF2-40B4-BE49-F238E27FC236}">
                <a16:creationId xmlns:a16="http://schemas.microsoft.com/office/drawing/2014/main" id="{62BBDCE9-63C1-4CF0-8C5E-52C8D15AC240}"/>
              </a:ext>
            </a:extLst>
          </p:cNvPr>
          <p:cNvSpPr txBox="1"/>
          <p:nvPr/>
        </p:nvSpPr>
        <p:spPr>
          <a:xfrm>
            <a:off x="7138541" y="4874048"/>
            <a:ext cx="381000" cy="369332"/>
          </a:xfrm>
          <a:prstGeom prst="rect">
            <a:avLst/>
          </a:prstGeom>
          <a:noFill/>
        </p:spPr>
        <p:txBody>
          <a:bodyPr wrap="square" rtlCol="0">
            <a:spAutoFit/>
          </a:bodyPr>
          <a:lstStyle/>
          <a:p>
            <a:r>
              <a:rPr lang="en-IN" dirty="0"/>
              <a:t>X</a:t>
            </a:r>
          </a:p>
        </p:txBody>
      </p:sp>
      <p:sp>
        <p:nvSpPr>
          <p:cNvPr id="31" name="TextBox 30">
            <a:extLst>
              <a:ext uri="{FF2B5EF4-FFF2-40B4-BE49-F238E27FC236}">
                <a16:creationId xmlns:a16="http://schemas.microsoft.com/office/drawing/2014/main" id="{5BE1E9CB-3DE8-45AD-80AA-3F701E9C6EF9}"/>
              </a:ext>
            </a:extLst>
          </p:cNvPr>
          <p:cNvSpPr txBox="1"/>
          <p:nvPr/>
        </p:nvSpPr>
        <p:spPr>
          <a:xfrm>
            <a:off x="8640814" y="5517317"/>
            <a:ext cx="381000" cy="369332"/>
          </a:xfrm>
          <a:prstGeom prst="rect">
            <a:avLst/>
          </a:prstGeom>
          <a:noFill/>
        </p:spPr>
        <p:txBody>
          <a:bodyPr wrap="square" rtlCol="0">
            <a:spAutoFit/>
          </a:bodyPr>
          <a:lstStyle/>
          <a:p>
            <a:r>
              <a:rPr lang="en-IN" dirty="0"/>
              <a:t>X</a:t>
            </a:r>
          </a:p>
        </p:txBody>
      </p:sp>
      <p:sp>
        <p:nvSpPr>
          <p:cNvPr id="33" name="TextBox 32">
            <a:extLst>
              <a:ext uri="{FF2B5EF4-FFF2-40B4-BE49-F238E27FC236}">
                <a16:creationId xmlns:a16="http://schemas.microsoft.com/office/drawing/2014/main" id="{E710BCF7-85C2-4EBB-A154-54C302ACA1ED}"/>
              </a:ext>
            </a:extLst>
          </p:cNvPr>
          <p:cNvSpPr txBox="1"/>
          <p:nvPr/>
        </p:nvSpPr>
        <p:spPr>
          <a:xfrm>
            <a:off x="9157841" y="3514558"/>
            <a:ext cx="381000" cy="369332"/>
          </a:xfrm>
          <a:prstGeom prst="rect">
            <a:avLst/>
          </a:prstGeom>
          <a:noFill/>
        </p:spPr>
        <p:txBody>
          <a:bodyPr wrap="square" rtlCol="0">
            <a:spAutoFit/>
          </a:bodyPr>
          <a:lstStyle/>
          <a:p>
            <a:r>
              <a:rPr lang="en-IN" dirty="0"/>
              <a:t>X</a:t>
            </a:r>
          </a:p>
        </p:txBody>
      </p:sp>
      <p:sp>
        <p:nvSpPr>
          <p:cNvPr id="35" name="TextBox 34">
            <a:extLst>
              <a:ext uri="{FF2B5EF4-FFF2-40B4-BE49-F238E27FC236}">
                <a16:creationId xmlns:a16="http://schemas.microsoft.com/office/drawing/2014/main" id="{BB346561-249F-4353-80A0-F378E8637302}"/>
              </a:ext>
            </a:extLst>
          </p:cNvPr>
          <p:cNvSpPr txBox="1"/>
          <p:nvPr/>
        </p:nvSpPr>
        <p:spPr>
          <a:xfrm>
            <a:off x="9571484" y="4191098"/>
            <a:ext cx="381000" cy="369332"/>
          </a:xfrm>
          <a:prstGeom prst="rect">
            <a:avLst/>
          </a:prstGeom>
          <a:noFill/>
        </p:spPr>
        <p:txBody>
          <a:bodyPr wrap="square" rtlCol="0">
            <a:spAutoFit/>
          </a:bodyPr>
          <a:lstStyle/>
          <a:p>
            <a:r>
              <a:rPr lang="en-IN" dirty="0"/>
              <a:t>X</a:t>
            </a:r>
          </a:p>
        </p:txBody>
      </p:sp>
      <p:sp>
        <p:nvSpPr>
          <p:cNvPr id="37" name="TextBox 36">
            <a:extLst>
              <a:ext uri="{FF2B5EF4-FFF2-40B4-BE49-F238E27FC236}">
                <a16:creationId xmlns:a16="http://schemas.microsoft.com/office/drawing/2014/main" id="{E7AB536B-9B3C-45C2-9A1C-1EE6FBF2136C}"/>
              </a:ext>
            </a:extLst>
          </p:cNvPr>
          <p:cNvSpPr txBox="1"/>
          <p:nvPr/>
        </p:nvSpPr>
        <p:spPr>
          <a:xfrm>
            <a:off x="8640814" y="3535056"/>
            <a:ext cx="381000" cy="369332"/>
          </a:xfrm>
          <a:prstGeom prst="rect">
            <a:avLst/>
          </a:prstGeom>
          <a:noFill/>
        </p:spPr>
        <p:txBody>
          <a:bodyPr wrap="square" rtlCol="0">
            <a:spAutoFit/>
          </a:bodyPr>
          <a:lstStyle/>
          <a:p>
            <a:r>
              <a:rPr lang="en-IN" dirty="0"/>
              <a:t>X</a:t>
            </a:r>
          </a:p>
        </p:txBody>
      </p:sp>
      <p:sp>
        <p:nvSpPr>
          <p:cNvPr id="39" name="TextBox 38">
            <a:extLst>
              <a:ext uri="{FF2B5EF4-FFF2-40B4-BE49-F238E27FC236}">
                <a16:creationId xmlns:a16="http://schemas.microsoft.com/office/drawing/2014/main" id="{E5230058-D4D9-49B7-8C9F-4849BFA728A0}"/>
              </a:ext>
            </a:extLst>
          </p:cNvPr>
          <p:cNvSpPr txBox="1"/>
          <p:nvPr/>
        </p:nvSpPr>
        <p:spPr>
          <a:xfrm>
            <a:off x="9596679" y="3516553"/>
            <a:ext cx="381000" cy="369332"/>
          </a:xfrm>
          <a:prstGeom prst="rect">
            <a:avLst/>
          </a:prstGeom>
          <a:noFill/>
        </p:spPr>
        <p:txBody>
          <a:bodyPr wrap="square" rtlCol="0">
            <a:spAutoFit/>
          </a:bodyPr>
          <a:lstStyle/>
          <a:p>
            <a:r>
              <a:rPr lang="en-IN" dirty="0"/>
              <a:t>X</a:t>
            </a:r>
          </a:p>
        </p:txBody>
      </p:sp>
      <p:sp>
        <p:nvSpPr>
          <p:cNvPr id="41" name="TextBox 40">
            <a:extLst>
              <a:ext uri="{FF2B5EF4-FFF2-40B4-BE49-F238E27FC236}">
                <a16:creationId xmlns:a16="http://schemas.microsoft.com/office/drawing/2014/main" id="{EEB1D1FB-6736-4098-B06C-7C4E70E1C100}"/>
              </a:ext>
            </a:extLst>
          </p:cNvPr>
          <p:cNvSpPr txBox="1"/>
          <p:nvPr/>
        </p:nvSpPr>
        <p:spPr>
          <a:xfrm>
            <a:off x="8653756" y="4191098"/>
            <a:ext cx="381000" cy="369332"/>
          </a:xfrm>
          <a:prstGeom prst="rect">
            <a:avLst/>
          </a:prstGeom>
          <a:noFill/>
        </p:spPr>
        <p:txBody>
          <a:bodyPr wrap="square" rtlCol="0">
            <a:spAutoFit/>
          </a:bodyPr>
          <a:lstStyle/>
          <a:p>
            <a:r>
              <a:rPr lang="en-IN" dirty="0"/>
              <a:t>X</a:t>
            </a:r>
          </a:p>
        </p:txBody>
      </p:sp>
      <p:sp>
        <p:nvSpPr>
          <p:cNvPr id="43" name="TextBox 42">
            <a:extLst>
              <a:ext uri="{FF2B5EF4-FFF2-40B4-BE49-F238E27FC236}">
                <a16:creationId xmlns:a16="http://schemas.microsoft.com/office/drawing/2014/main" id="{35983F9B-DD24-405D-B6CD-427394C9396A}"/>
              </a:ext>
            </a:extLst>
          </p:cNvPr>
          <p:cNvSpPr txBox="1"/>
          <p:nvPr/>
        </p:nvSpPr>
        <p:spPr>
          <a:xfrm>
            <a:off x="9096065" y="4228763"/>
            <a:ext cx="381000" cy="369332"/>
          </a:xfrm>
          <a:prstGeom prst="rect">
            <a:avLst/>
          </a:prstGeom>
          <a:noFill/>
        </p:spPr>
        <p:txBody>
          <a:bodyPr wrap="square" rtlCol="0">
            <a:spAutoFit/>
          </a:bodyPr>
          <a:lstStyle/>
          <a:p>
            <a:r>
              <a:rPr lang="en-IN" dirty="0"/>
              <a:t>X</a:t>
            </a:r>
          </a:p>
        </p:txBody>
      </p:sp>
      <p:sp>
        <p:nvSpPr>
          <p:cNvPr id="45" name="TextBox 44">
            <a:extLst>
              <a:ext uri="{FF2B5EF4-FFF2-40B4-BE49-F238E27FC236}">
                <a16:creationId xmlns:a16="http://schemas.microsoft.com/office/drawing/2014/main" id="{1CEA366E-0356-4D7F-9627-178236B274F7}"/>
              </a:ext>
            </a:extLst>
          </p:cNvPr>
          <p:cNvSpPr txBox="1"/>
          <p:nvPr/>
        </p:nvSpPr>
        <p:spPr>
          <a:xfrm>
            <a:off x="8640668" y="4913688"/>
            <a:ext cx="381000" cy="369332"/>
          </a:xfrm>
          <a:prstGeom prst="rect">
            <a:avLst/>
          </a:prstGeom>
          <a:noFill/>
        </p:spPr>
        <p:txBody>
          <a:bodyPr wrap="square" rtlCol="0">
            <a:spAutoFit/>
          </a:bodyPr>
          <a:lstStyle/>
          <a:p>
            <a:r>
              <a:rPr lang="en-IN" dirty="0"/>
              <a:t>X</a:t>
            </a:r>
          </a:p>
        </p:txBody>
      </p:sp>
      <p:sp>
        <p:nvSpPr>
          <p:cNvPr id="47" name="TextBox 46">
            <a:extLst>
              <a:ext uri="{FF2B5EF4-FFF2-40B4-BE49-F238E27FC236}">
                <a16:creationId xmlns:a16="http://schemas.microsoft.com/office/drawing/2014/main" id="{56F9B0E7-D125-4326-87BF-BA18FBC9CFD6}"/>
              </a:ext>
            </a:extLst>
          </p:cNvPr>
          <p:cNvSpPr txBox="1"/>
          <p:nvPr/>
        </p:nvSpPr>
        <p:spPr>
          <a:xfrm>
            <a:off x="9157841" y="4959022"/>
            <a:ext cx="381000" cy="369332"/>
          </a:xfrm>
          <a:prstGeom prst="rect">
            <a:avLst/>
          </a:prstGeom>
          <a:noFill/>
        </p:spPr>
        <p:txBody>
          <a:bodyPr wrap="square" rtlCol="0">
            <a:spAutoFit/>
          </a:bodyPr>
          <a:lstStyle/>
          <a:p>
            <a:r>
              <a:rPr lang="en-IN" dirty="0"/>
              <a:t>X</a:t>
            </a:r>
          </a:p>
        </p:txBody>
      </p:sp>
      <p:sp>
        <p:nvSpPr>
          <p:cNvPr id="49" name="TextBox 48">
            <a:extLst>
              <a:ext uri="{FF2B5EF4-FFF2-40B4-BE49-F238E27FC236}">
                <a16:creationId xmlns:a16="http://schemas.microsoft.com/office/drawing/2014/main" id="{BEECA340-D19D-4FDA-8ED3-25C6DE111367}"/>
              </a:ext>
            </a:extLst>
          </p:cNvPr>
          <p:cNvSpPr txBox="1"/>
          <p:nvPr/>
        </p:nvSpPr>
        <p:spPr>
          <a:xfrm>
            <a:off x="9596679" y="4956564"/>
            <a:ext cx="381000" cy="369332"/>
          </a:xfrm>
          <a:prstGeom prst="rect">
            <a:avLst/>
          </a:prstGeom>
          <a:noFill/>
        </p:spPr>
        <p:txBody>
          <a:bodyPr wrap="square" rtlCol="0">
            <a:spAutoFit/>
          </a:bodyPr>
          <a:lstStyle/>
          <a:p>
            <a:r>
              <a:rPr lang="en-IN" dirty="0"/>
              <a:t>X</a:t>
            </a:r>
          </a:p>
        </p:txBody>
      </p:sp>
      <p:sp>
        <p:nvSpPr>
          <p:cNvPr id="51" name="TextBox 50">
            <a:extLst>
              <a:ext uri="{FF2B5EF4-FFF2-40B4-BE49-F238E27FC236}">
                <a16:creationId xmlns:a16="http://schemas.microsoft.com/office/drawing/2014/main" id="{B24B4BDC-8AD0-4C93-8A88-9CD4FA3F8A17}"/>
              </a:ext>
            </a:extLst>
          </p:cNvPr>
          <p:cNvSpPr txBox="1"/>
          <p:nvPr/>
        </p:nvSpPr>
        <p:spPr>
          <a:xfrm>
            <a:off x="7149094" y="3491740"/>
            <a:ext cx="381000" cy="369332"/>
          </a:xfrm>
          <a:prstGeom prst="rect">
            <a:avLst/>
          </a:prstGeom>
          <a:noFill/>
        </p:spPr>
        <p:txBody>
          <a:bodyPr wrap="square" rtlCol="0">
            <a:spAutoFit/>
          </a:bodyPr>
          <a:lstStyle/>
          <a:p>
            <a:r>
              <a:rPr lang="en-IN" dirty="0"/>
              <a:t>X</a:t>
            </a:r>
          </a:p>
        </p:txBody>
      </p:sp>
      <p:sp>
        <p:nvSpPr>
          <p:cNvPr id="53" name="TextBox 52">
            <a:extLst>
              <a:ext uri="{FF2B5EF4-FFF2-40B4-BE49-F238E27FC236}">
                <a16:creationId xmlns:a16="http://schemas.microsoft.com/office/drawing/2014/main" id="{9CCCC9F5-3712-4D79-936A-5CE33C4404B7}"/>
              </a:ext>
            </a:extLst>
          </p:cNvPr>
          <p:cNvSpPr txBox="1"/>
          <p:nvPr/>
        </p:nvSpPr>
        <p:spPr>
          <a:xfrm>
            <a:off x="7684949" y="3533184"/>
            <a:ext cx="381000" cy="369332"/>
          </a:xfrm>
          <a:prstGeom prst="rect">
            <a:avLst/>
          </a:prstGeom>
          <a:noFill/>
        </p:spPr>
        <p:txBody>
          <a:bodyPr wrap="square" rtlCol="0">
            <a:spAutoFit/>
          </a:bodyPr>
          <a:lstStyle/>
          <a:p>
            <a:r>
              <a:rPr lang="en-IN" dirty="0"/>
              <a:t>X</a:t>
            </a:r>
          </a:p>
        </p:txBody>
      </p:sp>
      <p:sp>
        <p:nvSpPr>
          <p:cNvPr id="55" name="TextBox 54">
            <a:extLst>
              <a:ext uri="{FF2B5EF4-FFF2-40B4-BE49-F238E27FC236}">
                <a16:creationId xmlns:a16="http://schemas.microsoft.com/office/drawing/2014/main" id="{963F1130-F764-47FE-8737-3B6470233F64}"/>
              </a:ext>
            </a:extLst>
          </p:cNvPr>
          <p:cNvSpPr txBox="1"/>
          <p:nvPr/>
        </p:nvSpPr>
        <p:spPr>
          <a:xfrm>
            <a:off x="7666484" y="4237145"/>
            <a:ext cx="381000" cy="369332"/>
          </a:xfrm>
          <a:prstGeom prst="rect">
            <a:avLst/>
          </a:prstGeom>
          <a:noFill/>
        </p:spPr>
        <p:txBody>
          <a:bodyPr wrap="square" rtlCol="0">
            <a:spAutoFit/>
          </a:bodyPr>
          <a:lstStyle/>
          <a:p>
            <a:r>
              <a:rPr lang="en-IN" dirty="0"/>
              <a:t>O</a:t>
            </a:r>
          </a:p>
        </p:txBody>
      </p:sp>
      <p:cxnSp>
        <p:nvCxnSpPr>
          <p:cNvPr id="59" name="Straight Connector 58">
            <a:extLst>
              <a:ext uri="{FF2B5EF4-FFF2-40B4-BE49-F238E27FC236}">
                <a16:creationId xmlns:a16="http://schemas.microsoft.com/office/drawing/2014/main" id="{3BF3434C-C5E4-4EE5-BF74-A4C90DF57F2E}"/>
              </a:ext>
            </a:extLst>
          </p:cNvPr>
          <p:cNvCxnSpPr/>
          <p:nvPr/>
        </p:nvCxnSpPr>
        <p:spPr bwMode="auto">
          <a:xfrm flipH="1" flipV="1">
            <a:off x="9332905" y="5699037"/>
            <a:ext cx="15436" cy="29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9C95CA17-AF93-499A-B11E-B11C5C44879D}"/>
              </a:ext>
            </a:extLst>
          </p:cNvPr>
          <p:cNvCxnSpPr>
            <a:cxnSpLocks/>
          </p:cNvCxnSpPr>
          <p:nvPr/>
        </p:nvCxnSpPr>
        <p:spPr bwMode="auto">
          <a:xfrm>
            <a:off x="9215679" y="5711501"/>
            <a:ext cx="32316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B75E2542-1701-4F6D-BF31-C1EDDAFD0BF9}"/>
              </a:ext>
            </a:extLst>
          </p:cNvPr>
          <p:cNvCxnSpPr>
            <a:cxnSpLocks/>
          </p:cNvCxnSpPr>
          <p:nvPr/>
        </p:nvCxnSpPr>
        <p:spPr bwMode="auto">
          <a:xfrm>
            <a:off x="10135537" y="5711501"/>
            <a:ext cx="323162"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BC907AF5-9191-46EA-BF03-D0836A963E72}"/>
              </a:ext>
            </a:extLst>
          </p:cNvPr>
          <p:cNvSpPr txBox="1"/>
          <p:nvPr/>
        </p:nvSpPr>
        <p:spPr>
          <a:xfrm>
            <a:off x="983432" y="299710"/>
            <a:ext cx="5112568" cy="584775"/>
          </a:xfrm>
          <a:prstGeom prst="rect">
            <a:avLst/>
          </a:prstGeom>
          <a:noFill/>
        </p:spPr>
        <p:txBody>
          <a:bodyPr wrap="square">
            <a:spAutoFit/>
          </a:bodyPr>
          <a:lstStyle/>
          <a:p>
            <a:r>
              <a:rPr lang="en-IN" sz="3200" b="1" cap="all" dirty="0">
                <a:solidFill>
                  <a:srgbClr val="FFFF00"/>
                </a:solidFill>
                <a:effectLst/>
                <a:latin typeface="Calibri" panose="020F0502020204030204" pitchFamily="34" charset="0"/>
                <a:ea typeface="Arial" panose="020B0604020202020204" pitchFamily="34" charset="0"/>
                <a:cs typeface="Calibri" panose="020F0502020204030204" pitchFamily="34" charset="0"/>
              </a:rPr>
              <a:t>Simultaneous Entries</a:t>
            </a:r>
            <a:endParaRPr lang="en-IN" sz="3200" b="1" cap="all"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7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91264BA9-3570-406F-8EC4-0835E2B0D04A}"/>
              </a:ext>
            </a:extLst>
          </p:cNvPr>
          <p:cNvSpPr/>
          <p:nvPr/>
        </p:nvSpPr>
        <p:spPr bwMode="auto">
          <a:xfrm>
            <a:off x="8094736" y="5508613"/>
            <a:ext cx="832094" cy="502762"/>
          </a:xfrm>
          <a:prstGeom prst="ellipse">
            <a:avLst/>
          </a:pr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1933D17A-D496-4AB3-ACCD-05D03CB7E2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75" t="23525" r="54375" b="15556"/>
          <a:stretch/>
        </p:blipFill>
        <p:spPr>
          <a:xfrm>
            <a:off x="6456040" y="1916832"/>
            <a:ext cx="5258593" cy="4177816"/>
          </a:xfrm>
          <a:prstGeom prst="rect">
            <a:avLst/>
          </a:prstGeom>
        </p:spPr>
      </p:pic>
      <p:cxnSp>
        <p:nvCxnSpPr>
          <p:cNvPr id="34" name="Straight Connector 33">
            <a:extLst>
              <a:ext uri="{FF2B5EF4-FFF2-40B4-BE49-F238E27FC236}">
                <a16:creationId xmlns:a16="http://schemas.microsoft.com/office/drawing/2014/main" id="{31A4EE5F-357E-45D4-974B-911ABA509F41}"/>
              </a:ext>
            </a:extLst>
          </p:cNvPr>
          <p:cNvCxnSpPr/>
          <p:nvPr/>
        </p:nvCxnSpPr>
        <p:spPr bwMode="auto">
          <a:xfrm>
            <a:off x="10733072" y="5739446"/>
            <a:ext cx="6096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BCAE090E-93D2-4B3D-9569-4C32E231D250}"/>
              </a:ext>
            </a:extLst>
          </p:cNvPr>
          <p:cNvSpPr txBox="1"/>
          <p:nvPr/>
        </p:nvSpPr>
        <p:spPr>
          <a:xfrm>
            <a:off x="767408" y="1514192"/>
            <a:ext cx="5328592" cy="523220"/>
          </a:xfrm>
          <a:prstGeom prst="rect">
            <a:avLst/>
          </a:prstGeom>
          <a:noFill/>
        </p:spPr>
        <p:txBody>
          <a:bodyPr wrap="square">
            <a:spAutoFit/>
          </a:bodyPr>
          <a:lstStyle/>
          <a:p>
            <a:pPr algn="ctr"/>
            <a:r>
              <a:rPr lang="en-IN" sz="2800" b="1" u="sng" dirty="0">
                <a:solidFill>
                  <a:srgbClr val="FF0000"/>
                </a:solidFill>
                <a:effectLst/>
                <a:latin typeface="Calibri" panose="020F0502020204030204" pitchFamily="34" charset="0"/>
                <a:ea typeface="Arial" panose="020B0604020202020204" pitchFamily="34" charset="0"/>
                <a:cs typeface="Calibri" panose="020F0502020204030204" pitchFamily="34" charset="0"/>
              </a:rPr>
              <a:t>EXAMPLE</a:t>
            </a:r>
            <a:endParaRPr lang="en-IN" sz="2800"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8F712F7-E5ED-4D3D-B8E1-74E563148009}"/>
              </a:ext>
            </a:extLst>
          </p:cNvPr>
          <p:cNvSpPr txBox="1"/>
          <p:nvPr/>
        </p:nvSpPr>
        <p:spPr>
          <a:xfrm>
            <a:off x="304007" y="2164880"/>
            <a:ext cx="6008303" cy="1768176"/>
          </a:xfrm>
          <a:prstGeom prst="rect">
            <a:avLst/>
          </a:prstGeom>
          <a:noFill/>
        </p:spPr>
        <p:txBody>
          <a:bodyPr wrap="square">
            <a:spAutoFit/>
          </a:bodyPr>
          <a:lstStyle/>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for other field events one round of trials at a time </a:t>
            </a:r>
          </a:p>
          <a:p>
            <a:pPr algn="just">
              <a:lnSpc>
                <a:spcPct val="110000"/>
              </a:lnSpc>
              <a:tabLst>
                <a:tab pos="342900" algn="l"/>
              </a:tabLst>
            </a:pPr>
            <a:endParaRPr lang="en-IN" sz="2000" dirty="0">
              <a:effectLst/>
              <a:latin typeface="Calibri" panose="020F0502020204030204" pitchFamily="34" charset="0"/>
              <a:ea typeface="Arial" panose="020B0604020202020204" pitchFamily="34" charset="0"/>
              <a:cs typeface="Calibri" panose="020F0502020204030204" pitchFamily="34" charset="0"/>
            </a:endParaRPr>
          </a:p>
          <a:p>
            <a:pPr marL="355600" indent="-358140" algn="just">
              <a:lnSpc>
                <a:spcPct val="110000"/>
              </a:lnSpc>
              <a:buFont typeface="Wingdings" panose="05000000000000000000" pitchFamily="2" charset="2"/>
              <a:buChar char="v"/>
              <a:tabLst>
                <a:tab pos="342900" algn="l"/>
              </a:tabLst>
            </a:pPr>
            <a:r>
              <a:rPr lang="en-IN" sz="2000" dirty="0">
                <a:effectLst/>
                <a:latin typeface="Calibri" panose="020F0502020204030204" pitchFamily="34" charset="0"/>
                <a:ea typeface="Arial" panose="020B0604020202020204" pitchFamily="34" charset="0"/>
                <a:cs typeface="Calibri" panose="020F0502020204030204" pitchFamily="34" charset="0"/>
              </a:rPr>
              <a:t>allow an athlete to take their trial in an order different from that decided upon by the draw prior to the start of the competition. </a:t>
            </a:r>
            <a:endParaRPr lang="en-IN"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A5B3987-979F-43D7-93D3-16F374318D21}"/>
              </a:ext>
            </a:extLst>
          </p:cNvPr>
          <p:cNvSpPr txBox="1"/>
          <p:nvPr/>
        </p:nvSpPr>
        <p:spPr>
          <a:xfrm>
            <a:off x="304007" y="4383917"/>
            <a:ext cx="5779703" cy="1637371"/>
          </a:xfrm>
          <a:prstGeom prst="rect">
            <a:avLst/>
          </a:prstGeom>
          <a:noFill/>
        </p:spPr>
        <p:txBody>
          <a:bodyPr wrap="square">
            <a:spAutoFit/>
          </a:bodyPr>
          <a:lstStyle/>
          <a:p>
            <a:pPr marL="355600" algn="just">
              <a:lnSpc>
                <a:spcPct val="128000"/>
              </a:lnSpc>
            </a:pPr>
            <a:r>
              <a:rPr lang="en-IN" sz="2000" dirty="0">
                <a:solidFill>
                  <a:srgbClr val="FF0000"/>
                </a:solidFill>
                <a:effectLst/>
                <a:latin typeface="Calibri" panose="020F0502020204030204" pitchFamily="34" charset="0"/>
                <a:ea typeface="Arial" panose="020B0604020202020204" pitchFamily="34" charset="0"/>
                <a:cs typeface="Calibri" panose="020F0502020204030204" pitchFamily="34" charset="0"/>
              </a:rPr>
              <a:t>However, if an athlete subsequently is not present for a particular trial, it shall be deemed that they are passing once the period allowed for the trial has elapsed.</a:t>
            </a:r>
            <a:endParaRPr lang="en-IN" sz="20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8568A2A-7D18-4832-97AF-DA12142B075F}"/>
              </a:ext>
            </a:extLst>
          </p:cNvPr>
          <p:cNvSpPr txBox="1"/>
          <p:nvPr/>
        </p:nvSpPr>
        <p:spPr>
          <a:xfrm>
            <a:off x="8094736" y="3345291"/>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17.40</a:t>
            </a:r>
          </a:p>
        </p:txBody>
      </p:sp>
      <p:sp>
        <p:nvSpPr>
          <p:cNvPr id="7" name="TextBox 6">
            <a:extLst>
              <a:ext uri="{FF2B5EF4-FFF2-40B4-BE49-F238E27FC236}">
                <a16:creationId xmlns:a16="http://schemas.microsoft.com/office/drawing/2014/main" id="{AA694B1E-B7A5-41DE-AF12-D1EFACCB6F0D}"/>
              </a:ext>
            </a:extLst>
          </p:cNvPr>
          <p:cNvSpPr txBox="1"/>
          <p:nvPr/>
        </p:nvSpPr>
        <p:spPr>
          <a:xfrm>
            <a:off x="8094736" y="4102075"/>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16.79</a:t>
            </a:r>
          </a:p>
        </p:txBody>
      </p:sp>
      <p:sp>
        <p:nvSpPr>
          <p:cNvPr id="8" name="TextBox 7">
            <a:extLst>
              <a:ext uri="{FF2B5EF4-FFF2-40B4-BE49-F238E27FC236}">
                <a16:creationId xmlns:a16="http://schemas.microsoft.com/office/drawing/2014/main" id="{D065117B-C87E-4170-A4BC-7825058E1DAB}"/>
              </a:ext>
            </a:extLst>
          </p:cNvPr>
          <p:cNvSpPr txBox="1"/>
          <p:nvPr/>
        </p:nvSpPr>
        <p:spPr>
          <a:xfrm>
            <a:off x="8094736" y="4858859"/>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17.52</a:t>
            </a:r>
          </a:p>
        </p:txBody>
      </p:sp>
      <p:sp>
        <p:nvSpPr>
          <p:cNvPr id="9" name="TextBox 8">
            <a:extLst>
              <a:ext uri="{FF2B5EF4-FFF2-40B4-BE49-F238E27FC236}">
                <a16:creationId xmlns:a16="http://schemas.microsoft.com/office/drawing/2014/main" id="{2578DBD5-7D8F-4A34-899D-9AB99A468EE6}"/>
              </a:ext>
            </a:extLst>
          </p:cNvPr>
          <p:cNvSpPr txBox="1"/>
          <p:nvPr/>
        </p:nvSpPr>
        <p:spPr>
          <a:xfrm>
            <a:off x="8094736" y="5549710"/>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17.30</a:t>
            </a:r>
          </a:p>
        </p:txBody>
      </p:sp>
      <p:sp>
        <p:nvSpPr>
          <p:cNvPr id="18" name="TextBox 17">
            <a:extLst>
              <a:ext uri="{FF2B5EF4-FFF2-40B4-BE49-F238E27FC236}">
                <a16:creationId xmlns:a16="http://schemas.microsoft.com/office/drawing/2014/main" id="{8B4149E6-6FAF-44EB-B570-7CC029F25514}"/>
              </a:ext>
            </a:extLst>
          </p:cNvPr>
          <p:cNvSpPr txBox="1"/>
          <p:nvPr/>
        </p:nvSpPr>
        <p:spPr>
          <a:xfrm>
            <a:off x="9285272" y="3371757"/>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17.50</a:t>
            </a:r>
          </a:p>
        </p:txBody>
      </p:sp>
      <p:sp>
        <p:nvSpPr>
          <p:cNvPr id="20" name="TextBox 19">
            <a:extLst>
              <a:ext uri="{FF2B5EF4-FFF2-40B4-BE49-F238E27FC236}">
                <a16:creationId xmlns:a16="http://schemas.microsoft.com/office/drawing/2014/main" id="{3ED84E80-117B-4BF7-B544-C29943DDDB75}"/>
              </a:ext>
            </a:extLst>
          </p:cNvPr>
          <p:cNvSpPr txBox="1"/>
          <p:nvPr/>
        </p:nvSpPr>
        <p:spPr>
          <a:xfrm>
            <a:off x="9285272" y="4192797"/>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16.82</a:t>
            </a:r>
          </a:p>
        </p:txBody>
      </p:sp>
      <p:sp>
        <p:nvSpPr>
          <p:cNvPr id="22" name="TextBox 21">
            <a:extLst>
              <a:ext uri="{FF2B5EF4-FFF2-40B4-BE49-F238E27FC236}">
                <a16:creationId xmlns:a16="http://schemas.microsoft.com/office/drawing/2014/main" id="{684C0ED5-43EC-4593-84E2-FCAF853C7F77}"/>
              </a:ext>
            </a:extLst>
          </p:cNvPr>
          <p:cNvSpPr txBox="1"/>
          <p:nvPr/>
        </p:nvSpPr>
        <p:spPr>
          <a:xfrm>
            <a:off x="9269295" y="4826682"/>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17.72</a:t>
            </a:r>
          </a:p>
        </p:txBody>
      </p:sp>
      <p:sp>
        <p:nvSpPr>
          <p:cNvPr id="24" name="TextBox 23">
            <a:extLst>
              <a:ext uri="{FF2B5EF4-FFF2-40B4-BE49-F238E27FC236}">
                <a16:creationId xmlns:a16="http://schemas.microsoft.com/office/drawing/2014/main" id="{1BC8BF2C-BD2C-4E64-80A5-8141624C0478}"/>
              </a:ext>
            </a:extLst>
          </p:cNvPr>
          <p:cNvSpPr txBox="1"/>
          <p:nvPr/>
        </p:nvSpPr>
        <p:spPr>
          <a:xfrm>
            <a:off x="9298791" y="5508613"/>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17.45</a:t>
            </a:r>
          </a:p>
        </p:txBody>
      </p:sp>
      <p:sp>
        <p:nvSpPr>
          <p:cNvPr id="26" name="TextBox 25">
            <a:extLst>
              <a:ext uri="{FF2B5EF4-FFF2-40B4-BE49-F238E27FC236}">
                <a16:creationId xmlns:a16="http://schemas.microsoft.com/office/drawing/2014/main" id="{6694C45D-F472-4F93-A10C-EDE3C4717C15}"/>
              </a:ext>
            </a:extLst>
          </p:cNvPr>
          <p:cNvSpPr txBox="1"/>
          <p:nvPr/>
        </p:nvSpPr>
        <p:spPr>
          <a:xfrm>
            <a:off x="10583130" y="3406517"/>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17.52</a:t>
            </a:r>
          </a:p>
        </p:txBody>
      </p:sp>
      <p:sp>
        <p:nvSpPr>
          <p:cNvPr id="28" name="TextBox 27">
            <a:extLst>
              <a:ext uri="{FF2B5EF4-FFF2-40B4-BE49-F238E27FC236}">
                <a16:creationId xmlns:a16="http://schemas.microsoft.com/office/drawing/2014/main" id="{F733FEDD-25D8-44EF-8D51-5CBDF59B8CD1}"/>
              </a:ext>
            </a:extLst>
          </p:cNvPr>
          <p:cNvSpPr txBox="1"/>
          <p:nvPr/>
        </p:nvSpPr>
        <p:spPr>
          <a:xfrm>
            <a:off x="10583130" y="4102074"/>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16.90</a:t>
            </a:r>
          </a:p>
        </p:txBody>
      </p:sp>
      <p:sp>
        <p:nvSpPr>
          <p:cNvPr id="30" name="TextBox 29">
            <a:extLst>
              <a:ext uri="{FF2B5EF4-FFF2-40B4-BE49-F238E27FC236}">
                <a16:creationId xmlns:a16="http://schemas.microsoft.com/office/drawing/2014/main" id="{38043E4A-FFDD-40BB-8449-2F555E6992AA}"/>
              </a:ext>
            </a:extLst>
          </p:cNvPr>
          <p:cNvSpPr txBox="1"/>
          <p:nvPr/>
        </p:nvSpPr>
        <p:spPr>
          <a:xfrm>
            <a:off x="10567153" y="4826681"/>
            <a:ext cx="990600" cy="461665"/>
          </a:xfrm>
          <a:prstGeom prst="rect">
            <a:avLst/>
          </a:prstGeom>
          <a:noFill/>
        </p:spPr>
        <p:txBody>
          <a:bodyPr wrap="square" rtlCol="0" anchor="ctr">
            <a:spAutoFit/>
          </a:bodyPr>
          <a:lstStyle/>
          <a:p>
            <a:r>
              <a:rPr lang="en-IN" sz="2400" b="1" dirty="0">
                <a:latin typeface="Times New Roman" panose="02020603050405020304" pitchFamily="18" charset="0"/>
                <a:cs typeface="Times New Roman" panose="02020603050405020304" pitchFamily="18" charset="0"/>
              </a:rPr>
              <a:t>17.17</a:t>
            </a:r>
          </a:p>
        </p:txBody>
      </p:sp>
      <p:sp>
        <p:nvSpPr>
          <p:cNvPr id="21" name="TextBox 20">
            <a:extLst>
              <a:ext uri="{FF2B5EF4-FFF2-40B4-BE49-F238E27FC236}">
                <a16:creationId xmlns:a16="http://schemas.microsoft.com/office/drawing/2014/main" id="{F7D454DA-2E07-47D0-BBEC-200E42E83D68}"/>
              </a:ext>
            </a:extLst>
          </p:cNvPr>
          <p:cNvSpPr txBox="1"/>
          <p:nvPr/>
        </p:nvSpPr>
        <p:spPr>
          <a:xfrm>
            <a:off x="983432" y="299710"/>
            <a:ext cx="5112568" cy="584775"/>
          </a:xfrm>
          <a:prstGeom prst="rect">
            <a:avLst/>
          </a:prstGeom>
          <a:noFill/>
        </p:spPr>
        <p:txBody>
          <a:bodyPr wrap="square">
            <a:spAutoFit/>
          </a:bodyPr>
          <a:lstStyle/>
          <a:p>
            <a:r>
              <a:rPr lang="en-IN" sz="3200" b="1" cap="all" dirty="0">
                <a:solidFill>
                  <a:srgbClr val="FFFF00"/>
                </a:solidFill>
                <a:effectLst/>
                <a:latin typeface="Calibri" panose="020F0502020204030204" pitchFamily="34" charset="0"/>
                <a:ea typeface="Arial" panose="020B0604020202020204" pitchFamily="34" charset="0"/>
                <a:cs typeface="Calibri" panose="020F0502020204030204" pitchFamily="34" charset="0"/>
              </a:rPr>
              <a:t>Simultaneous Entries</a:t>
            </a:r>
            <a:endParaRPr lang="en-IN" sz="3200" b="1" cap="all" dirty="0">
              <a:solidFill>
                <a:srgbClr val="FFFF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55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B237E-D5AA-4D4D-8626-949DA8863A29}"/>
              </a:ext>
            </a:extLst>
          </p:cNvPr>
          <p:cNvSpPr txBox="1"/>
          <p:nvPr/>
        </p:nvSpPr>
        <p:spPr>
          <a:xfrm>
            <a:off x="609600" y="1364570"/>
            <a:ext cx="10598968" cy="5016758"/>
          </a:xfrm>
          <a:prstGeom prst="rect">
            <a:avLst/>
          </a:prstGeom>
          <a:noFill/>
        </p:spPr>
        <p:txBody>
          <a:bodyPr wrap="square" rtlCol="0">
            <a:spAutoFit/>
          </a:bodyPr>
          <a:lstStyle/>
          <a:p>
            <a:pPr algn="just"/>
            <a:endParaRPr lang="en-US" sz="2000" dirty="0">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latin typeface="Calibri" panose="020F0502020204030204" pitchFamily="34" charset="0"/>
                <a:cs typeface="Calibri" panose="020F0502020204030204" pitchFamily="34" charset="0"/>
              </a:rPr>
              <a:t>An athlete shall be excluded from participation in all further events in the competition, including relays, in cases where :</a:t>
            </a:r>
          </a:p>
          <a:p>
            <a:pPr marL="342900" indent="-342900" algn="just">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latin typeface="Calibri" panose="020F0502020204030204" pitchFamily="34" charset="0"/>
                <a:cs typeface="Calibri" panose="020F0502020204030204" pitchFamily="34" charset="0"/>
              </a:rPr>
              <a:t>A final confirmation was given that the athlete would start in an event but then failed to participate.</a:t>
            </a:r>
          </a:p>
          <a:p>
            <a:pPr marL="342900" indent="-342900" algn="just">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latin typeface="Calibri" panose="020F0502020204030204" pitchFamily="34" charset="0"/>
                <a:cs typeface="Calibri" panose="020F0502020204030204" pitchFamily="34" charset="0"/>
              </a:rPr>
              <a:t>He qualified in preliminaries or heats for further participation in an event but then failed to participate further.</a:t>
            </a:r>
          </a:p>
          <a:p>
            <a:pPr marL="342900" indent="-342900" algn="just">
              <a:buFont typeface="Wingdings" pitchFamily="2" charset="2"/>
              <a:buChar char="Ø"/>
            </a:pPr>
            <a:endParaRPr lang="en-US" sz="2000" dirty="0">
              <a:latin typeface="Calibri" panose="020F0502020204030204" pitchFamily="34" charset="0"/>
              <a:cs typeface="Calibri" panose="020F0502020204030204" pitchFamily="34" charset="0"/>
            </a:endParaRPr>
          </a:p>
          <a:p>
            <a:pPr marL="342900" indent="-342900" algn="just">
              <a:buFont typeface="Wingdings" pitchFamily="2" charset="2"/>
              <a:buChar char="Ø"/>
            </a:pPr>
            <a:r>
              <a:rPr lang="en-US" sz="2000" dirty="0">
                <a:latin typeface="Calibri" panose="020F0502020204030204" pitchFamily="34" charset="0"/>
                <a:cs typeface="Calibri" panose="020F0502020204030204" pitchFamily="34" charset="0"/>
              </a:rPr>
              <a:t>An athlete failed to compete honestly with bona fide effort.   </a:t>
            </a:r>
          </a:p>
          <a:p>
            <a:pPr marL="342900" indent="-342900" algn="just">
              <a:buFont typeface="Wingdings" pitchFamily="2" charset="2"/>
              <a:buChar char="Ø"/>
            </a:pPr>
            <a:endParaRPr lang="en-US" sz="2000" dirty="0">
              <a:latin typeface="Calibri" panose="020F0502020204030204" pitchFamily="34" charset="0"/>
              <a:cs typeface="Calibri" panose="020F0502020204030204" pitchFamily="34" charset="0"/>
            </a:endParaRPr>
          </a:p>
          <a:p>
            <a:pPr algn="just"/>
            <a:r>
              <a:rPr lang="en-IN" sz="2000" b="0" i="0" u="none" strike="noStrike" baseline="0" dirty="0">
                <a:solidFill>
                  <a:srgbClr val="FF0000"/>
                </a:solidFill>
                <a:latin typeface="Calibri" panose="020F0502020204030204" pitchFamily="34" charset="0"/>
                <a:cs typeface="Calibri" panose="020F0502020204030204" pitchFamily="34" charset="0"/>
              </a:rPr>
              <a:t>The relevant Referee, once aware of such a situation and is satisfied that the athlete who abandoned the race was not competing with a bona fide effort, must make a reference to this in the relevant results as “DNF TR 4.4.3”. </a:t>
            </a:r>
            <a:r>
              <a:rPr lang="en-IN" sz="2000" b="0" i="0" u="none" strike="noStrike" baseline="0" dirty="0">
                <a:latin typeface="Calibri" panose="020F0502020204030204" pitchFamily="34" charset="0"/>
                <a:cs typeface="Calibri" panose="020F0502020204030204" pitchFamily="34" charset="0"/>
              </a:rPr>
              <a:t>The situation foreseen in this case, this Technical Rules will not apply to individual events within Combined Events.</a:t>
            </a:r>
            <a:r>
              <a:rPr lang="en-US" sz="2000" dirty="0">
                <a:solidFill>
                  <a:srgbClr val="FF0000"/>
                </a:solidFill>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4ECC4696-3739-4E98-867A-4B5290F99895}"/>
              </a:ext>
            </a:extLst>
          </p:cNvPr>
          <p:cNvSpPr txBox="1"/>
          <p:nvPr/>
        </p:nvSpPr>
        <p:spPr>
          <a:xfrm>
            <a:off x="911424" y="230118"/>
            <a:ext cx="4501234" cy="584775"/>
          </a:xfrm>
          <a:prstGeom prst="rect">
            <a:avLst/>
          </a:prstGeom>
          <a:noFill/>
        </p:spPr>
        <p:txBody>
          <a:bodyPr wrap="square">
            <a:spAutoFit/>
          </a:bodyPr>
          <a:lstStyle/>
          <a:p>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FAILURE TO PARTICIPATE</a:t>
            </a:r>
          </a:p>
        </p:txBody>
      </p:sp>
    </p:spTree>
    <p:extLst>
      <p:ext uri="{BB962C8B-B14F-4D97-AF65-F5344CB8AC3E}">
        <p14:creationId xmlns:p14="http://schemas.microsoft.com/office/powerpoint/2010/main" val="4226271558"/>
      </p:ext>
    </p:extLst>
  </p:cSld>
  <p:clrMapOvr>
    <a:masterClrMapping/>
  </p:clrMapOvr>
</p:sld>
</file>

<file path=ppt/theme/theme1.xml><?xml version="1.0" encoding="utf-8"?>
<a:theme xmlns:a="http://schemas.openxmlformats.org/drawingml/2006/main" name="IAAF PowerPoint">
  <a:themeElements>
    <a:clrScheme name="">
      <a:dk1>
        <a:srgbClr val="000000"/>
      </a:dk1>
      <a:lt1>
        <a:srgbClr val="FFFFFF"/>
      </a:lt1>
      <a:dk2>
        <a:srgbClr val="000000"/>
      </a:dk2>
      <a:lt2>
        <a:srgbClr val="F8F8F8"/>
      </a:lt2>
      <a:accent1>
        <a:srgbClr val="841D2C"/>
      </a:accent1>
      <a:accent2>
        <a:srgbClr val="CE1D25"/>
      </a:accent2>
      <a:accent3>
        <a:srgbClr val="FFFFFF"/>
      </a:accent3>
      <a:accent4>
        <a:srgbClr val="000000"/>
      </a:accent4>
      <a:accent5>
        <a:srgbClr val="C2ABAC"/>
      </a:accent5>
      <a:accent6>
        <a:srgbClr val="BA1920"/>
      </a:accent6>
      <a:hlink>
        <a:srgbClr val="FFD502"/>
      </a:hlink>
      <a:folHlink>
        <a:srgbClr val="641013"/>
      </a:folHlink>
    </a:clrScheme>
    <a:fontScheme name="IAAF_PowerPointTemplate_4x3">
      <a:majorFont>
        <a:latin typeface="DIN"/>
        <a:ea typeface=""/>
        <a:cs typeface=""/>
      </a:majorFont>
      <a:minorFont>
        <a:latin typeface="D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86275"/>
                <a:invGamma/>
              </a:schemeClr>
            </a:gs>
          </a:gsLst>
          <a:lin ang="5400000" scaled="1"/>
        </a:gradFill>
        <a:ln w="952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IAAF_PowerPointTemplate_4x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AAF_PowerPointTemplate_4x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AAF_PowerPointTemplate_4x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AAF_PowerPointTemplate_4x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AAF_PowerPointTemplate_4x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AAF_PowerPointTemplate_4x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AAF_PowerPointTemplate_4x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AAF_PowerPointTemplate_4x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AAF_PowerPointTemplate_4x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AAF_PowerPointTemplate_4x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AAF_PowerPointTemplate_4x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AAF_PowerPointTemplate_4x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AAF_PowerPointTemplate_4x3 13">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81FB7"/>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4">
        <a:dk1>
          <a:srgbClr val="000000"/>
        </a:dk1>
        <a:lt1>
          <a:srgbClr val="FFFFFF"/>
        </a:lt1>
        <a:dk2>
          <a:srgbClr val="000000"/>
        </a:dk2>
        <a:lt2>
          <a:srgbClr val="808080"/>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5">
        <a:dk1>
          <a:srgbClr val="000000"/>
        </a:dk1>
        <a:lt1>
          <a:srgbClr val="FFFFFF"/>
        </a:lt1>
        <a:dk2>
          <a:srgbClr val="000000"/>
        </a:dk2>
        <a:lt2>
          <a:srgbClr val="F8F8F8"/>
        </a:lt2>
        <a:accent1>
          <a:srgbClr val="A08DC5"/>
        </a:accent1>
        <a:accent2>
          <a:srgbClr val="333399"/>
        </a:accent2>
        <a:accent3>
          <a:srgbClr val="FFFFFF"/>
        </a:accent3>
        <a:accent4>
          <a:srgbClr val="000000"/>
        </a:accent4>
        <a:accent5>
          <a:srgbClr val="CDC5DF"/>
        </a:accent5>
        <a:accent6>
          <a:srgbClr val="2D2D8A"/>
        </a:accent6>
        <a:hlink>
          <a:srgbClr val="8156D6"/>
        </a:hlink>
        <a:folHlink>
          <a:srgbClr val="7214B8"/>
        </a:folHlink>
      </a:clrScheme>
      <a:clrMap bg1="lt1" tx1="dk1" bg2="lt2" tx2="dk2" accent1="accent1" accent2="accent2" accent3="accent3" accent4="accent4" accent5="accent5" accent6="accent6" hlink="hlink" folHlink="folHlink"/>
    </a:extraClrScheme>
    <a:extraClrScheme>
      <a:clrScheme name="IAAF_PowerPointTemplate_4x3 16">
        <a:dk1>
          <a:srgbClr val="000000"/>
        </a:dk1>
        <a:lt1>
          <a:srgbClr val="FFFFFF"/>
        </a:lt1>
        <a:dk2>
          <a:srgbClr val="000000"/>
        </a:dk2>
        <a:lt2>
          <a:srgbClr val="F8F8F8"/>
        </a:lt2>
        <a:accent1>
          <a:srgbClr val="B19000"/>
        </a:accent1>
        <a:accent2>
          <a:srgbClr val="D5AE03"/>
        </a:accent2>
        <a:accent3>
          <a:srgbClr val="FFFFFF"/>
        </a:accent3>
        <a:accent4>
          <a:srgbClr val="000000"/>
        </a:accent4>
        <a:accent5>
          <a:srgbClr val="D5C6AA"/>
        </a:accent5>
        <a:accent6>
          <a:srgbClr val="C19D02"/>
        </a:accent6>
        <a:hlink>
          <a:srgbClr val="C1A116"/>
        </a:hlink>
        <a:folHlink>
          <a:srgbClr val="C18B1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2972</TotalTime>
  <Words>3676</Words>
  <Application>Microsoft Office PowerPoint</Application>
  <PresentationFormat>Widescreen</PresentationFormat>
  <Paragraphs>389</Paragraphs>
  <Slides>39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Baskerville Old Face</vt:lpstr>
      <vt:lpstr>Calibri</vt:lpstr>
      <vt:lpstr>Constantia</vt:lpstr>
      <vt:lpstr>DIN</vt:lpstr>
      <vt:lpstr>Times New Roman</vt:lpstr>
      <vt:lpstr>Wingdings</vt:lpstr>
      <vt:lpstr>IAAF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madhura</dc:creator>
  <cp:lastModifiedBy>Rakesh Save</cp:lastModifiedBy>
  <cp:revision>410</cp:revision>
  <dcterms:created xsi:type="dcterms:W3CDTF">2011-10-21T07:06:37Z</dcterms:created>
  <dcterms:modified xsi:type="dcterms:W3CDTF">2022-02-23T05:09:47Z</dcterms:modified>
</cp:coreProperties>
</file>