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319" r:id="rId2"/>
    <p:sldId id="257" r:id="rId3"/>
    <p:sldId id="320" r:id="rId4"/>
    <p:sldId id="321" r:id="rId5"/>
    <p:sldId id="323" r:id="rId6"/>
    <p:sldId id="322" r:id="rId7"/>
    <p:sldId id="337" r:id="rId8"/>
    <p:sldId id="336" r:id="rId9"/>
    <p:sldId id="324" r:id="rId10"/>
    <p:sldId id="325" r:id="rId11"/>
    <p:sldId id="326" r:id="rId12"/>
    <p:sldId id="327" r:id="rId13"/>
    <p:sldId id="328" r:id="rId14"/>
    <p:sldId id="329" r:id="rId15"/>
    <p:sldId id="338" r:id="rId16"/>
    <p:sldId id="339" r:id="rId17"/>
    <p:sldId id="330" r:id="rId18"/>
    <p:sldId id="332" r:id="rId19"/>
    <p:sldId id="333" r:id="rId20"/>
    <p:sldId id="334" r:id="rId21"/>
  </p:sldIdLst>
  <p:sldSz cx="12192000" cy="6858000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FFFF"/>
    <a:srgbClr val="6071C4"/>
    <a:srgbClr val="00B5AD"/>
    <a:srgbClr val="000080"/>
    <a:srgbClr val="99CCFF"/>
    <a:srgbClr val="23487F"/>
    <a:srgbClr val="F5D1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876" y="-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080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2280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theme" Target="theme/theme1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viewProps" Target="viewProp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presProps" Target="presProp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handoutMaster" Target="handoutMasters/handoutMaster1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notesMaster" Target="notesMasters/notesMaster1.xml" /><Relationship Id="rId27" Type="http://schemas.openxmlformats.org/officeDocument/2006/relationships/tableStyles" Target="tableStyles.xml" 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 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95BA39DF-8E05-4BBE-8B12-6F965FF8695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7338B33B-9C99-40F3-8DBD-1E89677D74D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5780" name="Rectangle 4">
            <a:extLst>
              <a:ext uri="{FF2B5EF4-FFF2-40B4-BE49-F238E27FC236}">
                <a16:creationId xmlns:a16="http://schemas.microsoft.com/office/drawing/2014/main" id="{326AEDF8-06CF-48BC-B1E4-8D6D17A14665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5781" name="Rectangle 5">
            <a:extLst>
              <a:ext uri="{FF2B5EF4-FFF2-40B4-BE49-F238E27FC236}">
                <a16:creationId xmlns:a16="http://schemas.microsoft.com/office/drawing/2014/main" id="{9E4F0621-ECFE-41B2-8C09-E10C7C53B734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panose="020B0604020202020204" pitchFamily="34" charset="0"/>
              </a:defRPr>
            </a:lvl1pPr>
          </a:lstStyle>
          <a:p>
            <a:fld id="{83DF86F2-462A-4121-8C85-844CB16FE612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>
            <a:extLst>
              <a:ext uri="{FF2B5EF4-FFF2-40B4-BE49-F238E27FC236}">
                <a16:creationId xmlns:a16="http://schemas.microsoft.com/office/drawing/2014/main" id="{3ABCBEDC-AD1E-433A-B114-B61D325EB41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4211" name="Rectangle 3">
            <a:extLst>
              <a:ext uri="{FF2B5EF4-FFF2-40B4-BE49-F238E27FC236}">
                <a16:creationId xmlns:a16="http://schemas.microsoft.com/office/drawing/2014/main" id="{212A5EA5-D539-4780-B811-D351859BCBF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3556" name="Rectangle 4">
            <a:extLst>
              <a:ext uri="{FF2B5EF4-FFF2-40B4-BE49-F238E27FC236}">
                <a16:creationId xmlns:a16="http://schemas.microsoft.com/office/drawing/2014/main" id="{347CB321-15A7-470D-8E9D-F296D185BA90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3" name="Rectangle 5">
            <a:extLst>
              <a:ext uri="{FF2B5EF4-FFF2-40B4-BE49-F238E27FC236}">
                <a16:creationId xmlns:a16="http://schemas.microsoft.com/office/drawing/2014/main" id="{E8EAB899-77C4-4F28-99A4-DC35CD41581B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94214" name="Rectangle 6">
            <a:extLst>
              <a:ext uri="{FF2B5EF4-FFF2-40B4-BE49-F238E27FC236}">
                <a16:creationId xmlns:a16="http://schemas.microsoft.com/office/drawing/2014/main" id="{29F5091B-E805-4A11-8BA0-54CFFD4C445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4215" name="Rectangle 7">
            <a:extLst>
              <a:ext uri="{FF2B5EF4-FFF2-40B4-BE49-F238E27FC236}">
                <a16:creationId xmlns:a16="http://schemas.microsoft.com/office/drawing/2014/main" id="{20F3F4FA-9AE5-4589-84F6-ABE76145E2D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panose="020B0604020202020204" pitchFamily="34" charset="0"/>
              </a:defRPr>
            </a:lvl1pPr>
          </a:lstStyle>
          <a:p>
            <a:fld id="{FFD5D2AF-437D-481B-A602-176A0F870573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 /><Relationship Id="rId1" Type="http://schemas.openxmlformats.org/officeDocument/2006/relationships/notesMaster" Target="../notesMasters/notesMaster1.xml" 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 /><Relationship Id="rId1" Type="http://schemas.openxmlformats.org/officeDocument/2006/relationships/notesMaster" Target="../notesMasters/notesMaster1.xml" 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 /><Relationship Id="rId1" Type="http://schemas.openxmlformats.org/officeDocument/2006/relationships/notesMaster" Target="../notesMasters/notesMaster1.xml" 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 /><Relationship Id="rId1" Type="http://schemas.openxmlformats.org/officeDocument/2006/relationships/notesMaster" Target="../notesMasters/notesMaster1.xml" 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 /><Relationship Id="rId1" Type="http://schemas.openxmlformats.org/officeDocument/2006/relationships/notesMaster" Target="../notesMasters/notesMaster1.xml" 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 /><Relationship Id="rId1" Type="http://schemas.openxmlformats.org/officeDocument/2006/relationships/notesMaster" Target="../notesMasters/notesMaster1.xml" 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 /><Relationship Id="rId1" Type="http://schemas.openxmlformats.org/officeDocument/2006/relationships/notesMaster" Target="../notesMasters/notesMaster1.xml" 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9A54ECB7-41BC-45E5-B23F-4B5AD48D56D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6727CC6-CECF-462A-B9BF-FD3422390F00}" type="slidenum">
              <a:rPr lang="en-GB" altLang="en-US"/>
              <a:pPr/>
              <a:t>1</a:t>
            </a:fld>
            <a:endParaRPr lang="en-GB" altLang="en-US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536B5A82-CFCD-40D0-9A7F-430CCEB3DEC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79DB73A5-3F5A-4AC2-B15D-33316A5161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649810D9-4B93-4BAB-BEBF-1F93EC8DAEC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BF4EEBE-B3E8-444F-A962-174E8C8303D9}" type="slidenum">
              <a:rPr lang="en-GB" altLang="en-US"/>
              <a:pPr/>
              <a:t>10</a:t>
            </a:fld>
            <a:endParaRPr lang="en-GB" altLang="en-US"/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6D00DC17-0A13-4502-8847-4CA80D4A9D8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53C686D0-8844-4B99-9CED-FFD9F0CF3D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2C1BB099-5126-462C-AFF8-6B37C357311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E2A1AEF-D949-4498-BD13-1F192CB224B9}" type="slidenum">
              <a:rPr lang="en-GB" altLang="en-US"/>
              <a:pPr/>
              <a:t>11</a:t>
            </a:fld>
            <a:endParaRPr lang="en-GB" altLang="en-US"/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98462708-1F25-47CE-92EE-BF8A7AC75FA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4F015D05-8513-4503-B891-C1A3B81EBC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>
            <a:extLst>
              <a:ext uri="{FF2B5EF4-FFF2-40B4-BE49-F238E27FC236}">
                <a16:creationId xmlns:a16="http://schemas.microsoft.com/office/drawing/2014/main" id="{D6C92FE5-2F75-45DD-A888-838A3F8F33B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327C9BF-FF3E-4C1B-AC40-15E7D3A065DE}" type="slidenum">
              <a:rPr lang="en-GB" altLang="en-US"/>
              <a:pPr/>
              <a:t>12</a:t>
            </a:fld>
            <a:endParaRPr lang="en-GB" altLang="en-US"/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3F05AB4B-4D36-4164-AF15-0A35A60CCB1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B0CA15A5-3E5D-46F9-9298-25E47D06A2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46E03C07-EAC5-4EA7-8EA8-E138A17A7E6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EE35F50-1382-4BFD-99CC-A3E53C45B2E0}" type="slidenum">
              <a:rPr lang="en-GB" altLang="en-US"/>
              <a:pPr/>
              <a:t>13</a:t>
            </a:fld>
            <a:endParaRPr lang="en-GB" altLang="en-US"/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8D59712A-B871-4373-99E1-79D72D07F58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8A6EFC50-84A1-4802-B549-3B8660DB77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7FE35A7F-9018-4505-A474-2E8910FD02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B2FC776-AF55-4D88-8D58-39FAEBE3196E}" type="slidenum">
              <a:rPr lang="en-GB" altLang="en-US"/>
              <a:pPr/>
              <a:t>14</a:t>
            </a:fld>
            <a:endParaRPr lang="en-GB" altLang="en-US"/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8EFC73A8-C6BB-435A-BBBF-32D163FCDD8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062279AD-1E84-4732-B264-319A77D555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3066526A-7698-4C55-AE4D-047EB37407C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037A151-6EC4-4587-A666-6D531A2F6082}" type="slidenum">
              <a:rPr lang="en-GB" altLang="en-US"/>
              <a:pPr/>
              <a:t>15</a:t>
            </a:fld>
            <a:endParaRPr lang="en-GB" altLang="en-US"/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C38DCEB5-5C2C-419F-911F-0321641555B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CEA0EAFE-0B31-4E99-92AD-D9ED6944DF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F01CAC79-697B-49A2-80F1-F5D024CC97D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B82325A-0957-4400-8455-2EA17A53E070}" type="slidenum">
              <a:rPr lang="en-GB" altLang="en-US"/>
              <a:pPr/>
              <a:t>16</a:t>
            </a:fld>
            <a:endParaRPr lang="en-GB" altLang="en-US"/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00AA4886-1881-4834-BC70-8EFBEB55E5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E078E117-FB29-4178-AD35-19ECC89FF9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A8FBE70D-3506-4F75-97D2-F4CDBAB6AEA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E368772-57EA-4F6A-A641-629EE37563C3}" type="slidenum">
              <a:rPr lang="en-GB" altLang="en-US"/>
              <a:pPr/>
              <a:t>17</a:t>
            </a:fld>
            <a:endParaRPr lang="en-GB" altLang="en-US"/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850FE775-C6C5-4EEA-BC97-526779DC1A0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BF85C952-CB4F-42C3-B64B-68CCB0AE30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D8D52779-EFDB-49DC-97D3-12863B8AACB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F5157F4-8650-4BB5-BBA3-06BDC1A77B92}" type="slidenum">
              <a:rPr lang="en-GB" altLang="en-US"/>
              <a:pPr/>
              <a:t>18</a:t>
            </a:fld>
            <a:endParaRPr lang="en-GB" altLang="en-US"/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3451B995-5E0A-4AC5-9652-7C1CEF4F95E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D6B71E0F-BA54-464B-8BBC-BB318D6231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C417CDCE-13E1-4002-910B-C2A70C106B9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FF40D98-3402-44C7-BF68-98DC17B3D3BF}" type="slidenum">
              <a:rPr lang="en-GB" altLang="en-US"/>
              <a:pPr/>
              <a:t>19</a:t>
            </a:fld>
            <a:endParaRPr lang="en-GB" altLang="en-US"/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45D571A6-D240-4F7F-B893-24ECD4D699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3A6EFA46-23CA-4272-968E-EA50DF1291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C65C0CFB-A643-4AE0-BCC7-07AB8C3FF7B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11D405A-6F04-4DDA-992D-FA573A42FFE9}" type="slidenum">
              <a:rPr lang="en-GB" altLang="en-US"/>
              <a:pPr/>
              <a:t>2</a:t>
            </a:fld>
            <a:endParaRPr lang="en-GB" altLang="en-US"/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05C5FD85-51C2-42EE-9194-D018C1CB569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BFB0E2B4-BE8F-485C-9857-8D6DE0FA43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id="{3782AE01-D673-4E5A-A8F0-B24784010BB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DE780DA-42ED-41C9-8C6B-49AA7C320C82}" type="slidenum">
              <a:rPr lang="en-GB" altLang="en-US"/>
              <a:pPr/>
              <a:t>20</a:t>
            </a:fld>
            <a:endParaRPr lang="en-GB" altLang="en-US"/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A85B877D-77BA-489D-95C5-FD381A8AFC6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A0C4DDB7-5497-4022-9175-D8E1DCD3DF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161EF2B7-3161-412C-B0AA-5B63600353C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EE5DA15-CD82-4CE8-9443-2B101BDA2892}" type="slidenum">
              <a:rPr lang="en-GB" altLang="en-US"/>
              <a:pPr/>
              <a:t>3</a:t>
            </a:fld>
            <a:endParaRPr lang="en-GB" altLang="en-US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BBA82CC9-06D0-486C-A3C4-DBFAA15CF4F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16E08D5B-F918-4A6B-BC3C-AC75377926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5E0E2CA5-37A0-4000-B1CD-208842BDFE4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D425CE2-9213-4256-A985-D5420AC8D2AE}" type="slidenum">
              <a:rPr lang="en-GB" altLang="en-US"/>
              <a:pPr/>
              <a:t>4</a:t>
            </a:fld>
            <a:endParaRPr lang="en-GB" altLang="en-US"/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A056E873-376B-4B73-824D-FAD356F452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FA4074A1-4F2F-43C1-9439-D678F2EA0D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DE6FD434-97B2-4F6E-A819-2D61D425E5A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525BAF5-BA99-4AAE-AFBD-A6A160D81BCB}" type="slidenum">
              <a:rPr lang="en-GB" altLang="en-US"/>
              <a:pPr/>
              <a:t>5</a:t>
            </a:fld>
            <a:endParaRPr lang="en-GB" altLang="en-US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3FABC9BD-C839-42C7-A0F7-946F1A2BEAC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EF8D66A3-029D-4538-A712-C20EA3F308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A55D5E4A-98DC-497E-9A4C-14075C38E87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5946C41-0B3E-47F7-8106-CAF59B6D01AD}" type="slidenum">
              <a:rPr lang="en-GB" altLang="en-US"/>
              <a:pPr/>
              <a:t>6</a:t>
            </a:fld>
            <a:endParaRPr lang="en-GB" altLang="en-US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910B6264-9D9F-4E44-B1DA-94D50131468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F52EADE9-76D2-41E0-8F61-771FC94B67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D36A984E-D11F-4564-B8AC-5BAF8EE57B1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5C9AF47-4FB5-42CE-8B08-BC84CDCEAFD7}" type="slidenum">
              <a:rPr lang="en-GB" altLang="en-US"/>
              <a:pPr/>
              <a:t>7</a:t>
            </a:fld>
            <a:endParaRPr lang="en-GB" altLang="en-US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B0923BD1-4D25-4210-A4FC-4075D951A1E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E8828AAD-85AC-416E-AA45-69BCC7E91F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B5DB4FD2-039A-421B-9FE2-BFE03C58869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0EDEC75-E74C-4A02-A8EB-CE1769A87C9E}" type="slidenum">
              <a:rPr lang="en-GB" altLang="en-US"/>
              <a:pPr/>
              <a:t>8</a:t>
            </a:fld>
            <a:endParaRPr lang="en-GB" altLang="en-US"/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DA427A44-9957-4DB2-AAAB-EBCA60D4830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2BB3D4A0-EAC1-4236-A8FF-C75173B67B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92657D2E-B7C9-4EC9-9F02-CA75E42E09D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529FD7E-867A-41D6-BCA7-8C7AB5A3897E}" type="slidenum">
              <a:rPr lang="en-GB" altLang="en-US"/>
              <a:pPr/>
              <a:t>9</a:t>
            </a:fld>
            <a:endParaRPr lang="en-GB" altLang="en-US"/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CAD26EDB-0A70-4AF3-A13F-61A78571EA8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1B2D087B-67AD-4CC2-96A0-CA580F377A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3.jpe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461E1F4-9950-4805-A52D-B3AC5C17245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633075" y="44450"/>
            <a:ext cx="1366838" cy="11525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IN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1683D8A-04D2-41DD-99ED-B9125BDA657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983788" y="404813"/>
            <a:ext cx="1368425" cy="7207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IN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27865B-32B5-4157-838E-8504F8EDFA4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4513" y="44450"/>
            <a:ext cx="1295400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E675487-749C-485E-97D3-9932E738698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55688" y="242888"/>
            <a:ext cx="5151437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AU" sz="2800" b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ATHLETICS FEDERATION OF INDIA</a:t>
            </a:r>
          </a:p>
          <a:p>
            <a:pPr algn="ctr">
              <a:defRPr/>
            </a:pPr>
            <a:r>
              <a:rPr lang="en-AU" sz="2800" b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F.S.T.O. EXAMINATION</a:t>
            </a:r>
            <a:endParaRPr lang="en-IN" sz="2800" b="1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41600" y="4114801"/>
            <a:ext cx="8011584" cy="26987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 el estilo de subtítulo del patrón</a:t>
            </a:r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56063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1" y="1981200"/>
            <a:ext cx="10555817" cy="3048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1" y="2447926"/>
            <a:ext cx="10555817" cy="40052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4496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37651" y="1981200"/>
            <a:ext cx="2637367" cy="4471988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1981200"/>
            <a:ext cx="7715251" cy="44719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11168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ítulo, objetos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1" y="1981200"/>
            <a:ext cx="10555817" cy="3048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2447926"/>
            <a:ext cx="5175251" cy="40052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97651" y="2447926"/>
            <a:ext cx="5177367" cy="40052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37392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ítulo y 2 objetos encima del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1" y="1981200"/>
            <a:ext cx="10555817" cy="3048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219200" y="2447925"/>
            <a:ext cx="5175251" cy="19256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597651" y="2447925"/>
            <a:ext cx="5177367" cy="19256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1219201" y="4525964"/>
            <a:ext cx="10555817" cy="19272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70914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ítulo, 2 objetos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1" y="1981200"/>
            <a:ext cx="10555817" cy="3048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219200" y="2447925"/>
            <a:ext cx="5175251" cy="19256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1219200" y="4525964"/>
            <a:ext cx="5175251" cy="19272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597651" y="2447926"/>
            <a:ext cx="5177367" cy="40052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43175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ítulo y 4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219201" y="1981200"/>
            <a:ext cx="10555817" cy="3048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219200" y="2447925"/>
            <a:ext cx="5175251" cy="19256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597651" y="2447925"/>
            <a:ext cx="5177367" cy="19256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219200" y="4525964"/>
            <a:ext cx="5175251" cy="19272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97651" y="4525964"/>
            <a:ext cx="5177367" cy="19272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15380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ítulo y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1" y="1981200"/>
            <a:ext cx="10555817" cy="3048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1219201" y="2447926"/>
            <a:ext cx="10555817" cy="40052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noProof="0"/>
              <a:t>Haga clic en el icono para agregar un gráfico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7620609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1" y="1981200"/>
            <a:ext cx="10555817" cy="3048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19200" y="2447926"/>
            <a:ext cx="5175251" cy="40052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97651" y="2447926"/>
            <a:ext cx="5177367" cy="40052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16459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1" y="1981200"/>
            <a:ext cx="10555817" cy="3048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219201" y="2447926"/>
            <a:ext cx="10555817" cy="40052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noProof="0"/>
              <a:t>Haga clic en el icono para agregar una tabla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421984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1" y="1981200"/>
            <a:ext cx="10555817" cy="3048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1" y="2447926"/>
            <a:ext cx="10555817" cy="40052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5895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184510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1" y="1981200"/>
            <a:ext cx="10555817" cy="3048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2447926"/>
            <a:ext cx="5175251" cy="40052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97651" y="2447926"/>
            <a:ext cx="5177367" cy="40052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7924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6121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1" y="1981200"/>
            <a:ext cx="10555817" cy="3048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313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7786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608035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/>
              <a:t>Haga clic en el icono para agregar una imagen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694161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slideLayout" Target="../slideLayouts/slideLayout18.xml" /><Relationship Id="rId3" Type="http://schemas.openxmlformats.org/officeDocument/2006/relationships/slideLayout" Target="../slideLayouts/slideLayout3.xml" /><Relationship Id="rId21" Type="http://schemas.openxmlformats.org/officeDocument/2006/relationships/image" Target="../media/image2.png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20" Type="http://schemas.openxmlformats.org/officeDocument/2006/relationships/image" Target="../media/image1.jpeg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theme" Target="../theme/theme1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5802FB3E-8336-4ADD-B422-03EF211E918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272713" y="188913"/>
            <a:ext cx="1655762" cy="647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IN" altLang="en-US"/>
          </a:p>
        </p:txBody>
      </p:sp>
      <p:pic>
        <p:nvPicPr>
          <p:cNvPr id="2051" name="Picture 7">
            <a:extLst>
              <a:ext uri="{FF2B5EF4-FFF2-40B4-BE49-F238E27FC236}">
                <a16:creationId xmlns:a16="http://schemas.microsoft.com/office/drawing/2014/main" id="{86A3D434-E84F-4D72-A46A-8A1ED4A3765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7400" y="44450"/>
            <a:ext cx="909638" cy="90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74" r:id="rId1"/>
    <p:sldLayoutId id="2147484257" r:id="rId2"/>
    <p:sldLayoutId id="2147484258" r:id="rId3"/>
    <p:sldLayoutId id="2147484259" r:id="rId4"/>
    <p:sldLayoutId id="2147484260" r:id="rId5"/>
    <p:sldLayoutId id="2147484261" r:id="rId6"/>
    <p:sldLayoutId id="2147484262" r:id="rId7"/>
    <p:sldLayoutId id="2147484263" r:id="rId8"/>
    <p:sldLayoutId id="2147484264" r:id="rId9"/>
    <p:sldLayoutId id="2147484265" r:id="rId10"/>
    <p:sldLayoutId id="2147484266" r:id="rId11"/>
    <p:sldLayoutId id="2147484267" r:id="rId12"/>
    <p:sldLayoutId id="2147484268" r:id="rId13"/>
    <p:sldLayoutId id="2147484269" r:id="rId14"/>
    <p:sldLayoutId id="2147484270" r:id="rId15"/>
    <p:sldLayoutId id="2147484271" r:id="rId16"/>
    <p:sldLayoutId id="2147484272" r:id="rId17"/>
    <p:sldLayoutId id="2147484273" r:id="rId18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51013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51013"/>
          </a:solidFill>
          <a:latin typeface="DIN" pitchFamily="50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51013"/>
          </a:solidFill>
          <a:latin typeface="DIN" pitchFamily="50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51013"/>
          </a:solidFill>
          <a:latin typeface="DIN" pitchFamily="50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51013"/>
          </a:solidFill>
          <a:latin typeface="DIN" pitchFamily="50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751013"/>
          </a:solidFill>
          <a:latin typeface="DIN" pitchFamily="50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751013"/>
          </a:solidFill>
          <a:latin typeface="DIN" pitchFamily="50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751013"/>
          </a:solidFill>
          <a:latin typeface="DIN" pitchFamily="50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751013"/>
          </a:solidFill>
          <a:latin typeface="DIN" pitchFamily="5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50000"/>
        </a:spcAft>
        <a:buClr>
          <a:srgbClr val="751013"/>
        </a:buClr>
        <a:buChar char="•"/>
        <a:defRPr sz="16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50000"/>
        </a:spcAft>
        <a:buClr>
          <a:srgbClr val="751013"/>
        </a:buClr>
        <a:buChar char="•"/>
        <a:defRPr sz="1400">
          <a:solidFill>
            <a:srgbClr val="333333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50000"/>
        </a:spcAft>
        <a:buClr>
          <a:srgbClr val="751013"/>
        </a:buClr>
        <a:buChar char="•"/>
        <a:defRPr sz="1400">
          <a:solidFill>
            <a:srgbClr val="4D4D4D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50000"/>
        </a:spcAft>
        <a:buClr>
          <a:srgbClr val="751013"/>
        </a:buClr>
        <a:buChar char="•"/>
        <a:defRPr sz="1400">
          <a:solidFill>
            <a:srgbClr val="5F5F5F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50000"/>
        </a:spcAft>
        <a:buClr>
          <a:srgbClr val="751013"/>
        </a:buClr>
        <a:buChar char="•"/>
        <a:defRPr sz="1400">
          <a:solidFill>
            <a:srgbClr val="777777"/>
          </a:solidFill>
          <a:latin typeface="+mn-lt"/>
          <a:ea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50000"/>
        </a:spcAft>
        <a:buClr>
          <a:srgbClr val="751013"/>
        </a:buClr>
        <a:buChar char="•"/>
        <a:defRPr sz="1400">
          <a:solidFill>
            <a:srgbClr val="777777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50000"/>
        </a:spcAft>
        <a:buClr>
          <a:srgbClr val="751013"/>
        </a:buClr>
        <a:buChar char="•"/>
        <a:defRPr sz="1400">
          <a:solidFill>
            <a:srgbClr val="777777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50000"/>
        </a:spcAft>
        <a:buClr>
          <a:srgbClr val="751013"/>
        </a:buClr>
        <a:buChar char="•"/>
        <a:defRPr sz="1400">
          <a:solidFill>
            <a:srgbClr val="777777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50000"/>
        </a:spcAft>
        <a:buClr>
          <a:srgbClr val="751013"/>
        </a:buClr>
        <a:buChar char="•"/>
        <a:defRPr sz="1400">
          <a:solidFill>
            <a:srgbClr val="777777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 /><Relationship Id="rId2" Type="http://schemas.openxmlformats.org/officeDocument/2006/relationships/notesSlide" Target="../notesSlides/notesSlide10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23.jpeg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 /><Relationship Id="rId2" Type="http://schemas.openxmlformats.org/officeDocument/2006/relationships/notesSlide" Target="../notesSlides/notesSlide11.xml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26.png" /><Relationship Id="rId4" Type="http://schemas.openxmlformats.org/officeDocument/2006/relationships/image" Target="../media/image25.png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 /><Relationship Id="rId2" Type="http://schemas.openxmlformats.org/officeDocument/2006/relationships/notesSlide" Target="../notesSlides/notesSlide12.xml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29.png" /><Relationship Id="rId4" Type="http://schemas.openxmlformats.org/officeDocument/2006/relationships/image" Target="../media/image28.png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 /><Relationship Id="rId2" Type="http://schemas.openxmlformats.org/officeDocument/2006/relationships/notesSlide" Target="../notesSlides/notesSlide13.xml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 /><Relationship Id="rId2" Type="http://schemas.openxmlformats.org/officeDocument/2006/relationships/notesSlide" Target="../notesSlides/notesSlide14.xml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 /><Relationship Id="rId2" Type="http://schemas.openxmlformats.org/officeDocument/2006/relationships/notesSlide" Target="../notesSlides/notesSlide15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33.png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 /><Relationship Id="rId2" Type="http://schemas.openxmlformats.org/officeDocument/2006/relationships/notesSlide" Target="../notesSlides/notesSlide16.xml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 /><Relationship Id="rId2" Type="http://schemas.openxmlformats.org/officeDocument/2006/relationships/notesSlide" Target="../notesSlides/notesSlide17.xml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 /><Relationship Id="rId2" Type="http://schemas.openxmlformats.org/officeDocument/2006/relationships/notesSlide" Target="../notesSlides/notesSlide18.xml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38.jpeg" /><Relationship Id="rId4" Type="http://schemas.openxmlformats.org/officeDocument/2006/relationships/image" Target="../media/image37.jpeg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 /><Relationship Id="rId2" Type="http://schemas.openxmlformats.org/officeDocument/2006/relationships/notesSlide" Target="../notesSlides/notesSlide19.xml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5.png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 /><Relationship Id="rId2" Type="http://schemas.openxmlformats.org/officeDocument/2006/relationships/slideLayout" Target="../slideLayouts/slideLayout2.xml" /><Relationship Id="rId1" Type="http://schemas.openxmlformats.org/officeDocument/2006/relationships/vmlDrawing" Target="../drawings/vmlDrawing1.vml" /><Relationship Id="rId6" Type="http://schemas.openxmlformats.org/officeDocument/2006/relationships/image" Target="../media/image7.png" /><Relationship Id="rId5" Type="http://schemas.openxmlformats.org/officeDocument/2006/relationships/image" Target="../media/image6.emf" /><Relationship Id="rId4" Type="http://schemas.openxmlformats.org/officeDocument/2006/relationships/oleObject" Target="../embeddings/oleObject1.bin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7" Type="http://schemas.openxmlformats.org/officeDocument/2006/relationships/image" Target="../media/image12.pn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1.jpeg" /><Relationship Id="rId5" Type="http://schemas.openxmlformats.org/officeDocument/2006/relationships/image" Target="../media/image10.png" /><Relationship Id="rId4" Type="http://schemas.openxmlformats.org/officeDocument/2006/relationships/image" Target="../media/image9.jpe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1.jpe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 /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6.pn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 /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8.jpeg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 /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21.png" /><Relationship Id="rId4" Type="http://schemas.openxmlformats.org/officeDocument/2006/relationships/image" Target="../media/image20.jpe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2">
            <a:extLst>
              <a:ext uri="{FF2B5EF4-FFF2-40B4-BE49-F238E27FC236}">
                <a16:creationId xmlns:a16="http://schemas.microsoft.com/office/drawing/2014/main" id="{5FFC4FCB-BD31-480C-80F7-B961C139BF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4188" y="3571875"/>
            <a:ext cx="9348787" cy="289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AU" altLang="en-US" sz="5400" b="1"/>
              <a:t>          </a:t>
            </a:r>
            <a:r>
              <a:rPr lang="en-AU" altLang="en-US" sz="5400" b="1">
                <a:solidFill>
                  <a:srgbClr val="FFFF00"/>
                </a:solidFill>
              </a:rPr>
              <a:t>HORIZONTAL JUMPS</a:t>
            </a:r>
          </a:p>
          <a:p>
            <a:pPr algn="ctr"/>
            <a:endParaRPr lang="en-AU" altLang="en-US" sz="5400" b="1">
              <a:solidFill>
                <a:srgbClr val="FFFF00"/>
              </a:solidFill>
            </a:endParaRPr>
          </a:p>
          <a:p>
            <a:pPr algn="ctr"/>
            <a:endParaRPr lang="en-AU" altLang="en-US" sz="5400" b="1">
              <a:solidFill>
                <a:srgbClr val="FFFF00"/>
              </a:solidFill>
            </a:endParaRPr>
          </a:p>
          <a:p>
            <a:pPr algn="ctr"/>
            <a:r>
              <a:rPr lang="en-AU" altLang="en-US" sz="2000" b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                                                      SOMNATH MALLICK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62888AB-843F-42D4-ABC8-72CA03874C67}"/>
              </a:ext>
            </a:extLst>
          </p:cNvPr>
          <p:cNvSpPr txBox="1"/>
          <p:nvPr/>
        </p:nvSpPr>
        <p:spPr>
          <a:xfrm>
            <a:off x="263525" y="115888"/>
            <a:ext cx="8047038" cy="10779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AU" sz="32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WIND MEASURMENT –  </a:t>
            </a:r>
          </a:p>
          <a:p>
            <a:pPr>
              <a:defRPr/>
            </a:pPr>
            <a:r>
              <a:rPr lang="en-AU" sz="32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LONG JUMP &amp; TRIPLE JUMP</a:t>
            </a:r>
            <a:endParaRPr lang="en-IN" sz="3200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291" name="TextBox 3">
            <a:extLst>
              <a:ext uri="{FF2B5EF4-FFF2-40B4-BE49-F238E27FC236}">
                <a16:creationId xmlns:a16="http://schemas.microsoft.com/office/drawing/2014/main" id="{C2BDDDF2-36C2-4C96-9F4F-6A7AD12C8B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563" y="1428750"/>
            <a:ext cx="11715750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en-AU" altLang="en-US" sz="2000" b="1">
                <a:latin typeface="Calibri" panose="020F0502020204030204" pitchFamily="34" charset="0"/>
                <a:cs typeface="Calibri" panose="020F0502020204030204" pitchFamily="34" charset="0"/>
              </a:rPr>
              <a:t>Wind gauge shall be placed 20m from the take-off line. The measuring plane shall be positioned 1.22 m high and not more then 2.00 m away from the runway.</a:t>
            </a:r>
          </a:p>
          <a:p>
            <a:endParaRPr lang="en-AU" altLang="en-US" sz="20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AU" altLang="en-US" sz="2000" b="1">
                <a:latin typeface="Calibri" panose="020F0502020204030204" pitchFamily="34" charset="0"/>
                <a:cs typeface="Calibri" panose="020F0502020204030204" pitchFamily="34" charset="0"/>
              </a:rPr>
              <a:t>The wind velocity measuring period is 5 seconds from the time an </a:t>
            </a:r>
          </a:p>
          <a:p>
            <a:r>
              <a:rPr lang="en-AU" altLang="en-US" sz="2000" b="1">
                <a:latin typeface="Calibri" panose="020F0502020204030204" pitchFamily="34" charset="0"/>
                <a:cs typeface="Calibri" panose="020F0502020204030204" pitchFamily="34" charset="0"/>
              </a:rPr>
              <a:t>athlete passes a mark placed alongside the runway for : </a:t>
            </a:r>
          </a:p>
          <a:p>
            <a:r>
              <a:rPr lang="en-AU" altLang="en-US" sz="2000" b="1">
                <a:latin typeface="Calibri" panose="020F0502020204030204" pitchFamily="34" charset="0"/>
                <a:cs typeface="Calibri" panose="020F0502020204030204" pitchFamily="34" charset="0"/>
              </a:rPr>
              <a:t>		Long jump – 40 m </a:t>
            </a:r>
          </a:p>
          <a:p>
            <a:r>
              <a:rPr lang="en-AU" altLang="en-US" sz="2000" b="1">
                <a:latin typeface="Calibri" panose="020F0502020204030204" pitchFamily="34" charset="0"/>
                <a:cs typeface="Calibri" panose="020F0502020204030204" pitchFamily="34" charset="0"/>
              </a:rPr>
              <a:t>		Triple jump – 35 m </a:t>
            </a:r>
          </a:p>
          <a:p>
            <a:r>
              <a:rPr lang="en-AU" altLang="en-US" b="1" u="sng">
                <a:latin typeface="Calibri" panose="020F0502020204030204" pitchFamily="34" charset="0"/>
                <a:cs typeface="Calibri" panose="020F0502020204030204" pitchFamily="34" charset="0"/>
              </a:rPr>
              <a:t>If the athlete run less then the above distance – wind velocity shall be </a:t>
            </a:r>
          </a:p>
          <a:p>
            <a:r>
              <a:rPr lang="en-AU" altLang="en-US" b="1" u="sng">
                <a:latin typeface="Calibri" panose="020F0502020204030204" pitchFamily="34" charset="0"/>
                <a:cs typeface="Calibri" panose="020F0502020204030204" pitchFamily="34" charset="0"/>
              </a:rPr>
              <a:t>measured from the time they commence their run.</a:t>
            </a:r>
          </a:p>
          <a:p>
            <a:endParaRPr lang="en-AU" altLang="en-US" b="1" u="sng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AU" altLang="en-US" sz="2000" b="1">
                <a:latin typeface="Calibri" panose="020F0502020204030204" pitchFamily="34" charset="0"/>
                <a:cs typeface="Calibri" panose="020F0502020204030204" pitchFamily="34" charset="0"/>
              </a:rPr>
              <a:t>The wind gauge shall be read in meter per second, rounded to the </a:t>
            </a:r>
          </a:p>
          <a:p>
            <a:r>
              <a:rPr lang="en-AU" altLang="en-US" sz="2000" b="1">
                <a:latin typeface="Calibri" panose="020F0502020204030204" pitchFamily="34" charset="0"/>
                <a:cs typeface="Calibri" panose="020F0502020204030204" pitchFamily="34" charset="0"/>
              </a:rPr>
              <a:t>next higher tenth of meter per second. Reading as follows: </a:t>
            </a:r>
          </a:p>
          <a:p>
            <a:r>
              <a:rPr lang="en-AU" altLang="en-US" sz="2000" b="1">
                <a:latin typeface="Calibri" panose="020F0502020204030204" pitchFamily="34" charset="0"/>
                <a:cs typeface="Calibri" panose="020F0502020204030204" pitchFamily="34" charset="0"/>
              </a:rPr>
              <a:t>	in positive direction   : +2.03 m/s = +2.1</a:t>
            </a:r>
          </a:p>
          <a:p>
            <a:r>
              <a:rPr lang="en-AU" altLang="en-US" sz="2000" b="1">
                <a:latin typeface="Calibri" panose="020F0502020204030204" pitchFamily="34" charset="0"/>
                <a:cs typeface="Calibri" panose="020F0502020204030204" pitchFamily="34" charset="0"/>
              </a:rPr>
              <a:t>	in opposite direction  : -2.03 m/s =  - 2.0   </a:t>
            </a:r>
          </a:p>
          <a:p>
            <a:endParaRPr lang="en-AU" altLang="en-US" sz="20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IN" altLang="en-US" sz="20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292" name="Picture 4" descr="File:Wind indicator in long jump area at TNT - Fortuna Meeting in Kladno 16June2010 118.jpg">
            <a:extLst>
              <a:ext uri="{FF2B5EF4-FFF2-40B4-BE49-F238E27FC236}">
                <a16:creationId xmlns:a16="http://schemas.microsoft.com/office/drawing/2014/main" id="{78EF2D6A-21F2-4A2A-8483-4F2923C9B5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1785938"/>
            <a:ext cx="2928938" cy="292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 descr="The Importance of Wind Gauge in Track Meet - Wind Correction and  Correlation with Performance - AdrianSprints.com">
            <a:extLst>
              <a:ext uri="{FF2B5EF4-FFF2-40B4-BE49-F238E27FC236}">
                <a16:creationId xmlns:a16="http://schemas.microsoft.com/office/drawing/2014/main" id="{46FC1C0D-DDF0-41BB-8930-331AEB0AF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7813" y="4000500"/>
            <a:ext cx="2759075" cy="257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7B2B904-6916-47F9-97F4-7195AD7BA9F4}"/>
              </a:ext>
            </a:extLst>
          </p:cNvPr>
          <p:cNvSpPr txBox="1"/>
          <p:nvPr/>
        </p:nvSpPr>
        <p:spPr>
          <a:xfrm>
            <a:off x="263525" y="115888"/>
            <a:ext cx="7272338" cy="10779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AU" sz="32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COMPETITION RULES – </a:t>
            </a:r>
          </a:p>
          <a:p>
            <a:pPr>
              <a:defRPr/>
            </a:pPr>
            <a:r>
              <a:rPr lang="en-AU" sz="32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LONG JUMP </a:t>
            </a:r>
            <a:endParaRPr lang="en-IN" sz="3200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315" name="TextBox 3">
            <a:extLst>
              <a:ext uri="{FF2B5EF4-FFF2-40B4-BE49-F238E27FC236}">
                <a16:creationId xmlns:a16="http://schemas.microsoft.com/office/drawing/2014/main" id="{34886383-FB23-4FB9-B3D6-9AC92338CB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313" y="1571625"/>
            <a:ext cx="110013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IN" altLang="en-US" sz="2000" b="1">
                <a:latin typeface="Calibri" panose="020F0502020204030204" pitchFamily="34" charset="0"/>
                <a:cs typeface="Calibri" panose="020F0502020204030204" pitchFamily="34" charset="0"/>
              </a:rPr>
              <a:t>An athlete fails if :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IN" altLang="en-US" sz="2000" b="1">
                <a:latin typeface="Calibri" panose="020F0502020204030204" pitchFamily="34" charset="0"/>
                <a:cs typeface="Calibri" panose="020F0502020204030204" pitchFamily="34" charset="0"/>
              </a:rPr>
              <a:t>While taking off – break the vertical plane of the take off </a:t>
            </a:r>
          </a:p>
          <a:p>
            <a:r>
              <a:rPr lang="en-IN" altLang="en-US" sz="2000" b="1">
                <a:latin typeface="Calibri" panose="020F0502020204030204" pitchFamily="34" charset="0"/>
                <a:cs typeface="Calibri" panose="020F0502020204030204" pitchFamily="34" charset="0"/>
              </a:rPr>
              <a:t>line with any part of their foot/shoe, -- </a:t>
            </a:r>
          </a:p>
          <a:p>
            <a:r>
              <a:rPr lang="en-IN" altLang="en-US" sz="2000" b="1">
                <a:latin typeface="Calibri" panose="020F0502020204030204" pitchFamily="34" charset="0"/>
                <a:cs typeface="Calibri" panose="020F0502020204030204" pitchFamily="34" charset="0"/>
              </a:rPr>
              <a:t>Whether running up without jumping or act of jumping. </a:t>
            </a:r>
          </a:p>
        </p:txBody>
      </p:sp>
      <p:pic>
        <p:nvPicPr>
          <p:cNvPr id="13316" name="Picture 4" descr="Not again! It&amp;amp;#039;s a foul at the first attempt for GregJRutherford in the long  jump Beijing2015 | BBC Sport | Scoopnest">
            <a:extLst>
              <a:ext uri="{FF2B5EF4-FFF2-40B4-BE49-F238E27FC236}">
                <a16:creationId xmlns:a16="http://schemas.microsoft.com/office/drawing/2014/main" id="{1A985991-29FA-49E1-A19A-522CA5141B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3214688"/>
            <a:ext cx="5357812" cy="321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6" descr="Beijing Wrap Day 3 | Spikes">
            <a:extLst>
              <a:ext uri="{FF2B5EF4-FFF2-40B4-BE49-F238E27FC236}">
                <a16:creationId xmlns:a16="http://schemas.microsoft.com/office/drawing/2014/main" id="{55BDEC84-6245-469A-8DB1-20018B5BB4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063" y="3214688"/>
            <a:ext cx="5143500" cy="321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7">
            <a:extLst>
              <a:ext uri="{FF2B5EF4-FFF2-40B4-BE49-F238E27FC236}">
                <a16:creationId xmlns:a16="http://schemas.microsoft.com/office/drawing/2014/main" id="{3AB9FE5D-6A0B-464F-B834-358BC7E7C2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071563"/>
            <a:ext cx="3571875" cy="199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DF794D3-BB4E-4652-92B7-7DDBAD83384B}"/>
              </a:ext>
            </a:extLst>
          </p:cNvPr>
          <p:cNvSpPr txBox="1"/>
          <p:nvPr/>
        </p:nvSpPr>
        <p:spPr>
          <a:xfrm>
            <a:off x="263525" y="115888"/>
            <a:ext cx="7272338" cy="10779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AU" sz="32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COMPETITION RULES –  </a:t>
            </a:r>
          </a:p>
          <a:p>
            <a:pPr>
              <a:defRPr/>
            </a:pPr>
            <a:r>
              <a:rPr lang="en-AU" sz="32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LONG JUMP </a:t>
            </a:r>
            <a:endParaRPr lang="en-IN" sz="3200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339" name="TextBox 3">
            <a:extLst>
              <a:ext uri="{FF2B5EF4-FFF2-40B4-BE49-F238E27FC236}">
                <a16:creationId xmlns:a16="http://schemas.microsoft.com/office/drawing/2014/main" id="{2609AA31-7A01-4B36-8E72-9E75C992BE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125" y="1571625"/>
            <a:ext cx="11715750" cy="994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AU" altLang="en-US" sz="2000" b="1">
                <a:latin typeface="Calibri" panose="020F0502020204030204" pitchFamily="34" charset="0"/>
                <a:cs typeface="Calibri" panose="020F0502020204030204" pitchFamily="34" charset="0"/>
              </a:rPr>
              <a:t>An athlete fails if :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AU" altLang="en-US" sz="2000" b="1">
                <a:latin typeface="Calibri" panose="020F0502020204030204" pitchFamily="34" charset="0"/>
                <a:cs typeface="Calibri" panose="020F0502020204030204" pitchFamily="34" charset="0"/>
              </a:rPr>
              <a:t>They take off from outside either end of the board, </a:t>
            </a:r>
          </a:p>
          <a:p>
            <a:r>
              <a:rPr lang="en-AU" altLang="en-US" sz="2000" b="1">
                <a:latin typeface="Calibri" panose="020F0502020204030204" pitchFamily="34" charset="0"/>
                <a:cs typeface="Calibri" panose="020F0502020204030204" pitchFamily="34" charset="0"/>
              </a:rPr>
              <a:t>weather beyond or before the extension of the take off line.</a:t>
            </a:r>
          </a:p>
          <a:p>
            <a:endParaRPr lang="en-AU" altLang="en-US" sz="20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AU" altLang="en-US" sz="20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AU" altLang="en-US" sz="20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AU" altLang="en-US" sz="20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AU" altLang="en-US" sz="20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AU" altLang="en-US" sz="20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AU" altLang="en-US" sz="2000" b="1">
                <a:latin typeface="Calibri" panose="020F0502020204030204" pitchFamily="34" charset="0"/>
                <a:cs typeface="Calibri" panose="020F0502020204030204" pitchFamily="34" charset="0"/>
              </a:rPr>
              <a:t>						They employ any type of somersaulting whilst running up 						or in the act of jumping.</a:t>
            </a:r>
          </a:p>
          <a:p>
            <a:endParaRPr lang="en-AU" altLang="en-US" sz="20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AU" altLang="en-US" sz="20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AU" altLang="en-US" sz="20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AU" altLang="en-US" sz="20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AU" altLang="en-US" sz="20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AU" altLang="en-US" sz="20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AU" altLang="en-US" sz="2000" b="1">
                <a:latin typeface="Calibri" panose="020F0502020204030204" pitchFamily="34" charset="0"/>
                <a:cs typeface="Calibri" panose="020F0502020204030204" pitchFamily="34" charset="0"/>
              </a:rPr>
              <a:t>							</a:t>
            </a:r>
          </a:p>
          <a:p>
            <a:endParaRPr lang="en-AU" altLang="en-US" sz="20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AU" altLang="en-US" sz="20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AU" altLang="en-US" sz="20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AU" altLang="en-US" sz="20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AU" altLang="en-US" sz="20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AU" altLang="en-US" sz="20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AU" altLang="en-US" sz="20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AU" altLang="en-US" sz="20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AU" altLang="en-US" sz="20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AU" altLang="en-US" sz="20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AU" altLang="en-US" sz="20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AU" altLang="en-US" sz="20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AU" altLang="en-US" sz="2000" b="1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endParaRPr lang="en-IN" altLang="en-US" sz="20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340" name="Picture 4">
            <a:extLst>
              <a:ext uri="{FF2B5EF4-FFF2-40B4-BE49-F238E27FC236}">
                <a16:creationId xmlns:a16="http://schemas.microsoft.com/office/drawing/2014/main" id="{8E25F8DD-7304-4E87-9A1A-E5837325F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0" y="1285875"/>
            <a:ext cx="4938713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>
            <a:extLst>
              <a:ext uri="{FF2B5EF4-FFF2-40B4-BE49-F238E27FC236}">
                <a16:creationId xmlns:a16="http://schemas.microsoft.com/office/drawing/2014/main" id="{DF7A7F46-A823-47EC-86AD-5A5ACDE5AD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500438"/>
            <a:ext cx="4929188" cy="284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ight Arrow 6">
            <a:extLst>
              <a:ext uri="{FF2B5EF4-FFF2-40B4-BE49-F238E27FC236}">
                <a16:creationId xmlns:a16="http://schemas.microsoft.com/office/drawing/2014/main" id="{86DD2B6A-0ECE-46EA-8117-6D5D5ED4AE89}"/>
              </a:ext>
            </a:extLst>
          </p:cNvPr>
          <p:cNvSpPr/>
          <p:nvPr/>
        </p:nvSpPr>
        <p:spPr bwMode="auto">
          <a:xfrm>
            <a:off x="5381625" y="2643188"/>
            <a:ext cx="1357313" cy="428625"/>
          </a:xfrm>
          <a:prstGeom prst="rightArrow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86275"/>
                  <a:invGamma/>
                </a:schemeClr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en-IN">
              <a:latin typeface="Arial" charset="0"/>
            </a:endParaRPr>
          </a:p>
        </p:txBody>
      </p:sp>
      <p:sp>
        <p:nvSpPr>
          <p:cNvPr id="8" name="Left Arrow 7">
            <a:extLst>
              <a:ext uri="{FF2B5EF4-FFF2-40B4-BE49-F238E27FC236}">
                <a16:creationId xmlns:a16="http://schemas.microsoft.com/office/drawing/2014/main" id="{9834F0B1-A378-46CA-9B3E-4A96D48A5D46}"/>
              </a:ext>
            </a:extLst>
          </p:cNvPr>
          <p:cNvSpPr/>
          <p:nvPr/>
        </p:nvSpPr>
        <p:spPr bwMode="auto">
          <a:xfrm>
            <a:off x="6096000" y="5357813"/>
            <a:ext cx="1357313" cy="642937"/>
          </a:xfrm>
          <a:prstGeom prst="leftArrow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86275"/>
                  <a:invGamma/>
                </a:schemeClr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en-IN">
              <a:latin typeface="Arial" charset="0"/>
            </a:endParaRPr>
          </a:p>
        </p:txBody>
      </p:sp>
      <p:pic>
        <p:nvPicPr>
          <p:cNvPr id="14344" name="Picture 8">
            <a:extLst>
              <a:ext uri="{FF2B5EF4-FFF2-40B4-BE49-F238E27FC236}">
                <a16:creationId xmlns:a16="http://schemas.microsoft.com/office/drawing/2014/main" id="{C103A90B-4F95-461F-A76A-4778F6E168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375" y="1285875"/>
            <a:ext cx="28479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25EFEBE-0D73-410C-BE6F-874D68455CBD}"/>
              </a:ext>
            </a:extLst>
          </p:cNvPr>
          <p:cNvSpPr txBox="1"/>
          <p:nvPr/>
        </p:nvSpPr>
        <p:spPr>
          <a:xfrm>
            <a:off x="263525" y="115888"/>
            <a:ext cx="7272338" cy="10779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AU" sz="32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COMPETITION RULES –  </a:t>
            </a:r>
          </a:p>
          <a:p>
            <a:pPr>
              <a:defRPr/>
            </a:pPr>
            <a:r>
              <a:rPr lang="en-AU" sz="32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LONG JUMP </a:t>
            </a:r>
            <a:endParaRPr lang="en-IN" sz="3200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363" name="TextBox 3">
            <a:extLst>
              <a:ext uri="{FF2B5EF4-FFF2-40B4-BE49-F238E27FC236}">
                <a16:creationId xmlns:a16="http://schemas.microsoft.com/office/drawing/2014/main" id="{04978D29-EF25-4848-A994-6F5343DBC9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313" y="1571625"/>
            <a:ext cx="11287125" cy="409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AU" altLang="en-US" sz="20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AU" altLang="en-US" sz="2000" b="1">
                <a:latin typeface="Calibri" panose="020F0502020204030204" pitchFamily="34" charset="0"/>
                <a:cs typeface="Calibri" panose="020F0502020204030204" pitchFamily="34" charset="0"/>
              </a:rPr>
              <a:t>An athlete fails if :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AU" altLang="en-US" sz="2000" b="1">
                <a:latin typeface="Calibri" panose="020F0502020204030204" pitchFamily="34" charset="0"/>
                <a:cs typeface="Calibri" panose="020F0502020204030204" pitchFamily="34" charset="0"/>
              </a:rPr>
              <a:t>After taking off but before their </a:t>
            </a:r>
            <a:r>
              <a:rPr lang="en-AU" altLang="en-US" sz="20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first contact </a:t>
            </a:r>
            <a:r>
              <a:rPr lang="en-AU" altLang="en-US" sz="2000" b="1">
                <a:latin typeface="Calibri" panose="020F0502020204030204" pitchFamily="34" charset="0"/>
                <a:cs typeface="Calibri" panose="020F0502020204030204" pitchFamily="34" charset="0"/>
              </a:rPr>
              <a:t>with the landing area  --</a:t>
            </a:r>
          </a:p>
          <a:p>
            <a:r>
              <a:rPr lang="en-AU" altLang="en-US" sz="2000" b="1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r>
              <a:rPr lang="en-AU" altLang="en-US" sz="2000" b="1">
                <a:latin typeface="Calibri" panose="020F0502020204030204" pitchFamily="34" charset="0"/>
                <a:cs typeface="Calibri" panose="020F0502020204030204" pitchFamily="34" charset="0"/>
              </a:rPr>
              <a:t>  -- They touch the runway or </a:t>
            </a:r>
          </a:p>
          <a:p>
            <a:endParaRPr lang="en-AU" altLang="en-US" sz="20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AU" altLang="en-US" sz="2000" b="1">
                <a:latin typeface="Calibri" panose="020F0502020204030204" pitchFamily="34" charset="0"/>
                <a:cs typeface="Calibri" panose="020F0502020204030204" pitchFamily="34" charset="0"/>
              </a:rPr>
              <a:t>  -- Ground outside the runway  or </a:t>
            </a:r>
          </a:p>
          <a:p>
            <a:endParaRPr lang="en-AU" altLang="en-US" sz="20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AU" altLang="en-US" sz="2000" b="1">
                <a:latin typeface="Calibri" panose="020F0502020204030204" pitchFamily="34" charset="0"/>
                <a:cs typeface="Calibri" panose="020F0502020204030204" pitchFamily="34" charset="0"/>
              </a:rPr>
              <a:t>  -- Outside the landing area. </a:t>
            </a:r>
          </a:p>
          <a:p>
            <a:endParaRPr lang="en-AU" altLang="en-US" sz="20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AU" altLang="en-US" sz="20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AU" altLang="en-US" sz="20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AU" altLang="en-US" sz="20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364" name="Picture 3">
            <a:extLst>
              <a:ext uri="{FF2B5EF4-FFF2-40B4-BE49-F238E27FC236}">
                <a16:creationId xmlns:a16="http://schemas.microsoft.com/office/drawing/2014/main" id="{B6F305BE-0B2E-433D-BC40-16A8C3F96D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938" y="2643188"/>
            <a:ext cx="7215187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882EF69-2C86-4679-B607-7227795B66C7}"/>
              </a:ext>
            </a:extLst>
          </p:cNvPr>
          <p:cNvSpPr txBox="1"/>
          <p:nvPr/>
        </p:nvSpPr>
        <p:spPr>
          <a:xfrm>
            <a:off x="263525" y="115888"/>
            <a:ext cx="7272338" cy="10779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AU" sz="32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COMPETITION RULES –  </a:t>
            </a:r>
          </a:p>
          <a:p>
            <a:pPr>
              <a:defRPr/>
            </a:pPr>
            <a:r>
              <a:rPr lang="en-AU" sz="32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LONG JUMP</a:t>
            </a:r>
            <a:endParaRPr lang="en-IN" sz="3200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387" name="TextBox 3">
            <a:extLst>
              <a:ext uri="{FF2B5EF4-FFF2-40B4-BE49-F238E27FC236}">
                <a16:creationId xmlns:a16="http://schemas.microsoft.com/office/drawing/2014/main" id="{89E6A27A-0E85-4A14-9CA0-6B19A71543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875" y="1857375"/>
            <a:ext cx="1075690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AU" altLang="en-US" sz="2000" b="1">
                <a:latin typeface="Calibri" panose="020F0502020204030204" pitchFamily="34" charset="0"/>
                <a:cs typeface="Calibri" panose="020F0502020204030204" pitchFamily="34" charset="0"/>
              </a:rPr>
              <a:t>An athlete fails if : </a:t>
            </a:r>
          </a:p>
          <a:p>
            <a:endParaRPr lang="en-AU" altLang="en-US" sz="20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AU" altLang="en-US" sz="2000" b="1">
                <a:latin typeface="Calibri" panose="020F0502020204030204" pitchFamily="34" charset="0"/>
                <a:cs typeface="Calibri" panose="020F0502020204030204" pitchFamily="34" charset="0"/>
              </a:rPr>
              <a:t>In the course of landing – </a:t>
            </a:r>
          </a:p>
          <a:p>
            <a:pPr>
              <a:buFont typeface="Courier New" panose="02070309020205020404" pitchFamily="49" charset="0"/>
              <a:buChar char="o"/>
            </a:pPr>
            <a:endParaRPr lang="en-AU" altLang="en-US" sz="20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AU" altLang="en-US" sz="2000" b="1">
                <a:latin typeface="Calibri" panose="020F0502020204030204" pitchFamily="34" charset="0"/>
                <a:cs typeface="Calibri" panose="020F0502020204030204" pitchFamily="34" charset="0"/>
              </a:rPr>
              <a:t>They touch the border or </a:t>
            </a:r>
          </a:p>
          <a:p>
            <a:pPr algn="just"/>
            <a:r>
              <a:rPr lang="en-AU" altLang="en-US" sz="2000" b="1">
                <a:latin typeface="Calibri" panose="020F0502020204030204" pitchFamily="34" charset="0"/>
                <a:cs typeface="Calibri" panose="020F0502020204030204" pitchFamily="34" charset="0"/>
              </a:rPr>
              <a:t>The ground outside, the landing </a:t>
            </a:r>
          </a:p>
          <a:p>
            <a:pPr algn="just"/>
            <a:r>
              <a:rPr lang="en-AU" altLang="en-US" sz="2000" b="1">
                <a:latin typeface="Calibri" panose="020F0502020204030204" pitchFamily="34" charset="0"/>
                <a:cs typeface="Calibri" panose="020F0502020204030204" pitchFamily="34" charset="0"/>
              </a:rPr>
              <a:t>Area closer to the take off line,</a:t>
            </a:r>
          </a:p>
          <a:p>
            <a:pPr algn="just"/>
            <a:endParaRPr lang="en-AU" altLang="en-US" sz="20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AU" altLang="en-US" sz="2000" b="1">
                <a:latin typeface="Calibri" panose="020F0502020204030204" pitchFamily="34" charset="0"/>
                <a:cs typeface="Calibri" panose="020F0502020204030204" pitchFamily="34" charset="0"/>
              </a:rPr>
              <a:t>Then the nearest break made in</a:t>
            </a:r>
          </a:p>
          <a:p>
            <a:pPr algn="just"/>
            <a:r>
              <a:rPr lang="en-AU" altLang="en-US" sz="2000" b="1">
                <a:latin typeface="Calibri" panose="020F0502020204030204" pitchFamily="34" charset="0"/>
                <a:cs typeface="Calibri" panose="020F0502020204030204" pitchFamily="34" charset="0"/>
              </a:rPr>
              <a:t>The sand. </a:t>
            </a:r>
          </a:p>
          <a:p>
            <a:endParaRPr lang="en-AU" altLang="en-US" sz="20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AU" altLang="en-US" sz="20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AU" altLang="en-US" sz="20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AU" altLang="en-US" sz="2000" b="1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endParaRPr lang="en-IN" altLang="en-US" sz="20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388" name="Picture 3">
            <a:extLst>
              <a:ext uri="{FF2B5EF4-FFF2-40B4-BE49-F238E27FC236}">
                <a16:creationId xmlns:a16="http://schemas.microsoft.com/office/drawing/2014/main" id="{9CF55DC7-4CEE-49C4-9198-D1048B2A1D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0" y="1714500"/>
            <a:ext cx="7500938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9EF6B1E-51C6-4480-8D73-434A1A24E57C}"/>
              </a:ext>
            </a:extLst>
          </p:cNvPr>
          <p:cNvSpPr txBox="1"/>
          <p:nvPr/>
        </p:nvSpPr>
        <p:spPr>
          <a:xfrm>
            <a:off x="263525" y="115888"/>
            <a:ext cx="7272338" cy="10779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AU" sz="32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COMPETITION RULES –  </a:t>
            </a:r>
          </a:p>
          <a:p>
            <a:pPr>
              <a:defRPr/>
            </a:pPr>
            <a:r>
              <a:rPr lang="en-AU" sz="32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LONG JUMP</a:t>
            </a:r>
            <a:endParaRPr lang="en-IN" sz="3200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411" name="TextBox 3">
            <a:extLst>
              <a:ext uri="{FF2B5EF4-FFF2-40B4-BE49-F238E27FC236}">
                <a16:creationId xmlns:a16="http://schemas.microsoft.com/office/drawing/2014/main" id="{182AF4B4-E8B3-4016-A1F2-1CBA76441A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438" y="1285875"/>
            <a:ext cx="5786437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AU" altLang="en-US" sz="20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AU" altLang="en-US" sz="2000" b="1">
                <a:latin typeface="Calibri" panose="020F0502020204030204" pitchFamily="34" charset="0"/>
                <a:cs typeface="Calibri" panose="020F0502020204030204" pitchFamily="34" charset="0"/>
              </a:rPr>
              <a:t>An athlete fails if :</a:t>
            </a:r>
          </a:p>
          <a:p>
            <a:r>
              <a:rPr lang="en-AU" altLang="en-US" sz="2000" b="1">
                <a:latin typeface="Calibri" panose="020F0502020204030204" pitchFamily="34" charset="0"/>
                <a:cs typeface="Calibri" panose="020F0502020204030204" pitchFamily="34" charset="0"/>
              </a:rPr>
              <a:t>Leave the landing area in any manner other then – the described following technical rule.</a:t>
            </a:r>
          </a:p>
          <a:p>
            <a:endParaRPr lang="en-AU" altLang="en-US" sz="20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AU" altLang="en-US" sz="2000" b="1">
                <a:latin typeface="Calibri" panose="020F0502020204030204" pitchFamily="34" charset="0"/>
                <a:cs typeface="Calibri" panose="020F0502020204030204" pitchFamily="34" charset="0"/>
              </a:rPr>
              <a:t>The rule : </a:t>
            </a:r>
          </a:p>
          <a:p>
            <a:r>
              <a:rPr lang="en-AU" altLang="en-US" sz="2000" b="1">
                <a:latin typeface="Calibri" panose="020F0502020204030204" pitchFamily="34" charset="0"/>
                <a:cs typeface="Calibri" panose="020F0502020204030204" pitchFamily="34" charset="0"/>
              </a:rPr>
              <a:t>When leaving the landing area, </a:t>
            </a:r>
          </a:p>
          <a:p>
            <a:r>
              <a:rPr lang="en-AU" altLang="en-US" sz="2000" b="1">
                <a:latin typeface="Calibri" panose="020F0502020204030204" pitchFamily="34" charset="0"/>
                <a:cs typeface="Calibri" panose="020F0502020204030204" pitchFamily="34" charset="0"/>
              </a:rPr>
              <a:t> an athlete’s </a:t>
            </a:r>
            <a:r>
              <a:rPr lang="en-AU" altLang="en-US" sz="20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first contact by foot </a:t>
            </a:r>
            <a:r>
              <a:rPr lang="en-AU" altLang="en-US" sz="2000" b="1">
                <a:latin typeface="Calibri" panose="020F0502020204030204" pitchFamily="34" charset="0"/>
                <a:cs typeface="Calibri" panose="020F0502020204030204" pitchFamily="34" charset="0"/>
              </a:rPr>
              <a:t>with its border or </a:t>
            </a:r>
          </a:p>
          <a:p>
            <a:r>
              <a:rPr lang="en-AU" altLang="en-US" sz="2000" b="1">
                <a:latin typeface="Calibri" panose="020F0502020204030204" pitchFamily="34" charset="0"/>
                <a:cs typeface="Calibri" panose="020F0502020204030204" pitchFamily="34" charset="0"/>
              </a:rPr>
              <a:t> ground outside shall be further from take-ff line </a:t>
            </a:r>
          </a:p>
          <a:p>
            <a:r>
              <a:rPr lang="en-AU" altLang="en-US" sz="2000" b="1">
                <a:latin typeface="Calibri" panose="020F0502020204030204" pitchFamily="34" charset="0"/>
                <a:cs typeface="Calibri" panose="020F0502020204030204" pitchFamily="34" charset="0"/>
              </a:rPr>
              <a:t> then the nearest break in the sand  ( Which may </a:t>
            </a:r>
          </a:p>
          <a:p>
            <a:r>
              <a:rPr lang="en-AU" altLang="en-US" sz="2000" b="1">
                <a:latin typeface="Calibri" panose="020F0502020204030204" pitchFamily="34" charset="0"/>
                <a:cs typeface="Calibri" panose="020F0502020204030204" pitchFamily="34" charset="0"/>
              </a:rPr>
              <a:t> be any mark made on overbalancing completely </a:t>
            </a:r>
          </a:p>
          <a:p>
            <a:r>
              <a:rPr lang="en-AU" altLang="en-US" sz="2000" b="1">
                <a:latin typeface="Calibri" panose="020F0502020204030204" pitchFamily="34" charset="0"/>
                <a:cs typeface="Calibri" panose="020F0502020204030204" pitchFamily="34" charset="0"/>
              </a:rPr>
              <a:t> inside the landing area or when back,  closer to the</a:t>
            </a:r>
          </a:p>
          <a:p>
            <a:r>
              <a:rPr lang="en-AU" altLang="en-US" sz="2000" b="1">
                <a:latin typeface="Calibri" panose="020F0502020204030204" pitchFamily="34" charset="0"/>
                <a:cs typeface="Calibri" panose="020F0502020204030204" pitchFamily="34" charset="0"/>
              </a:rPr>
              <a:t> take-off line than the initial break on landing ). </a:t>
            </a:r>
          </a:p>
          <a:p>
            <a:endParaRPr lang="en-AU" altLang="en-US" sz="20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AU" altLang="en-US" sz="2000" b="1">
                <a:latin typeface="Calibri" panose="020F0502020204030204" pitchFamily="34" charset="0"/>
                <a:cs typeface="Calibri" panose="020F0502020204030204" pitchFamily="34" charset="0"/>
              </a:rPr>
              <a:t>This first contact is considered leaving.  </a:t>
            </a:r>
          </a:p>
          <a:p>
            <a:endParaRPr lang="en-AU" altLang="en-US" sz="20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AU" altLang="en-US" sz="20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IN" altLang="en-US" sz="20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AU" altLang="en-US" sz="20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endParaRPr lang="en-IN" altLang="en-US" sz="20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412" name="Picture 2">
            <a:extLst>
              <a:ext uri="{FF2B5EF4-FFF2-40B4-BE49-F238E27FC236}">
                <a16:creationId xmlns:a16="http://schemas.microsoft.com/office/drawing/2014/main" id="{F16BF320-69C6-48E0-A9C9-4A3174F0F8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188" y="4143375"/>
            <a:ext cx="541020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3">
            <a:extLst>
              <a:ext uri="{FF2B5EF4-FFF2-40B4-BE49-F238E27FC236}">
                <a16:creationId xmlns:a16="http://schemas.microsoft.com/office/drawing/2014/main" id="{0E7DE3C4-70C3-485F-8007-26C16E7D1C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188" y="1357313"/>
            <a:ext cx="5357812" cy="250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77379D4-29D7-4283-8B2E-2172BF70FE92}"/>
              </a:ext>
            </a:extLst>
          </p:cNvPr>
          <p:cNvSpPr txBox="1"/>
          <p:nvPr/>
        </p:nvSpPr>
        <p:spPr>
          <a:xfrm>
            <a:off x="263525" y="115888"/>
            <a:ext cx="7272338" cy="10779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AU" sz="32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COMPETITION RULES –  </a:t>
            </a:r>
          </a:p>
          <a:p>
            <a:pPr>
              <a:defRPr/>
            </a:pPr>
            <a:r>
              <a:rPr lang="en-AU" sz="32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LONG JUMP</a:t>
            </a:r>
            <a:endParaRPr lang="en-IN" sz="3200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8435" name="Picture 2">
            <a:extLst>
              <a:ext uri="{FF2B5EF4-FFF2-40B4-BE49-F238E27FC236}">
                <a16:creationId xmlns:a16="http://schemas.microsoft.com/office/drawing/2014/main" id="{B869C989-2255-4CA4-B6F0-00C8A2EAC5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1571625"/>
            <a:ext cx="11358562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5BF60B6-B489-499A-B039-BC706E675974}"/>
              </a:ext>
            </a:extLst>
          </p:cNvPr>
          <p:cNvSpPr txBox="1"/>
          <p:nvPr/>
        </p:nvSpPr>
        <p:spPr>
          <a:xfrm>
            <a:off x="263525" y="115888"/>
            <a:ext cx="7272338" cy="10779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AU" sz="32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COMPETITION RULES –  </a:t>
            </a:r>
          </a:p>
          <a:p>
            <a:pPr>
              <a:defRPr/>
            </a:pPr>
            <a:r>
              <a:rPr lang="en-AU" sz="32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LONG JUMP </a:t>
            </a:r>
            <a:endParaRPr lang="en-IN" sz="3200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59" name="TextBox 3">
            <a:extLst>
              <a:ext uri="{FF2B5EF4-FFF2-40B4-BE49-F238E27FC236}">
                <a16:creationId xmlns:a16="http://schemas.microsoft.com/office/drawing/2014/main" id="{BD98266E-8773-4FC1-BB35-0B805E5CA8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1225" y="1844675"/>
            <a:ext cx="10369550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AU" altLang="en-US" sz="2000" b="1">
                <a:latin typeface="Calibri" panose="020F0502020204030204" pitchFamily="34" charset="0"/>
                <a:cs typeface="Calibri" panose="020F0502020204030204" pitchFamily="34" charset="0"/>
              </a:rPr>
              <a:t>An athlete shall not be regarded to have failed if :</a:t>
            </a:r>
          </a:p>
          <a:p>
            <a:endParaRPr lang="en-AU" altLang="en-US" sz="20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AU" altLang="en-US" sz="2000" b="1">
                <a:latin typeface="Calibri" panose="020F0502020204030204" pitchFamily="34" charset="0"/>
                <a:cs typeface="Calibri" panose="020F0502020204030204" pitchFamily="34" charset="0"/>
              </a:rPr>
              <a:t>They run outside the white lines marking the runway </a:t>
            </a:r>
          </a:p>
          <a:p>
            <a:r>
              <a:rPr lang="en-AU" altLang="en-US" sz="2000" b="1">
                <a:latin typeface="Calibri" panose="020F0502020204030204" pitchFamily="34" charset="0"/>
                <a:cs typeface="Calibri" panose="020F0502020204030204" pitchFamily="34" charset="0"/>
              </a:rPr>
              <a:t>at any point.</a:t>
            </a:r>
          </a:p>
          <a:p>
            <a:endParaRPr lang="en-AU" altLang="en-US" sz="20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AU" altLang="en-US" sz="2000" b="1">
                <a:latin typeface="Calibri" panose="020F0502020204030204" pitchFamily="34" charset="0"/>
                <a:cs typeface="Calibri" panose="020F0502020204030204" pitchFamily="34" charset="0"/>
              </a:rPr>
              <a:t>They take off before reaching the board. </a:t>
            </a:r>
          </a:p>
          <a:p>
            <a:r>
              <a:rPr lang="en-AU" altLang="en-US" sz="2000" b="1">
                <a:latin typeface="Calibri" panose="020F0502020204030204" pitchFamily="34" charset="0"/>
                <a:cs typeface="Calibri" panose="020F0502020204030204" pitchFamily="34" charset="0"/>
              </a:rPr>
              <a:t>( Within from RUNWAY ) </a:t>
            </a:r>
          </a:p>
          <a:p>
            <a:endParaRPr lang="en-AU" altLang="en-US" sz="20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AU" altLang="en-US" sz="2000" b="1">
                <a:latin typeface="Calibri" panose="020F0502020204030204" pitchFamily="34" charset="0"/>
                <a:cs typeface="Calibri" panose="020F0502020204030204" pitchFamily="34" charset="0"/>
              </a:rPr>
              <a:t>A part of their shoe/foot is touching the ground </a:t>
            </a:r>
          </a:p>
          <a:p>
            <a:r>
              <a:rPr lang="en-AU" altLang="en-US" sz="2000" b="1">
                <a:latin typeface="Calibri" panose="020F0502020204030204" pitchFamily="34" charset="0"/>
                <a:cs typeface="Calibri" panose="020F0502020204030204" pitchFamily="34" charset="0"/>
              </a:rPr>
              <a:t>outside end of the take off board should be before </a:t>
            </a:r>
          </a:p>
          <a:p>
            <a:r>
              <a:rPr lang="en-AU" altLang="en-US" sz="2000" b="1">
                <a:latin typeface="Calibri" panose="020F0502020204030204" pitchFamily="34" charset="0"/>
                <a:cs typeface="Calibri" panose="020F0502020204030204" pitchFamily="34" charset="0"/>
              </a:rPr>
              <a:t>the take off line.</a:t>
            </a:r>
          </a:p>
          <a:p>
            <a:endParaRPr lang="en-AU" altLang="en-US" sz="20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AU" altLang="en-US" sz="2000" b="1">
                <a:latin typeface="Calibri" panose="020F0502020204030204" pitchFamily="34" charset="0"/>
                <a:cs typeface="Calibri" panose="020F0502020204030204" pitchFamily="34" charset="0"/>
              </a:rPr>
              <a:t>They walk back through the landing area after having </a:t>
            </a:r>
          </a:p>
          <a:p>
            <a:r>
              <a:rPr lang="en-AU" altLang="en-US" sz="2000" b="1">
                <a:latin typeface="Calibri" panose="020F0502020204030204" pitchFamily="34" charset="0"/>
                <a:cs typeface="Calibri" panose="020F0502020204030204" pitchFamily="34" charset="0"/>
              </a:rPr>
              <a:t>left the landing area.</a:t>
            </a:r>
          </a:p>
          <a:p>
            <a:endParaRPr lang="en-AU" altLang="en-US" sz="20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AU" altLang="en-US" sz="20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AU" altLang="en-US" sz="20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IN" altLang="en-US" sz="20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9460" name="Picture 3">
            <a:extLst>
              <a:ext uri="{FF2B5EF4-FFF2-40B4-BE49-F238E27FC236}">
                <a16:creationId xmlns:a16="http://schemas.microsoft.com/office/drawing/2014/main" id="{3B120ED1-7052-4D48-BBB9-BE8B441181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75" y="2643188"/>
            <a:ext cx="5072063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200838F-A9D0-400E-910E-5B8BCFB17624}"/>
              </a:ext>
            </a:extLst>
          </p:cNvPr>
          <p:cNvSpPr txBox="1"/>
          <p:nvPr/>
        </p:nvSpPr>
        <p:spPr>
          <a:xfrm>
            <a:off x="263525" y="115888"/>
            <a:ext cx="7272338" cy="10779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AU" sz="32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COMPETITION RULES –  </a:t>
            </a:r>
          </a:p>
          <a:p>
            <a:pPr>
              <a:defRPr/>
            </a:pPr>
            <a:r>
              <a:rPr lang="en-AU" sz="32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TRIPLE JUMP</a:t>
            </a:r>
            <a:endParaRPr lang="en-IN" sz="3200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483" name="TextBox 3">
            <a:extLst>
              <a:ext uri="{FF2B5EF4-FFF2-40B4-BE49-F238E27FC236}">
                <a16:creationId xmlns:a16="http://schemas.microsoft.com/office/drawing/2014/main" id="{DAEC523A-1733-4F27-B221-501E176DEE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875" y="1285875"/>
            <a:ext cx="11001375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AU" altLang="en-US" sz="2000" b="1">
                <a:latin typeface="Calibri" panose="020F0502020204030204" pitchFamily="34" charset="0"/>
                <a:cs typeface="Calibri" panose="020F0502020204030204" pitchFamily="34" charset="0"/>
              </a:rPr>
              <a:t>The Triple Jump consist of  A HOP, A STEP &amp; A JUMP in that order. </a:t>
            </a:r>
          </a:p>
          <a:p>
            <a:endParaRPr lang="en-AU" altLang="en-US" sz="20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IN" altLang="en-US" sz="2000" b="1">
                <a:latin typeface="Calibri" panose="020F0502020204030204" pitchFamily="34" charset="0"/>
                <a:cs typeface="Calibri" panose="020F0502020204030204" pitchFamily="34" charset="0"/>
              </a:rPr>
              <a:t>THE HOP SHALL BE MADE SO THAT LAND </a:t>
            </a:r>
          </a:p>
          <a:p>
            <a:r>
              <a:rPr lang="en-IN" altLang="en-US" sz="2000" b="1">
                <a:latin typeface="Calibri" panose="020F0502020204030204" pitchFamily="34" charset="0"/>
                <a:cs typeface="Calibri" panose="020F0502020204030204" pitchFamily="34" charset="0"/>
              </a:rPr>
              <a:t>ON THE SAME FOOT AS THAT FROM </a:t>
            </a:r>
          </a:p>
          <a:p>
            <a:r>
              <a:rPr lang="en-IN" altLang="en-US" sz="2000" b="1">
                <a:latin typeface="Calibri" panose="020F0502020204030204" pitchFamily="34" charset="0"/>
                <a:cs typeface="Calibri" panose="020F0502020204030204" pitchFamily="34" charset="0"/>
              </a:rPr>
              <a:t>WHICH THEY HAVE TAKEN OFF</a:t>
            </a:r>
          </a:p>
          <a:p>
            <a:endParaRPr lang="en-IN" altLang="en-US" sz="20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IN" altLang="en-US" sz="20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IN" altLang="en-US" sz="20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IN" altLang="en-US" sz="2000" b="1">
                <a:latin typeface="Calibri" panose="020F0502020204030204" pitchFamily="34" charset="0"/>
                <a:cs typeface="Calibri" panose="020F0502020204030204" pitchFamily="34" charset="0"/>
              </a:rPr>
              <a:t>IN STEP THEY SHALL LAND ON OTHER FOOT</a:t>
            </a:r>
          </a:p>
          <a:p>
            <a:endParaRPr lang="en-IN" altLang="en-US" sz="20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IN" altLang="en-US" sz="20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IN" altLang="en-US" sz="20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IN" altLang="en-US" sz="20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IN" altLang="en-US" sz="2000" b="1">
                <a:latin typeface="Calibri" panose="020F0502020204030204" pitchFamily="34" charset="0"/>
                <a:cs typeface="Calibri" panose="020F0502020204030204" pitchFamily="34" charset="0"/>
              </a:rPr>
              <a:t>THEN JUMP IS PERFORMED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IN" altLang="en-US" sz="2000" b="1">
                <a:latin typeface="Calibri" panose="020F0502020204030204" pitchFamily="34" charset="0"/>
                <a:cs typeface="Calibri" panose="020F0502020204030204" pitchFamily="34" charset="0"/>
              </a:rPr>
              <a:t>IF THE ABOVE SAID SEQUNCE IS NOT FOLLOWED IN ORDER THEN THE JUMP IS TREATED AS A FAILURE</a:t>
            </a:r>
          </a:p>
          <a:p>
            <a:r>
              <a:rPr lang="en-IN" altLang="en-US" sz="2000" b="1"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IN" altLang="en-US" sz="2000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ALSO ALL TECHNICAL RULES OF LONG JUMP SHALL BE  APPLIED FOR CONDUCTING TRIPLE JUMP EVENT   </a:t>
            </a:r>
          </a:p>
        </p:txBody>
      </p:sp>
      <p:pic>
        <p:nvPicPr>
          <p:cNvPr id="20484" name="Picture 3" descr="hop.jpg">
            <a:extLst>
              <a:ext uri="{FF2B5EF4-FFF2-40B4-BE49-F238E27FC236}">
                <a16:creationId xmlns:a16="http://schemas.microsoft.com/office/drawing/2014/main" id="{AC456279-68CD-4844-B4ED-2C62863CB2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063" y="1785938"/>
            <a:ext cx="472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4" descr="step.jpg">
            <a:extLst>
              <a:ext uri="{FF2B5EF4-FFF2-40B4-BE49-F238E27FC236}">
                <a16:creationId xmlns:a16="http://schemas.microsoft.com/office/drawing/2014/main" id="{4EE0FE42-F75A-4244-8CAC-4C37DFB13C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0" y="3071813"/>
            <a:ext cx="472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5" descr="jump.jpg">
            <a:extLst>
              <a:ext uri="{FF2B5EF4-FFF2-40B4-BE49-F238E27FC236}">
                <a16:creationId xmlns:a16="http://schemas.microsoft.com/office/drawing/2014/main" id="{B11E8ECB-9576-476B-B421-A9729BE869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75" y="4286250"/>
            <a:ext cx="4800600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ight Arrow 6">
            <a:extLst>
              <a:ext uri="{FF2B5EF4-FFF2-40B4-BE49-F238E27FC236}">
                <a16:creationId xmlns:a16="http://schemas.microsoft.com/office/drawing/2014/main" id="{665C4DC6-CB18-445C-B699-073F28E4D042}"/>
              </a:ext>
            </a:extLst>
          </p:cNvPr>
          <p:cNvSpPr/>
          <p:nvPr/>
        </p:nvSpPr>
        <p:spPr bwMode="auto">
          <a:xfrm>
            <a:off x="5167313" y="2500313"/>
            <a:ext cx="642937" cy="500062"/>
          </a:xfrm>
          <a:prstGeom prst="rightArrow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86275"/>
                  <a:invGamma/>
                </a:schemeClr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en-IN">
              <a:latin typeface="Arial" charset="0"/>
            </a:endParaRPr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A561A239-8C87-4C70-8215-855C58104931}"/>
              </a:ext>
            </a:extLst>
          </p:cNvPr>
          <p:cNvSpPr/>
          <p:nvPr/>
        </p:nvSpPr>
        <p:spPr bwMode="auto">
          <a:xfrm>
            <a:off x="5095875" y="4000500"/>
            <a:ext cx="714375" cy="571500"/>
          </a:xfrm>
          <a:prstGeom prst="rightArrow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86275"/>
                  <a:invGamma/>
                </a:schemeClr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en-IN">
              <a:latin typeface="Arial" charset="0"/>
            </a:endParaRPr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6304C6D4-7AE0-4617-B5D7-5F987AF45179}"/>
              </a:ext>
            </a:extLst>
          </p:cNvPr>
          <p:cNvSpPr/>
          <p:nvPr/>
        </p:nvSpPr>
        <p:spPr bwMode="auto">
          <a:xfrm>
            <a:off x="5024438" y="5143500"/>
            <a:ext cx="714375" cy="500063"/>
          </a:xfrm>
          <a:prstGeom prst="rightArrow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86275"/>
                  <a:invGamma/>
                </a:schemeClr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en-IN">
              <a:latin typeface="Arial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B85F854-E613-4985-B9EF-BA1EBBFE6D6F}"/>
              </a:ext>
            </a:extLst>
          </p:cNvPr>
          <p:cNvSpPr txBox="1"/>
          <p:nvPr/>
        </p:nvSpPr>
        <p:spPr>
          <a:xfrm>
            <a:off x="263525" y="115888"/>
            <a:ext cx="7272338" cy="10779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AU" sz="32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COMPETITION RULES –  </a:t>
            </a:r>
          </a:p>
          <a:p>
            <a:pPr>
              <a:defRPr/>
            </a:pPr>
            <a:r>
              <a:rPr lang="en-AU" sz="32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TRIPLE JUMP </a:t>
            </a:r>
            <a:endParaRPr lang="en-IN" sz="3200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507" name="TextBox 3">
            <a:extLst>
              <a:ext uri="{FF2B5EF4-FFF2-40B4-BE49-F238E27FC236}">
                <a16:creationId xmlns:a16="http://schemas.microsoft.com/office/drawing/2014/main" id="{117A2BD6-0DF9-44F5-B367-F9DC28A64F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313" y="1500188"/>
            <a:ext cx="11144250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AU" altLang="en-US" sz="2000" b="1">
                <a:latin typeface="Calibri" panose="020F0502020204030204" pitchFamily="34" charset="0"/>
                <a:cs typeface="Calibri" panose="020F0502020204030204" pitchFamily="34" charset="0"/>
              </a:rPr>
              <a:t>It is not a failure :</a:t>
            </a:r>
          </a:p>
          <a:p>
            <a:endParaRPr lang="en-AU" altLang="en-US" sz="20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AU" altLang="en-US" sz="2000" b="1">
                <a:latin typeface="Calibri" panose="020F0502020204030204" pitchFamily="34" charset="0"/>
                <a:cs typeface="Calibri" panose="020F0502020204030204" pitchFamily="34" charset="0"/>
              </a:rPr>
              <a:t>If an athlete while jumping – touches the ground with sleeping leg.</a:t>
            </a:r>
          </a:p>
          <a:p>
            <a:endParaRPr lang="en-AU" altLang="en-US" sz="20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AU" altLang="en-US" sz="2000" b="1">
                <a:latin typeface="Calibri" panose="020F0502020204030204" pitchFamily="34" charset="0"/>
                <a:cs typeface="Calibri" panose="020F0502020204030204" pitchFamily="34" charset="0"/>
              </a:rPr>
              <a:t>If the athlete touches the white line or ground outside between take off line &amp; the landing area.</a:t>
            </a:r>
          </a:p>
          <a:p>
            <a:endParaRPr lang="en-AU" altLang="en-US" sz="20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AU" altLang="en-US" sz="20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AU" altLang="en-US" sz="20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AU" altLang="en-US" sz="20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AU" altLang="en-US" sz="20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AU" altLang="en-US" sz="20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AU" altLang="en-US" sz="20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AU" altLang="en-US" sz="20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AU" altLang="en-US" sz="20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AU" altLang="en-US" sz="2000" b="1">
                <a:latin typeface="Calibri" panose="020F0502020204030204" pitchFamily="34" charset="0"/>
                <a:cs typeface="Calibri" panose="020F0502020204030204" pitchFamily="34" charset="0"/>
              </a:rPr>
              <a:t>Lands in the pit in the step phase through no fault of their own. ( i.e. If the judge incorrectly indicate the take off board.) </a:t>
            </a:r>
            <a:endParaRPr lang="en-IN" altLang="en-US" sz="20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1508" name="Picture 4">
            <a:extLst>
              <a:ext uri="{FF2B5EF4-FFF2-40B4-BE49-F238E27FC236}">
                <a16:creationId xmlns:a16="http://schemas.microsoft.com/office/drawing/2014/main" id="{704CB3E0-003C-415D-9709-29E5088C45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25" y="3286125"/>
            <a:ext cx="8429625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597141C-2E2E-4603-9E8E-FC26BB86E3FA}"/>
              </a:ext>
            </a:extLst>
          </p:cNvPr>
          <p:cNvSpPr txBox="1"/>
          <p:nvPr/>
        </p:nvSpPr>
        <p:spPr>
          <a:xfrm>
            <a:off x="263525" y="115888"/>
            <a:ext cx="7272338" cy="10779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AU" sz="32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SYLLABUS --</a:t>
            </a:r>
          </a:p>
          <a:p>
            <a:pPr>
              <a:defRPr/>
            </a:pPr>
            <a:r>
              <a:rPr lang="en-AU" sz="32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HORIZONTAL JUMPS</a:t>
            </a:r>
            <a:endParaRPr lang="en-IN" sz="3200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23" name="TextBox 3">
            <a:extLst>
              <a:ext uri="{FF2B5EF4-FFF2-40B4-BE49-F238E27FC236}">
                <a16:creationId xmlns:a16="http://schemas.microsoft.com/office/drawing/2014/main" id="{2C30454C-1174-4A91-8C98-769E0F3AFE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1225" y="1500188"/>
            <a:ext cx="1036955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IN" altLang="en-US" sz="20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IN" altLang="en-US" sz="20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IN" altLang="en-US" sz="20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IN" altLang="en-US" sz="20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IN" altLang="en-US" sz="20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IN" altLang="en-US" sz="20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IN" altLang="en-US" sz="20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IN" altLang="en-US" sz="20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IN" altLang="en-US" sz="20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IN" altLang="en-US" sz="20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IN" altLang="en-US" sz="20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IN" altLang="en-US" sz="20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IN" altLang="en-US" sz="20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IN" altLang="en-US" sz="20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IN" altLang="en-US" sz="20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175" name="Rectangle 7">
            <a:extLst>
              <a:ext uri="{FF2B5EF4-FFF2-40B4-BE49-F238E27FC236}">
                <a16:creationId xmlns:a16="http://schemas.microsoft.com/office/drawing/2014/main" id="{94A4ACF2-168F-433F-905E-DE6800CA70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188" y="1500188"/>
            <a:ext cx="10787062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179388" lvl="4" indent="90488" defTabSz="179388">
              <a:defRPr/>
            </a:pPr>
            <a:r>
              <a:rPr lang="en-AU" sz="20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GENERAL </a:t>
            </a:r>
            <a:endParaRPr lang="en-GB" sz="2000" b="1" dirty="0">
              <a:solidFill>
                <a:srgbClr val="FF0000"/>
              </a:solidFill>
            </a:endParaRPr>
          </a:p>
          <a:p>
            <a:pPr marL="269875" lvl="2">
              <a:defRPr/>
            </a:pPr>
            <a:r>
              <a:rPr lang="en-AU" sz="2000" b="1" dirty="0">
                <a:latin typeface="Calibri" pitchFamily="34" charset="0"/>
                <a:cs typeface="Calibri" pitchFamily="34" charset="0"/>
              </a:rPr>
              <a:t>RUNWAY</a:t>
            </a:r>
            <a:r>
              <a:rPr lang="en-AU" sz="2000" dirty="0">
                <a:latin typeface="Calibri" pitchFamily="34" charset="0"/>
                <a:cs typeface="Calibri" pitchFamily="34" charset="0"/>
              </a:rPr>
              <a:t> </a:t>
            </a:r>
            <a:endParaRPr lang="en-GB" sz="2000" dirty="0"/>
          </a:p>
          <a:p>
            <a:pPr marL="179388" lvl="2" indent="90488">
              <a:defRPr/>
            </a:pPr>
            <a:r>
              <a:rPr lang="en-AU" sz="2000" b="1" dirty="0">
                <a:latin typeface="Calibri" pitchFamily="34" charset="0"/>
                <a:cs typeface="Calibri" pitchFamily="34" charset="0"/>
              </a:rPr>
              <a:t>TAKE-OFF BOARD </a:t>
            </a:r>
            <a:endParaRPr lang="en-AU" sz="2000" dirty="0">
              <a:latin typeface="Calibri" pitchFamily="34" charset="0"/>
              <a:cs typeface="Calibri" pitchFamily="34" charset="0"/>
            </a:endParaRPr>
          </a:p>
          <a:p>
            <a:pPr marL="179388" lvl="2" indent="90488">
              <a:defRPr/>
            </a:pPr>
            <a:r>
              <a:rPr lang="en-AU" sz="2000" b="1" dirty="0">
                <a:latin typeface="Calibri" pitchFamily="34" charset="0"/>
                <a:cs typeface="Calibri" pitchFamily="34" charset="0"/>
              </a:rPr>
              <a:t>LANDING AREA </a:t>
            </a:r>
          </a:p>
          <a:p>
            <a:pPr marL="179388" lvl="2" indent="90488">
              <a:defRPr/>
            </a:pPr>
            <a:r>
              <a:rPr lang="en-AU" sz="2000" b="1" dirty="0">
                <a:latin typeface="Calibri" pitchFamily="34" charset="0"/>
                <a:cs typeface="Calibri" pitchFamily="34" charset="0"/>
              </a:rPr>
              <a:t>TAKE-OFF LINE  </a:t>
            </a:r>
            <a:endParaRPr lang="en-GB" sz="2000" dirty="0"/>
          </a:p>
          <a:p>
            <a:pPr lvl="2" indent="-644525">
              <a:defRPr/>
            </a:pPr>
            <a:r>
              <a:rPr lang="en-AU" sz="2000" b="1" dirty="0">
                <a:latin typeface="Calibri" pitchFamily="34" charset="0"/>
                <a:cs typeface="Calibri" pitchFamily="34" charset="0"/>
              </a:rPr>
              <a:t>DISTANCE MEASUREMENT </a:t>
            </a:r>
          </a:p>
          <a:p>
            <a:pPr lvl="2" indent="-644525">
              <a:defRPr/>
            </a:pPr>
            <a:r>
              <a:rPr lang="en-AU" sz="2000" b="1" dirty="0">
                <a:latin typeface="Calibri" pitchFamily="34" charset="0"/>
                <a:cs typeface="Calibri" pitchFamily="34" charset="0"/>
              </a:rPr>
              <a:t>WIND MEASUREMENT </a:t>
            </a:r>
            <a:endParaRPr lang="en-AU" sz="2000" dirty="0">
              <a:latin typeface="Calibri" pitchFamily="34" charset="0"/>
              <a:cs typeface="Calibri" pitchFamily="34" charset="0"/>
            </a:endParaRPr>
          </a:p>
          <a:p>
            <a:pPr lvl="2" indent="-644525">
              <a:defRPr/>
            </a:pPr>
            <a:endParaRPr lang="en-AU" sz="2000" dirty="0">
              <a:latin typeface="Calibri" pitchFamily="34" charset="0"/>
              <a:cs typeface="Calibri" pitchFamily="34" charset="0"/>
            </a:endParaRPr>
          </a:p>
          <a:p>
            <a:pPr lvl="2" indent="-644525">
              <a:defRPr/>
            </a:pPr>
            <a:r>
              <a:rPr lang="en-AU" sz="20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LONG JUMP</a:t>
            </a:r>
            <a:r>
              <a:rPr lang="en-AU" sz="2000" dirty="0">
                <a:latin typeface="Calibri" pitchFamily="34" charset="0"/>
                <a:cs typeface="Calibri" pitchFamily="34" charset="0"/>
              </a:rPr>
              <a:t> </a:t>
            </a:r>
            <a:endParaRPr lang="en-AU" sz="20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lvl="2" indent="-644525">
              <a:defRPr/>
            </a:pPr>
            <a:r>
              <a:rPr lang="en-AU" sz="2000" b="1" dirty="0">
                <a:latin typeface="Calibri" pitchFamily="34" charset="0"/>
                <a:cs typeface="Calibri" pitchFamily="34" charset="0"/>
              </a:rPr>
              <a:t>COMPETITION RULES </a:t>
            </a:r>
          </a:p>
          <a:p>
            <a:pPr lvl="2" indent="-644525">
              <a:defRPr/>
            </a:pPr>
            <a:endParaRPr lang="en-AU" sz="2000" dirty="0">
              <a:latin typeface="Calibri" pitchFamily="34" charset="0"/>
              <a:cs typeface="Calibri" pitchFamily="34" charset="0"/>
            </a:endParaRPr>
          </a:p>
          <a:p>
            <a:pPr lvl="2" indent="-644525">
              <a:defRPr/>
            </a:pPr>
            <a:endParaRPr lang="en-AU" sz="2000" dirty="0">
              <a:latin typeface="Calibri" pitchFamily="34" charset="0"/>
              <a:cs typeface="Calibri" pitchFamily="34" charset="0"/>
            </a:endParaRPr>
          </a:p>
          <a:p>
            <a:pPr lvl="2" indent="-644525">
              <a:defRPr/>
            </a:pPr>
            <a:r>
              <a:rPr lang="en-AU" sz="20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TRIPLE JUMP  </a:t>
            </a:r>
          </a:p>
          <a:p>
            <a:pPr lvl="2" indent="-644525">
              <a:defRPr/>
            </a:pPr>
            <a:r>
              <a:rPr lang="en-AU" sz="2000" b="1" dirty="0">
                <a:latin typeface="Calibri" pitchFamily="34" charset="0"/>
                <a:cs typeface="Calibri" pitchFamily="34" charset="0"/>
              </a:rPr>
              <a:t>COMPETITION RULES </a:t>
            </a:r>
            <a:endParaRPr lang="en-GB" sz="2000" dirty="0">
              <a:latin typeface="Calibri" pitchFamily="34" charset="0"/>
              <a:cs typeface="Calibri" pitchFamily="34" charset="0"/>
            </a:endParaRPr>
          </a:p>
          <a:p>
            <a:pPr lvl="2" indent="-644525">
              <a:defRPr/>
            </a:pPr>
            <a:endParaRPr lang="en-AU" sz="2000" dirty="0">
              <a:latin typeface="Calibri" pitchFamily="34" charset="0"/>
              <a:cs typeface="Calibri" pitchFamily="34" charset="0"/>
            </a:endParaRPr>
          </a:p>
          <a:p>
            <a:pPr lvl="2">
              <a:defRPr/>
            </a:pPr>
            <a:endParaRPr lang="en-AU" sz="2000" dirty="0">
              <a:latin typeface="Calibri" pitchFamily="34" charset="0"/>
              <a:cs typeface="Calibri" pitchFamily="34" charset="0"/>
            </a:endParaRPr>
          </a:p>
          <a:p>
            <a:pPr lvl="2">
              <a:defRPr/>
            </a:pPr>
            <a:endParaRPr lang="en-GB" sz="2000" dirty="0"/>
          </a:p>
        </p:txBody>
      </p:sp>
      <p:pic>
        <p:nvPicPr>
          <p:cNvPr id="5125" name="Picture 7" descr="Long jump Images, Stock Photos &amp;amp; Vectors | Shutterstock">
            <a:extLst>
              <a:ext uri="{FF2B5EF4-FFF2-40B4-BE49-F238E27FC236}">
                <a16:creationId xmlns:a16="http://schemas.microsoft.com/office/drawing/2014/main" id="{F55FEECF-630F-4EF1-9206-26AB9F0155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813" y="1428750"/>
            <a:ext cx="542925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>
            <a:extLst>
              <a:ext uri="{FF2B5EF4-FFF2-40B4-BE49-F238E27FC236}">
                <a16:creationId xmlns:a16="http://schemas.microsoft.com/office/drawing/2014/main" id="{8CC3C0DE-D4BF-4385-84E9-DD719786B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75" y="3929063"/>
            <a:ext cx="5724525" cy="221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3">
            <a:extLst>
              <a:ext uri="{FF2B5EF4-FFF2-40B4-BE49-F238E27FC236}">
                <a16:creationId xmlns:a16="http://schemas.microsoft.com/office/drawing/2014/main" id="{7EF8C120-85D9-4836-80B3-1057FC6643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500" y="3286125"/>
            <a:ext cx="1036955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AU" altLang="en-US" sz="3200" b="1">
                <a:latin typeface="Calibri" panose="020F0502020204030204" pitchFamily="34" charset="0"/>
                <a:cs typeface="Calibri" panose="020F0502020204030204" pitchFamily="34" charset="0"/>
              </a:rPr>
              <a:t>THANK YOU</a:t>
            </a:r>
          </a:p>
          <a:p>
            <a:pPr algn="ctr"/>
            <a:endParaRPr lang="en-AU" altLang="en-US" sz="32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AU" altLang="en-US" sz="32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AU" altLang="en-US" sz="32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AU" altLang="en-US" sz="32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AU" altLang="en-US" sz="2000" b="1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en-AU" altLang="en-US" sz="32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IN" altLang="en-US" sz="32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Box 3">
            <a:extLst>
              <a:ext uri="{FF2B5EF4-FFF2-40B4-BE49-F238E27FC236}">
                <a16:creationId xmlns:a16="http://schemas.microsoft.com/office/drawing/2014/main" id="{0D8C539A-5B1D-4F78-91D2-9F8F1C0D9F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357313"/>
            <a:ext cx="11358563" cy="509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en-AU" altLang="en-US" sz="2100" b="1">
                <a:latin typeface="Calibri" panose="020F0502020204030204" pitchFamily="34" charset="0"/>
                <a:cs typeface="Calibri" panose="020F0502020204030204" pitchFamily="34" charset="0"/>
              </a:rPr>
              <a:t>The minimum length of the runway -- shall be 40 meters and where condition permit 45 meters.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AU" altLang="en-US" sz="2100" b="1">
                <a:latin typeface="Calibri" panose="020F0502020204030204" pitchFamily="34" charset="0"/>
                <a:cs typeface="Calibri" panose="020F0502020204030204" pitchFamily="34" charset="0"/>
              </a:rPr>
              <a:t>From where we can measure it : Measured from relevant </a:t>
            </a:r>
            <a:r>
              <a:rPr lang="en-AU" altLang="en-US" sz="21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take-off line.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AU" altLang="en-US" sz="2100" b="1">
                <a:latin typeface="Calibri" panose="020F0502020204030204" pitchFamily="34" charset="0"/>
                <a:cs typeface="Calibri" panose="020F0502020204030204" pitchFamily="34" charset="0"/>
              </a:rPr>
              <a:t>The width of the runway 1.22 meters </a:t>
            </a:r>
            <a:r>
              <a:rPr lang="en-IN" altLang="en-US" sz="2000" b="1">
                <a:latin typeface="Calibri" panose="020F0502020204030204" pitchFamily="34" charset="0"/>
                <a:cs typeface="Calibri" panose="020F0502020204030204" pitchFamily="34" charset="0"/>
              </a:rPr>
              <a:t>± 0.01 m.</a:t>
            </a:r>
            <a:endParaRPr lang="en-AU" altLang="en-US" sz="20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AU" altLang="en-US" sz="2100" b="1">
                <a:latin typeface="Calibri" panose="020F0502020204030204" pitchFamily="34" charset="0"/>
                <a:cs typeface="Calibri" panose="020F0502020204030204" pitchFamily="34" charset="0"/>
              </a:rPr>
              <a:t>The runway shall be marked by white lines 50 mm in width.</a:t>
            </a:r>
          </a:p>
          <a:p>
            <a:endParaRPr lang="en-AU" altLang="en-US" sz="21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AU" altLang="en-US" sz="20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AU" altLang="en-US" sz="20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AU" altLang="en-US" sz="20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AU" altLang="en-US" sz="20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AU" altLang="en-US" sz="20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AU" altLang="en-US" sz="20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AU" altLang="en-US" sz="20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AU" altLang="en-US" sz="20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AU" altLang="en-US" sz="20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AU" altLang="en-US" sz="20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IN" altLang="en-US" sz="20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28" name="Rectangle 3">
            <a:extLst>
              <a:ext uri="{FF2B5EF4-FFF2-40B4-BE49-F238E27FC236}">
                <a16:creationId xmlns:a16="http://schemas.microsoft.com/office/drawing/2014/main" id="{5C43E21A-1E07-4C6A-B76D-8B2E0C4DF0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0"/>
            <a:ext cx="6786563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defTabSz="17938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17938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79388" indent="90488" defTabSz="17938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17938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79388" indent="90488" defTabSz="17938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636588" indent="90488" defTabSz="179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1093788" indent="90488" defTabSz="179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550988" indent="90488" defTabSz="179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2008188" indent="90488" defTabSz="179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lvl="4"/>
            <a:r>
              <a:rPr lang="en-AU" altLang="en-US" sz="3200" b="1">
                <a:solidFill>
                  <a:srgbClr val="FFFF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RUNWAY – </a:t>
            </a:r>
          </a:p>
          <a:p>
            <a:pPr lvl="4"/>
            <a:r>
              <a:rPr lang="en-AU" altLang="en-US" sz="3200" b="1">
                <a:solidFill>
                  <a:srgbClr val="FFFF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LONG JUMP &amp; TRIPLE JUMP</a:t>
            </a:r>
            <a:endParaRPr lang="en-GB" altLang="en-US" sz="3200" b="1">
              <a:solidFill>
                <a:srgbClr val="FFFF99"/>
              </a:solidFill>
            </a:endParaRPr>
          </a:p>
          <a:p>
            <a:pPr lvl="2"/>
            <a:endParaRPr lang="en-GB" altLang="en-US" sz="2000"/>
          </a:p>
        </p:txBody>
      </p:sp>
      <p:sp>
        <p:nvSpPr>
          <p:cNvPr id="1029" name="Rectangle 11">
            <a:extLst>
              <a:ext uri="{FF2B5EF4-FFF2-40B4-BE49-F238E27FC236}">
                <a16:creationId xmlns:a16="http://schemas.microsoft.com/office/drawing/2014/main" id="{EF21748C-F70F-4810-9473-D2AE414808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IN" altLang="en-US"/>
          </a:p>
        </p:txBody>
      </p:sp>
      <p:graphicFrame>
        <p:nvGraphicFramePr>
          <p:cNvPr id="1026" name="Object 10">
            <a:extLst>
              <a:ext uri="{FF2B5EF4-FFF2-40B4-BE49-F238E27FC236}">
                <a16:creationId xmlns:a16="http://schemas.microsoft.com/office/drawing/2014/main" id="{547C2979-99B1-40F6-882C-9917564EC68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3875" y="3071813"/>
          <a:ext cx="5572125" cy="3357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Slide" r:id="rId4" imgW="4951439" imgH="3427320" progId="PowerPoint.Slide.12">
                  <p:embed/>
                </p:oleObj>
              </mc:Choice>
              <mc:Fallback>
                <p:oleObj name="Slide" r:id="rId4" imgW="4951439" imgH="3427320" progId="PowerPoint.Slide.12">
                  <p:embed/>
                  <p:pic>
                    <p:nvPicPr>
                      <p:cNvPr id="1026" name="Object 10">
                        <a:extLst>
                          <a:ext uri="{FF2B5EF4-FFF2-40B4-BE49-F238E27FC236}">
                            <a16:creationId xmlns:a16="http://schemas.microsoft.com/office/drawing/2014/main" id="{547C2979-99B1-40F6-882C-9917564EC68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875" y="3071813"/>
                        <a:ext cx="5572125" cy="3357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0" name="Picture 9">
            <a:extLst>
              <a:ext uri="{FF2B5EF4-FFF2-40B4-BE49-F238E27FC236}">
                <a16:creationId xmlns:a16="http://schemas.microsoft.com/office/drawing/2014/main" id="{C68A7D60-7600-4222-A3E5-AD48B240F1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188" y="3071813"/>
            <a:ext cx="5214937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2F69BD9-890B-4302-B892-57F6AF184E3A}"/>
              </a:ext>
            </a:extLst>
          </p:cNvPr>
          <p:cNvSpPr txBox="1"/>
          <p:nvPr/>
        </p:nvSpPr>
        <p:spPr>
          <a:xfrm>
            <a:off x="381000" y="1857375"/>
            <a:ext cx="535781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en-IN" sz="3200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7" name="TextBox 3">
            <a:extLst>
              <a:ext uri="{FF2B5EF4-FFF2-40B4-BE49-F238E27FC236}">
                <a16:creationId xmlns:a16="http://schemas.microsoft.com/office/drawing/2014/main" id="{89EA974C-7FF7-4E3D-A621-CA7E145B55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875" y="1500188"/>
            <a:ext cx="5500688" cy="809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en-IN" altLang="en-US" sz="2000" b="1">
                <a:latin typeface="Calibri" panose="020F0502020204030204" pitchFamily="34" charset="0"/>
                <a:cs typeface="Calibri" panose="020F0502020204030204" pitchFamily="34" charset="0"/>
              </a:rPr>
              <a:t>Take-off Board shall be marked by a board.</a:t>
            </a:r>
          </a:p>
          <a:p>
            <a:endParaRPr lang="en-IN" altLang="en-US" sz="20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IN" altLang="en-US" sz="2000" b="1">
                <a:latin typeface="Calibri" panose="020F0502020204030204" pitchFamily="34" charset="0"/>
                <a:cs typeface="Calibri" panose="020F0502020204030204" pitchFamily="34" charset="0"/>
              </a:rPr>
              <a:t>Shape: Rectangular.</a:t>
            </a:r>
          </a:p>
          <a:p>
            <a:endParaRPr lang="en-IN" altLang="en-US" sz="20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IN" altLang="en-US" sz="2000" b="1">
                <a:latin typeface="Calibri" panose="020F0502020204030204" pitchFamily="34" charset="0"/>
                <a:cs typeface="Calibri" panose="020F0502020204030204" pitchFamily="34" charset="0"/>
              </a:rPr>
              <a:t>Made of : Wood or other suitable rigid material.</a:t>
            </a:r>
          </a:p>
          <a:p>
            <a:endParaRPr lang="en-IN" altLang="en-US" sz="20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IN" altLang="en-US" sz="2000" b="1">
                <a:latin typeface="Calibri" panose="020F0502020204030204" pitchFamily="34" charset="0"/>
                <a:cs typeface="Calibri" panose="020F0502020204030204" pitchFamily="34" charset="0"/>
              </a:rPr>
              <a:t>Size : Length 1.22 m  ± 0.01 m.</a:t>
            </a:r>
          </a:p>
          <a:p>
            <a:r>
              <a:rPr lang="en-IN" altLang="en-US" sz="2000" b="1">
                <a:latin typeface="Calibri" panose="020F0502020204030204" pitchFamily="34" charset="0"/>
                <a:cs typeface="Calibri" panose="020F0502020204030204" pitchFamily="34" charset="0"/>
              </a:rPr>
              <a:t>             Wide      .20 m ± 0.002 m.</a:t>
            </a:r>
          </a:p>
          <a:p>
            <a:r>
              <a:rPr lang="en-IN" altLang="en-US" sz="2000" b="1">
                <a:latin typeface="Calibri" panose="020F0502020204030204" pitchFamily="34" charset="0"/>
                <a:cs typeface="Calibri" panose="020F0502020204030204" pitchFamily="34" charset="0"/>
              </a:rPr>
              <a:t>             Deep      .10 m</a:t>
            </a:r>
          </a:p>
          <a:p>
            <a:endParaRPr lang="en-IN" altLang="en-US" sz="20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IN" altLang="en-US" sz="2000" b="1">
                <a:latin typeface="Calibri" panose="020F0502020204030204" pitchFamily="34" charset="0"/>
                <a:cs typeface="Calibri" panose="020F0502020204030204" pitchFamily="34" charset="0"/>
              </a:rPr>
              <a:t>Colour : Shall be White.</a:t>
            </a:r>
          </a:p>
          <a:p>
            <a:endParaRPr lang="en-IN" altLang="en-US" sz="20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IN" altLang="en-US" sz="2000" b="1">
                <a:latin typeface="Calibri" panose="020F0502020204030204" pitchFamily="34" charset="0"/>
                <a:cs typeface="Calibri" panose="020F0502020204030204" pitchFamily="34" charset="0"/>
              </a:rPr>
              <a:t>Placement : Sunk level with the runway &amp; the  		     surface of the landing area.</a:t>
            </a:r>
          </a:p>
          <a:p>
            <a:endParaRPr lang="en-IN" altLang="en-US" sz="20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IN" altLang="en-US" sz="20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IN" altLang="en-US" sz="20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IN" altLang="en-US" sz="20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IN" altLang="en-US" sz="20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IN" altLang="en-US" sz="20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IN" altLang="en-US" sz="20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IN" altLang="en-US" sz="20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IN" altLang="en-US" sz="20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IN" altLang="en-US" sz="20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IN" altLang="en-US" sz="20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IN" altLang="en-US" sz="20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D11785E1-CD2C-4154-B9C3-9C88B7EE06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2890838"/>
            <a:ext cx="6096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defTabSz="17938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17938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17938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17938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79388" indent="90488" defTabSz="17938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636588" indent="90488" defTabSz="179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1093788" indent="90488" defTabSz="179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550988" indent="90488" defTabSz="179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2008188" indent="90488" defTabSz="179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lvl="4"/>
            <a:r>
              <a:rPr lang="en-US" altLang="en-US" sz="3200">
                <a:solidFill>
                  <a:srgbClr val="FFFF99"/>
                </a:solidFill>
              </a:rPr>
              <a:t> </a:t>
            </a:r>
          </a:p>
        </p:txBody>
      </p:sp>
      <p:sp>
        <p:nvSpPr>
          <p:cNvPr id="6149" name="Rectangle 4">
            <a:extLst>
              <a:ext uri="{FF2B5EF4-FFF2-40B4-BE49-F238E27FC236}">
                <a16:creationId xmlns:a16="http://schemas.microsoft.com/office/drawing/2014/main" id="{94B7BA7E-F0D4-47BA-ACD3-F37634A237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688" y="214313"/>
            <a:ext cx="7358062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defTabSz="17938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17938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17938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17938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79388" indent="90488" defTabSz="17938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636588" indent="90488" defTabSz="179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1093788" indent="90488" defTabSz="179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550988" indent="90488" defTabSz="179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2008188" indent="90488" defTabSz="179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lvl="4"/>
            <a:r>
              <a:rPr lang="en-AU" altLang="en-US" sz="3200" b="1">
                <a:solidFill>
                  <a:srgbClr val="FFFF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TAKE-OFF BOARD – </a:t>
            </a:r>
          </a:p>
          <a:p>
            <a:pPr lvl="4"/>
            <a:r>
              <a:rPr lang="en-AU" altLang="en-US" sz="3200" b="1">
                <a:solidFill>
                  <a:srgbClr val="FFFF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LONG JUMP &amp; TRIPLE JUMP</a:t>
            </a:r>
            <a:endParaRPr lang="en-GB" altLang="en-US" sz="3200" b="1">
              <a:solidFill>
                <a:srgbClr val="FFFF99"/>
              </a:solidFill>
            </a:endParaRPr>
          </a:p>
        </p:txBody>
      </p:sp>
      <p:pic>
        <p:nvPicPr>
          <p:cNvPr id="6150" name="Picture 5" descr="Long Jump &amp;amp; Triple Jump Take-Off Systems">
            <a:extLst>
              <a:ext uri="{FF2B5EF4-FFF2-40B4-BE49-F238E27FC236}">
                <a16:creationId xmlns:a16="http://schemas.microsoft.com/office/drawing/2014/main" id="{CCE4D471-C78F-49F6-B282-02779C62B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563" y="1357313"/>
            <a:ext cx="3071812" cy="235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 descr="Buy Take Off Board Track and Field Equipment Online India">
            <a:extLst>
              <a:ext uri="{FF2B5EF4-FFF2-40B4-BE49-F238E27FC236}">
                <a16:creationId xmlns:a16="http://schemas.microsoft.com/office/drawing/2014/main" id="{40880290-AEE9-483C-A673-1B4A3FC93E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250" y="1428750"/>
            <a:ext cx="271462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2" name="Rectangle 10">
            <a:extLst>
              <a:ext uri="{FF2B5EF4-FFF2-40B4-BE49-F238E27FC236}">
                <a16:creationId xmlns:a16="http://schemas.microsoft.com/office/drawing/2014/main" id="{744B5414-AFE7-4401-928D-4A067BDBCB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IN" altLang="en-US"/>
          </a:p>
        </p:txBody>
      </p:sp>
      <p:pic>
        <p:nvPicPr>
          <p:cNvPr id="6153" name="Picture 9">
            <a:extLst>
              <a:ext uri="{FF2B5EF4-FFF2-40B4-BE49-F238E27FC236}">
                <a16:creationId xmlns:a16="http://schemas.microsoft.com/office/drawing/2014/main" id="{F0FDFC77-1845-4706-A196-EC43A3EE7E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77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4" name="Rectangle 12">
            <a:extLst>
              <a:ext uri="{FF2B5EF4-FFF2-40B4-BE49-F238E27FC236}">
                <a16:creationId xmlns:a16="http://schemas.microsoft.com/office/drawing/2014/main" id="{D0F891A9-72AA-48F2-B6DB-A9097EF4B7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IN" altLang="en-US"/>
          </a:p>
        </p:txBody>
      </p:sp>
      <p:pic>
        <p:nvPicPr>
          <p:cNvPr id="6155" name="Picture 11">
            <a:extLst>
              <a:ext uri="{FF2B5EF4-FFF2-40B4-BE49-F238E27FC236}">
                <a16:creationId xmlns:a16="http://schemas.microsoft.com/office/drawing/2014/main" id="{F446C5B4-78A6-4D62-9E7C-9D71B5EBF5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77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6" name="Rectangle 14">
            <a:extLst>
              <a:ext uri="{FF2B5EF4-FFF2-40B4-BE49-F238E27FC236}">
                <a16:creationId xmlns:a16="http://schemas.microsoft.com/office/drawing/2014/main" id="{48B7BFC6-4A49-42D2-8B8F-A08B77C65C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IN" altLang="en-US"/>
          </a:p>
        </p:txBody>
      </p:sp>
      <p:pic>
        <p:nvPicPr>
          <p:cNvPr id="6157" name="Picture 13">
            <a:extLst>
              <a:ext uri="{FF2B5EF4-FFF2-40B4-BE49-F238E27FC236}">
                <a16:creationId xmlns:a16="http://schemas.microsoft.com/office/drawing/2014/main" id="{630FFF86-4070-43F2-BDA3-0957DBBE64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77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8" name="Rectangle 16">
            <a:extLst>
              <a:ext uri="{FF2B5EF4-FFF2-40B4-BE49-F238E27FC236}">
                <a16:creationId xmlns:a16="http://schemas.microsoft.com/office/drawing/2014/main" id="{BC988C27-96EB-46EF-B135-19095E2790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IN" altLang="en-US"/>
          </a:p>
        </p:txBody>
      </p:sp>
      <p:pic>
        <p:nvPicPr>
          <p:cNvPr id="6159" name="Picture 15">
            <a:extLst>
              <a:ext uri="{FF2B5EF4-FFF2-40B4-BE49-F238E27FC236}">
                <a16:creationId xmlns:a16="http://schemas.microsoft.com/office/drawing/2014/main" id="{39C581A2-F178-401E-8E2C-047B2128C1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77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0" name="Picture 4" descr="C:\Users\USER\Desktop\FSTO 2022\84230d43-d84a-4f0c-9c89-96b9eb9c60a8.jpg">
            <a:extLst>
              <a:ext uri="{FF2B5EF4-FFF2-40B4-BE49-F238E27FC236}">
                <a16:creationId xmlns:a16="http://schemas.microsoft.com/office/drawing/2014/main" id="{5940539D-1679-4860-886A-DE82142290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563" y="3929063"/>
            <a:ext cx="5286375" cy="264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1" name="Picture 17">
            <a:extLst>
              <a:ext uri="{FF2B5EF4-FFF2-40B4-BE49-F238E27FC236}">
                <a16:creationId xmlns:a16="http://schemas.microsoft.com/office/drawing/2014/main" id="{26BF34BF-542E-4476-A4D5-3D47AB54B7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250" y="1357313"/>
            <a:ext cx="2738438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9F780FB-C079-4CC0-84B0-09D2D7EBDDA3}"/>
              </a:ext>
            </a:extLst>
          </p:cNvPr>
          <p:cNvSpPr txBox="1"/>
          <p:nvPr/>
        </p:nvSpPr>
        <p:spPr>
          <a:xfrm>
            <a:off x="263525" y="115888"/>
            <a:ext cx="7761288" cy="10779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AU" sz="32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PLASTICINE INDICATOR BOARD – </a:t>
            </a:r>
          </a:p>
          <a:p>
            <a:pPr>
              <a:defRPr/>
            </a:pPr>
            <a:r>
              <a:rPr lang="en-AU" sz="32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LONG JUMP &amp; TRIPLE JUMP</a:t>
            </a:r>
            <a:endParaRPr lang="en-IN" sz="3200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171" name="TextBox 3">
            <a:extLst>
              <a:ext uri="{FF2B5EF4-FFF2-40B4-BE49-F238E27FC236}">
                <a16:creationId xmlns:a16="http://schemas.microsoft.com/office/drawing/2014/main" id="{99DA123D-5D67-4FC7-8129-56CB68F6BE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563" y="1428750"/>
            <a:ext cx="74295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en-AU" altLang="en-US" sz="2000" b="1">
                <a:latin typeface="Calibri" panose="020F0502020204030204" pitchFamily="34" charset="0"/>
                <a:cs typeface="Calibri" panose="020F0502020204030204" pitchFamily="34" charset="0"/>
              </a:rPr>
              <a:t>Plasticine Indicator Board shall consist of a rigid board.</a:t>
            </a:r>
          </a:p>
          <a:p>
            <a:endParaRPr lang="en-AU" altLang="en-US" sz="20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AU" altLang="en-US" sz="2000" b="1">
                <a:latin typeface="Calibri" panose="020F0502020204030204" pitchFamily="34" charset="0"/>
                <a:cs typeface="Calibri" panose="020F0502020204030204" pitchFamily="34" charset="0"/>
              </a:rPr>
              <a:t>Shape : Rectangular.</a:t>
            </a:r>
          </a:p>
          <a:p>
            <a:endParaRPr lang="en-AU" altLang="en-US" sz="20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AU" altLang="en-US" sz="2000" b="1">
                <a:latin typeface="Calibri" panose="020F0502020204030204" pitchFamily="34" charset="0"/>
                <a:cs typeface="Calibri" panose="020F0502020204030204" pitchFamily="34" charset="0"/>
              </a:rPr>
              <a:t>Size : Length :  1.22 m </a:t>
            </a:r>
            <a:r>
              <a:rPr lang="en-IN" altLang="en-US" sz="2000" b="1">
                <a:latin typeface="Calibri" panose="020F0502020204030204" pitchFamily="34" charset="0"/>
                <a:cs typeface="Calibri" panose="020F0502020204030204" pitchFamily="34" charset="0"/>
              </a:rPr>
              <a:t>±0.01 m.</a:t>
            </a:r>
            <a:endParaRPr lang="en-AU" altLang="en-US" sz="20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AU" altLang="en-US" sz="2000" b="1">
                <a:latin typeface="Calibri" panose="020F0502020204030204" pitchFamily="34" charset="0"/>
                <a:cs typeface="Calibri" panose="020F0502020204030204" pitchFamily="34" charset="0"/>
              </a:rPr>
              <a:t>             Wide   :    .10 m </a:t>
            </a:r>
            <a:r>
              <a:rPr lang="en-IN" altLang="en-US" sz="2000" b="1">
                <a:latin typeface="Calibri" panose="020F0502020204030204" pitchFamily="34" charset="0"/>
                <a:cs typeface="Calibri" panose="020F0502020204030204" pitchFamily="34" charset="0"/>
              </a:rPr>
              <a:t>± 0.002 m.</a:t>
            </a:r>
            <a:endParaRPr lang="en-AU" altLang="en-US" sz="20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AU" altLang="en-US" sz="2000" b="1">
                <a:latin typeface="Calibri" panose="020F0502020204030204" pitchFamily="34" charset="0"/>
                <a:cs typeface="Calibri" panose="020F0502020204030204" pitchFamily="34" charset="0"/>
              </a:rPr>
              <a:t>             Height :    7 mm from the surface level of the take-off board.</a:t>
            </a:r>
          </a:p>
          <a:p>
            <a:endParaRPr lang="en-AU" altLang="en-US" sz="20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AU" altLang="en-US" sz="2000" b="1">
                <a:latin typeface="Calibri" panose="020F0502020204030204" pitchFamily="34" charset="0"/>
                <a:cs typeface="Calibri" panose="020F0502020204030204" pitchFamily="34" charset="0"/>
              </a:rPr>
              <a:t>Angle : The surface of the plasticine nearer to the take-off line shall      	be 90 degree.</a:t>
            </a:r>
          </a:p>
          <a:p>
            <a:endParaRPr lang="en-AU" altLang="en-US" sz="20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AU" altLang="en-US" sz="2000" b="1">
                <a:latin typeface="Calibri" panose="020F0502020204030204" pitchFamily="34" charset="0"/>
                <a:cs typeface="Calibri" panose="020F0502020204030204" pitchFamily="34" charset="0"/>
              </a:rPr>
              <a:t>Colour of the PLASTICINE  : Contrasting colour to the take-off    		board. Where possible third contrasting colour. </a:t>
            </a:r>
          </a:p>
          <a:p>
            <a:pPr>
              <a:buFont typeface="Courier New" panose="02070309020205020404" pitchFamily="49" charset="0"/>
              <a:buChar char="o"/>
            </a:pPr>
            <a:endParaRPr lang="en-AU" altLang="en-US" sz="20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AU" altLang="en-US" sz="2000" b="1">
                <a:latin typeface="Calibri" panose="020F0502020204030204" pitchFamily="34" charset="0"/>
                <a:cs typeface="Calibri" panose="020F0502020204030204" pitchFamily="34" charset="0"/>
              </a:rPr>
              <a:t>Purpose : Identify the footprint ( foul ) of the athlete.</a:t>
            </a:r>
            <a:endParaRPr lang="en-IN" altLang="en-US" sz="20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172" name="Picture 3" descr="Take Off Board System Elite | Nordic Sport">
            <a:extLst>
              <a:ext uri="{FF2B5EF4-FFF2-40B4-BE49-F238E27FC236}">
                <a16:creationId xmlns:a16="http://schemas.microsoft.com/office/drawing/2014/main" id="{23EECB32-A630-435B-B378-7CE030D312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4813" y="1214438"/>
            <a:ext cx="4000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4" descr="C:\Users\USER\Desktop\FSTO 2022\84230d43-d84a-4f0c-9c89-96b9eb9c60a8.jpg">
            <a:extLst>
              <a:ext uri="{FF2B5EF4-FFF2-40B4-BE49-F238E27FC236}">
                <a16:creationId xmlns:a16="http://schemas.microsoft.com/office/drawing/2014/main" id="{2A2D5B73-4429-48B3-ABBA-DFF5987F40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3500438"/>
            <a:ext cx="4214813" cy="264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B465D45-E25F-45C7-B117-496896FA616B}"/>
              </a:ext>
            </a:extLst>
          </p:cNvPr>
          <p:cNvSpPr txBox="1"/>
          <p:nvPr/>
        </p:nvSpPr>
        <p:spPr>
          <a:xfrm>
            <a:off x="263525" y="115888"/>
            <a:ext cx="7272338" cy="10779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AU" sz="32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LANDING AREA – </a:t>
            </a:r>
          </a:p>
          <a:p>
            <a:pPr>
              <a:defRPr/>
            </a:pPr>
            <a:r>
              <a:rPr lang="en-AU" sz="32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LONG JUMP &amp; TRIPLE JUMP</a:t>
            </a:r>
            <a:endParaRPr lang="en-IN" sz="3200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195" name="TextBox 3">
            <a:extLst>
              <a:ext uri="{FF2B5EF4-FFF2-40B4-BE49-F238E27FC236}">
                <a16:creationId xmlns:a16="http://schemas.microsoft.com/office/drawing/2014/main" id="{52049ED3-EEF6-40A0-9A8D-505C0AB979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563" y="1285875"/>
            <a:ext cx="11572875" cy="317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en-AU" altLang="en-US" sz="2000" b="1">
                <a:latin typeface="Calibri" panose="020F0502020204030204" pitchFamily="34" charset="0"/>
                <a:cs typeface="Calibri" panose="020F0502020204030204" pitchFamily="34" charset="0"/>
              </a:rPr>
              <a:t>The landing area shall have a minimum width of 2.75 m &amp; the maximum width of 3.00 m. For Both events.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AU" altLang="en-US" sz="2000" b="1">
                <a:latin typeface="Calibri" panose="020F0502020204030204" pitchFamily="34" charset="0"/>
                <a:cs typeface="Calibri" panose="020F0502020204030204" pitchFamily="34" charset="0"/>
              </a:rPr>
              <a:t>The distance between the </a:t>
            </a:r>
            <a:r>
              <a:rPr lang="en-AU" altLang="en-US" sz="20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take-off line </a:t>
            </a:r>
            <a:r>
              <a:rPr lang="en-AU" altLang="en-US" sz="2000" b="1">
                <a:latin typeface="Calibri" panose="020F0502020204030204" pitchFamily="34" charset="0"/>
                <a:cs typeface="Calibri" panose="020F0502020204030204" pitchFamily="34" charset="0"/>
              </a:rPr>
              <a:t>&amp; the far end of the landing area for : </a:t>
            </a:r>
          </a:p>
          <a:p>
            <a:r>
              <a:rPr lang="en-AU" altLang="en-US" sz="2000" b="1">
                <a:latin typeface="Calibri" panose="020F0502020204030204" pitchFamily="34" charset="0"/>
                <a:cs typeface="Calibri" panose="020F0502020204030204" pitchFamily="34" charset="0"/>
              </a:rPr>
              <a:t>  	 *Long Jump : At least 10 m.               *Triple Jump : At least 21 m.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AU" altLang="en-US" sz="2000" b="1">
                <a:latin typeface="Calibri" panose="020F0502020204030204" pitchFamily="34" charset="0"/>
                <a:cs typeface="Calibri" panose="020F0502020204030204" pitchFamily="34" charset="0"/>
              </a:rPr>
              <a:t>The distance between the </a:t>
            </a:r>
            <a:r>
              <a:rPr lang="en-AU" altLang="en-US" sz="20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take-off line </a:t>
            </a:r>
            <a:r>
              <a:rPr lang="en-AU" altLang="en-US" sz="2000" b="1">
                <a:latin typeface="Calibri" panose="020F0502020204030204" pitchFamily="34" charset="0"/>
                <a:cs typeface="Calibri" panose="020F0502020204030204" pitchFamily="34" charset="0"/>
              </a:rPr>
              <a:t>&amp; the nearer end of the landing area for : </a:t>
            </a:r>
          </a:p>
          <a:p>
            <a:r>
              <a:rPr lang="en-AU" altLang="en-US" sz="2000" b="1">
                <a:latin typeface="Calibri" panose="020F0502020204030204" pitchFamily="34" charset="0"/>
                <a:cs typeface="Calibri" panose="020F0502020204030204" pitchFamily="34" charset="0"/>
              </a:rPr>
              <a:t>	*Long Jump : 1m  to  3m.         *Triple Jump : Men- Not less then 13m.   Women- Not less then 11m.</a:t>
            </a:r>
          </a:p>
          <a:p>
            <a:r>
              <a:rPr lang="en-AU" altLang="en-US" sz="2000" b="1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                              </a:t>
            </a:r>
            <a:r>
              <a:rPr lang="en-AU" altLang="en-US" sz="20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distance shall be appropriate for the level of competition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AU" altLang="en-US" sz="2000" b="1">
                <a:latin typeface="Calibri" panose="020F0502020204030204" pitchFamily="34" charset="0"/>
                <a:cs typeface="Calibri" panose="020F0502020204030204" pitchFamily="34" charset="0"/>
              </a:rPr>
              <a:t>Landing area filled with Soft Damp Sand. </a:t>
            </a:r>
          </a:p>
          <a:p>
            <a:endParaRPr lang="en-AU" altLang="en-US" sz="20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AU" altLang="en-US" sz="2000" b="1">
                <a:latin typeface="Calibri" panose="020F0502020204030204" pitchFamily="34" charset="0"/>
                <a:cs typeface="Calibri" panose="020F0502020204030204" pitchFamily="34" charset="0"/>
              </a:rPr>
              <a:t>	 </a:t>
            </a:r>
          </a:p>
          <a:p>
            <a:endParaRPr lang="en-IN" altLang="en-US" sz="20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196" name="Picture 4">
            <a:extLst>
              <a:ext uri="{FF2B5EF4-FFF2-40B4-BE49-F238E27FC236}">
                <a16:creationId xmlns:a16="http://schemas.microsoft.com/office/drawing/2014/main" id="{39B37BE6-FAC1-46F8-A30A-3632470C3E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63" y="3429000"/>
            <a:ext cx="10429875" cy="319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97369E6-6932-47B8-A2BB-347EAADD4121}"/>
              </a:ext>
            </a:extLst>
          </p:cNvPr>
          <p:cNvSpPr txBox="1"/>
          <p:nvPr/>
        </p:nvSpPr>
        <p:spPr>
          <a:xfrm>
            <a:off x="263525" y="115888"/>
            <a:ext cx="7272338" cy="157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AU" sz="32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TAKE-OFF LINE </a:t>
            </a:r>
            <a:r>
              <a:rPr lang="en-IN" sz="32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–  </a:t>
            </a:r>
          </a:p>
          <a:p>
            <a:pPr>
              <a:defRPr/>
            </a:pPr>
            <a:r>
              <a:rPr lang="en-IN" sz="32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LONG JUMP &amp; TRIPLE JUMP </a:t>
            </a:r>
            <a:endParaRPr lang="en-AU" sz="3200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en-IN" sz="3200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171" name="TextBox 3">
            <a:extLst>
              <a:ext uri="{FF2B5EF4-FFF2-40B4-BE49-F238E27FC236}">
                <a16:creationId xmlns:a16="http://schemas.microsoft.com/office/drawing/2014/main" id="{4AE48FE1-00E6-4343-8419-00F75CF4E6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1225" y="1844675"/>
            <a:ext cx="1036955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AU" sz="2000" b="1" dirty="0">
                <a:latin typeface="Calibri" pitchFamily="34" charset="0"/>
                <a:cs typeface="Calibri" pitchFamily="34" charset="0"/>
              </a:rPr>
              <a:t>What is Take-off Line &amp; Where it can be found ?</a:t>
            </a:r>
          </a:p>
          <a:p>
            <a:pPr>
              <a:defRPr/>
            </a:pPr>
            <a:endParaRPr lang="en-AU" sz="2000" b="1" dirty="0"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r>
              <a:rPr lang="en-AU" sz="2000" b="1" dirty="0">
                <a:latin typeface="Calibri" pitchFamily="34" charset="0"/>
                <a:cs typeface="Calibri" pitchFamily="34" charset="0"/>
              </a:rPr>
              <a:t>The Take-off Line is an imaginary line. </a:t>
            </a:r>
          </a:p>
          <a:p>
            <a:pPr>
              <a:defRPr/>
            </a:pPr>
            <a:endParaRPr lang="en-AU" sz="2000" b="1" dirty="0"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r>
              <a:rPr lang="en-AU" sz="2000" b="1" dirty="0">
                <a:latin typeface="Calibri" pitchFamily="34" charset="0"/>
                <a:cs typeface="Calibri" pitchFamily="34" charset="0"/>
              </a:rPr>
              <a:t>The Take-off line is placed between the Take off board &amp; Plasticine board.</a:t>
            </a:r>
          </a:p>
          <a:p>
            <a:pPr>
              <a:defRPr/>
            </a:pPr>
            <a:endParaRPr lang="en-IN" sz="2000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220" name="Picture 2">
            <a:extLst>
              <a:ext uri="{FF2B5EF4-FFF2-40B4-BE49-F238E27FC236}">
                <a16:creationId xmlns:a16="http://schemas.microsoft.com/office/drawing/2014/main" id="{EA962403-49B1-4FF5-A768-8EA1904A20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75" y="3429000"/>
            <a:ext cx="5591175" cy="323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3">
            <a:extLst>
              <a:ext uri="{FF2B5EF4-FFF2-40B4-BE49-F238E27FC236}">
                <a16:creationId xmlns:a16="http://schemas.microsoft.com/office/drawing/2014/main" id="{A4F3AF37-DB0D-47A9-95D1-1F595BB5EF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3643313"/>
            <a:ext cx="5143500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7F0B873-A722-4E73-B87E-C9B55D61B208}"/>
              </a:ext>
            </a:extLst>
          </p:cNvPr>
          <p:cNvSpPr txBox="1"/>
          <p:nvPr/>
        </p:nvSpPr>
        <p:spPr>
          <a:xfrm>
            <a:off x="263525" y="115888"/>
            <a:ext cx="7272338" cy="10779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AU" sz="32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COMPLETION OF TRIALS –  </a:t>
            </a:r>
          </a:p>
          <a:p>
            <a:pPr>
              <a:defRPr/>
            </a:pPr>
            <a:r>
              <a:rPr lang="en-AU" sz="32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LONG JUMP &amp; TRIPLE JUMP  </a:t>
            </a:r>
            <a:endParaRPr lang="en-IN" sz="3200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243" name="TextBox 3">
            <a:extLst>
              <a:ext uri="{FF2B5EF4-FFF2-40B4-BE49-F238E27FC236}">
                <a16:creationId xmlns:a16="http://schemas.microsoft.com/office/drawing/2014/main" id="{7172ABC0-79D7-4765-A5A4-7375984738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313" y="1500188"/>
            <a:ext cx="7358062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en-AU" altLang="en-US" sz="2000" b="1">
                <a:latin typeface="Calibri" panose="020F0502020204030204" pitchFamily="34" charset="0"/>
                <a:cs typeface="Calibri" panose="020F0502020204030204" pitchFamily="34" charset="0"/>
              </a:rPr>
              <a:t> The judge shall not raise a white flag to indicate a valid trial until a trial is completed.</a:t>
            </a:r>
          </a:p>
          <a:p>
            <a:endParaRPr lang="en-AU" altLang="en-US" sz="20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AU" altLang="en-US" sz="2000" b="1">
                <a:latin typeface="Calibri" panose="020F0502020204030204" pitchFamily="34" charset="0"/>
                <a:cs typeface="Calibri" panose="020F0502020204030204" pitchFamily="34" charset="0"/>
              </a:rPr>
              <a:t>The completion of valid trial shall be determined as follows : </a:t>
            </a:r>
          </a:p>
          <a:p>
            <a:r>
              <a:rPr lang="en-AU" altLang="en-US" sz="2000" b="1">
                <a:latin typeface="Calibri" panose="020F0502020204030204" pitchFamily="34" charset="0"/>
                <a:cs typeface="Calibri" panose="020F0502020204030204" pitchFamily="34" charset="0"/>
              </a:rPr>
              <a:t> Once the athlete leaves the landing area in accordance with  rule.</a:t>
            </a:r>
          </a:p>
          <a:p>
            <a:r>
              <a:rPr lang="en-AU" altLang="en-US" sz="2000" b="1">
                <a:latin typeface="Calibri" panose="020F0502020204030204" pitchFamily="34" charset="0"/>
                <a:cs typeface="Calibri" panose="020F0502020204030204" pitchFamily="34" charset="0"/>
              </a:rPr>
              <a:t>( i.e. Landing area leaving rules )</a:t>
            </a:r>
          </a:p>
          <a:p>
            <a:endParaRPr lang="en-AU" altLang="en-US" sz="20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AU" altLang="en-US" sz="20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AU" altLang="en-US" sz="2000" b="1">
                <a:latin typeface="Calibri" panose="020F0502020204030204" pitchFamily="34" charset="0"/>
                <a:cs typeface="Calibri" panose="020F0502020204030204" pitchFamily="34" charset="0"/>
              </a:rPr>
              <a:t>The judge shall raise a red flag to indicate a foul jump</a:t>
            </a:r>
          </a:p>
          <a:p>
            <a:endParaRPr lang="en-AU" altLang="en-US" sz="20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AU" altLang="en-US" sz="20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AU" altLang="en-US" sz="20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AU" altLang="en-US" sz="20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AU" altLang="en-US" sz="2000" b="1">
                <a:latin typeface="Calibri" panose="020F0502020204030204" pitchFamily="34" charset="0"/>
                <a:cs typeface="Calibri" panose="020F0502020204030204" pitchFamily="34" charset="0"/>
              </a:rPr>
              <a:t>Measurement procedure will start after receiving the VALID JUMP  indication.</a:t>
            </a:r>
          </a:p>
          <a:p>
            <a:endParaRPr lang="en-AU" altLang="en-US" sz="20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44" name="Picture 5" descr="C:\Users\USER\Desktop\b0332378-9cb1-4c32-8a2d-44d62eed7f04.jpg">
            <a:extLst>
              <a:ext uri="{FF2B5EF4-FFF2-40B4-BE49-F238E27FC236}">
                <a16:creationId xmlns:a16="http://schemas.microsoft.com/office/drawing/2014/main" id="{8C030A94-B043-4882-9C43-114A5E48CB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0" y="1357313"/>
            <a:ext cx="2286000" cy="221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6" descr="C:\Users\USER\Desktop\fe11d667-7ffc-4de7-84b7-d629a8e9c5e2.jpg">
            <a:extLst>
              <a:ext uri="{FF2B5EF4-FFF2-40B4-BE49-F238E27FC236}">
                <a16:creationId xmlns:a16="http://schemas.microsoft.com/office/drawing/2014/main" id="{F7BA07B5-C1A4-4B2E-9831-D9405EE24B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9188" y="3857625"/>
            <a:ext cx="2143125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AE3887F-F241-4AE0-96C4-D9E8E2ED90A7}"/>
              </a:ext>
            </a:extLst>
          </p:cNvPr>
          <p:cNvSpPr txBox="1"/>
          <p:nvPr/>
        </p:nvSpPr>
        <p:spPr>
          <a:xfrm>
            <a:off x="263525" y="115888"/>
            <a:ext cx="7904163" cy="10779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AU" sz="32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DISTANCE MEASURMENT –  </a:t>
            </a:r>
          </a:p>
          <a:p>
            <a:pPr>
              <a:defRPr/>
            </a:pPr>
            <a:r>
              <a:rPr lang="en-AU" sz="32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LONG JUMP &amp; TRIPLE JUMP </a:t>
            </a:r>
            <a:endParaRPr lang="en-IN" sz="3200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267" name="TextBox 3">
            <a:extLst>
              <a:ext uri="{FF2B5EF4-FFF2-40B4-BE49-F238E27FC236}">
                <a16:creationId xmlns:a16="http://schemas.microsoft.com/office/drawing/2014/main" id="{DDBC8EC7-58A7-44E2-BEC6-221F124F40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357313"/>
            <a:ext cx="11430000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>
              <a:buFont typeface="Courier New" panose="02070309020205020404" pitchFamily="49" charset="0"/>
              <a:buChar char="o"/>
            </a:pPr>
            <a:r>
              <a:rPr lang="en-AU" altLang="en-US" sz="20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 valid trials</a:t>
            </a:r>
            <a:r>
              <a:rPr lang="en-AU" altLang="en-US" sz="20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altLang="en-US" sz="20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should be measure after immediately completion  </a:t>
            </a:r>
            <a:r>
              <a:rPr lang="en-AU" altLang="en-US" sz="2000" b="1">
                <a:latin typeface="Calibri" panose="020F0502020204030204" pitchFamily="34" charset="0"/>
                <a:cs typeface="Calibri" panose="020F0502020204030204" pitchFamily="34" charset="0"/>
              </a:rPr>
              <a:t>--- from the nearest break in the landing area made by any part of the body or anything that was attached to the body at the time it made a mark.</a:t>
            </a:r>
          </a:p>
          <a:p>
            <a:pPr algn="just"/>
            <a:endParaRPr lang="en-AU" altLang="en-US" sz="20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Font typeface="Courier New" panose="02070309020205020404" pitchFamily="49" charset="0"/>
              <a:buChar char="o"/>
            </a:pPr>
            <a:r>
              <a:rPr lang="en-AU" altLang="en-US" sz="2000" b="1">
                <a:latin typeface="Calibri" panose="020F0502020204030204" pitchFamily="34" charset="0"/>
                <a:cs typeface="Calibri" panose="020F0502020204030204" pitchFamily="34" charset="0"/>
              </a:rPr>
              <a:t>The distance shall be recorded to the nearest 0.01m  below the distance measured  if the distance is not a whole centimetre. ( Example :  Actual reading was 7.956 m.  Recorded as 7.95 m. )</a:t>
            </a:r>
          </a:p>
          <a:p>
            <a:pPr algn="just"/>
            <a:endParaRPr lang="en-AU" altLang="en-US" sz="20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Font typeface="Courier New" panose="02070309020205020404" pitchFamily="49" charset="0"/>
              <a:buChar char="o"/>
            </a:pPr>
            <a:r>
              <a:rPr lang="en-AU" altLang="en-US" sz="2000" b="1">
                <a:latin typeface="Calibri" panose="020F0502020204030204" pitchFamily="34" charset="0"/>
                <a:cs typeface="Calibri" panose="020F0502020204030204" pitchFamily="34" charset="0"/>
              </a:rPr>
              <a:t>The measurement shall be taken perpendicular to the take-off line or its extension.</a:t>
            </a:r>
          </a:p>
        </p:txBody>
      </p:sp>
      <p:pic>
        <p:nvPicPr>
          <p:cNvPr id="11268" name="Picture 3" descr="IN LIFE">
            <a:extLst>
              <a:ext uri="{FF2B5EF4-FFF2-40B4-BE49-F238E27FC236}">
                <a16:creationId xmlns:a16="http://schemas.microsoft.com/office/drawing/2014/main" id="{B32CE5AF-F5A4-4CCB-B2B7-620BCFD2A8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25" y="3857625"/>
            <a:ext cx="3571875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4" descr="1,621 BEST Long Jump Track IMAGES, STOCK PHOTOS &amp;amp; VECTORS | Adobe Stock">
            <a:extLst>
              <a:ext uri="{FF2B5EF4-FFF2-40B4-BE49-F238E27FC236}">
                <a16:creationId xmlns:a16="http://schemas.microsoft.com/office/drawing/2014/main" id="{E5420EEF-C161-45FB-97D8-60266B265A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75" y="3857625"/>
            <a:ext cx="3429000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5">
            <a:extLst>
              <a:ext uri="{FF2B5EF4-FFF2-40B4-BE49-F238E27FC236}">
                <a16:creationId xmlns:a16="http://schemas.microsoft.com/office/drawing/2014/main" id="{E548B9BB-6A20-4A00-B10E-9938A7CB12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3786188"/>
            <a:ext cx="3714750" cy="278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IAAF PowerPoint">
  <a:themeElements>
    <a:clrScheme name="IAAF_PowerPointTemplate_4x3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IAAF_PowerPointTemplate_4x3">
      <a:majorFont>
        <a:latin typeface="DIN"/>
        <a:ea typeface=""/>
        <a:cs typeface=""/>
      </a:majorFont>
      <a:minorFont>
        <a:latin typeface="DI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1">
                <a:gamma/>
                <a:shade val="86275"/>
                <a:invGamma/>
              </a:schemeClr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1">
                <a:gamma/>
                <a:shade val="86275"/>
                <a:invGamma/>
              </a:schemeClr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IAAF_PowerPointTemplate_4x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AAF_PowerPointTemplate_4x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AAF_PowerPointTemplate_4x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AAF_PowerPointTemplate_4x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AAF_PowerPointTemplate_4x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AAF_PowerPointTemplate_4x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AAF_PowerPointTemplate_4x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AAF_PowerPointTemplate_4x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AAF_PowerPointTemplate_4x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AAF_PowerPointTemplate_4x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AAF_PowerPointTemplate_4x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AAF_PowerPointTemplate_4x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AAF_PowerPointTemplate_4x3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A08DC5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CDC5DF"/>
        </a:accent5>
        <a:accent6>
          <a:srgbClr val="2D2D8A"/>
        </a:accent6>
        <a:hlink>
          <a:srgbClr val="881FB7"/>
        </a:hlink>
        <a:folHlink>
          <a:srgbClr val="7214B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AAF_PowerPointTemplate_4x3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A08DC5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CDC5DF"/>
        </a:accent5>
        <a:accent6>
          <a:srgbClr val="2D2D8A"/>
        </a:accent6>
        <a:hlink>
          <a:srgbClr val="8156D6"/>
        </a:hlink>
        <a:folHlink>
          <a:srgbClr val="7214B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AAF_PowerPointTemplate_4x3 15">
        <a:dk1>
          <a:srgbClr val="000000"/>
        </a:dk1>
        <a:lt1>
          <a:srgbClr val="FFFFFF"/>
        </a:lt1>
        <a:dk2>
          <a:srgbClr val="000000"/>
        </a:dk2>
        <a:lt2>
          <a:srgbClr val="F8F8F8"/>
        </a:lt2>
        <a:accent1>
          <a:srgbClr val="A08DC5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CDC5DF"/>
        </a:accent5>
        <a:accent6>
          <a:srgbClr val="2D2D8A"/>
        </a:accent6>
        <a:hlink>
          <a:srgbClr val="8156D6"/>
        </a:hlink>
        <a:folHlink>
          <a:srgbClr val="7214B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AAF_PowerPointTemplate_4x3 16">
        <a:dk1>
          <a:srgbClr val="000000"/>
        </a:dk1>
        <a:lt1>
          <a:srgbClr val="FFFFFF"/>
        </a:lt1>
        <a:dk2>
          <a:srgbClr val="000000"/>
        </a:dk2>
        <a:lt2>
          <a:srgbClr val="F8F8F8"/>
        </a:lt2>
        <a:accent1>
          <a:srgbClr val="B19000"/>
        </a:accent1>
        <a:accent2>
          <a:srgbClr val="D5AE03"/>
        </a:accent2>
        <a:accent3>
          <a:srgbClr val="FFFFFF"/>
        </a:accent3>
        <a:accent4>
          <a:srgbClr val="000000"/>
        </a:accent4>
        <a:accent5>
          <a:srgbClr val="D5C6AA"/>
        </a:accent5>
        <a:accent6>
          <a:srgbClr val="C19D02"/>
        </a:accent6>
        <a:hlink>
          <a:srgbClr val="C1A116"/>
        </a:hlink>
        <a:folHlink>
          <a:srgbClr val="C18B1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IAAF PowerPoint</Template>
  <TotalTime>2879</TotalTime>
  <Words>1102</Words>
  <Application>Microsoft Office PowerPoint</Application>
  <PresentationFormat>Widescreen</PresentationFormat>
  <Paragraphs>314</Paragraphs>
  <Slides>20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IAAF PowerPoint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Real Federacion Española de Atletismo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Enter Title Here</dc:title>
  <dc:creator>Luis Saladie Lafuente</dc:creator>
  <cp:lastModifiedBy>Unknown User</cp:lastModifiedBy>
  <cp:revision>241</cp:revision>
  <dcterms:created xsi:type="dcterms:W3CDTF">2010-09-06T07:33:26Z</dcterms:created>
  <dcterms:modified xsi:type="dcterms:W3CDTF">2022-02-10T03:25:03Z</dcterms:modified>
</cp:coreProperties>
</file>