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310" r:id="rId5"/>
    <p:sldId id="262" r:id="rId6"/>
    <p:sldId id="305" r:id="rId7"/>
    <p:sldId id="272" r:id="rId8"/>
    <p:sldId id="260" r:id="rId9"/>
    <p:sldId id="265" r:id="rId10"/>
    <p:sldId id="295" r:id="rId11"/>
    <p:sldId id="263" r:id="rId12"/>
    <p:sldId id="299" r:id="rId13"/>
    <p:sldId id="300" r:id="rId14"/>
    <p:sldId id="286" r:id="rId15"/>
    <p:sldId id="264" r:id="rId16"/>
    <p:sldId id="309" r:id="rId17"/>
    <p:sldId id="311" r:id="rId18"/>
    <p:sldId id="302" r:id="rId19"/>
    <p:sldId id="268" r:id="rId20"/>
    <p:sldId id="293" r:id="rId21"/>
    <p:sldId id="273" r:id="rId22"/>
    <p:sldId id="303" r:id="rId23"/>
    <p:sldId id="304" r:id="rId24"/>
    <p:sldId id="277" r:id="rId25"/>
    <p:sldId id="296" r:id="rId26"/>
    <p:sldId id="269" r:id="rId27"/>
    <p:sldId id="301" r:id="rId28"/>
    <p:sldId id="270" r:id="rId29"/>
    <p:sldId id="312" r:id="rId30"/>
    <p:sldId id="306" r:id="rId31"/>
    <p:sldId id="307" r:id="rId32"/>
    <p:sldId id="275" r:id="rId33"/>
    <p:sldId id="276" r:id="rId34"/>
    <p:sldId id="297" r:id="rId35"/>
    <p:sldId id="298" r:id="rId36"/>
    <p:sldId id="292" r:id="rId37"/>
    <p:sldId id="284" r:id="rId38"/>
    <p:sldId id="279" r:id="rId39"/>
    <p:sldId id="282" r:id="rId40"/>
    <p:sldId id="308" r:id="rId41"/>
    <p:sldId id="283" r:id="rId42"/>
    <p:sldId id="2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CC"/>
    <a:srgbClr val="FFCCFF"/>
    <a:srgbClr val="AB242A"/>
    <a:srgbClr val="BCACC9"/>
    <a:srgbClr val="BEACC5"/>
    <a:srgbClr val="E7E7E7"/>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5256" autoAdjust="0"/>
  </p:normalViewPr>
  <p:slideViewPr>
    <p:cSldViewPr snapToGrid="0">
      <p:cViewPr>
        <p:scale>
          <a:sx n="79" d="100"/>
          <a:sy n="79" d="100"/>
        </p:scale>
        <p:origin x="1195" y="158"/>
      </p:cViewPr>
      <p:guideLst/>
    </p:cSldViewPr>
  </p:slideViewPr>
  <p:notesTextViewPr>
    <p:cViewPr>
      <p:scale>
        <a:sx n="1" d="1"/>
        <a:sy n="1" d="1"/>
      </p:scale>
      <p:origin x="0" y="0"/>
    </p:cViewPr>
  </p:notesTextViewPr>
  <p:sorterViewPr>
    <p:cViewPr>
      <p:scale>
        <a:sx n="100" d="100"/>
        <a:sy n="100" d="100"/>
      </p:scale>
      <p:origin x="0" y="-96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7FBF-01CA-4CE0-8436-E3ED470DB5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3EEF1E6-A16E-4171-969F-EB980521B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E26D654-C8C3-45EA-8E60-1CDC8A8EFE76}"/>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5" name="Footer Placeholder 4">
            <a:extLst>
              <a:ext uri="{FF2B5EF4-FFF2-40B4-BE49-F238E27FC236}">
                <a16:creationId xmlns:a16="http://schemas.microsoft.com/office/drawing/2014/main" id="{3F41012A-0164-4E02-84C1-2EFA65BB714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D7BCE02-267E-41BB-8A0F-817796B99ED4}"/>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3957983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4B16-CE16-46DD-868C-0D973D9E554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AF3FC1-389F-4EB8-A47D-0E4A17CDA5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5BAA2C0-06D0-4E9D-BF61-5AC03CD69B45}"/>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5" name="Footer Placeholder 4">
            <a:extLst>
              <a:ext uri="{FF2B5EF4-FFF2-40B4-BE49-F238E27FC236}">
                <a16:creationId xmlns:a16="http://schemas.microsoft.com/office/drawing/2014/main" id="{C37A1B1D-711F-4742-9869-9BC8168F066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F5FE171-2AF6-4B1E-8BB9-B1B151E445F5}"/>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2940676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12B975-0673-4C3A-907E-056AECC46A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D429CBE-D212-4798-8563-1961EB714C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2AB89BE-EA38-41DF-8F23-1F55D3BD5083}"/>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5" name="Footer Placeholder 4">
            <a:extLst>
              <a:ext uri="{FF2B5EF4-FFF2-40B4-BE49-F238E27FC236}">
                <a16:creationId xmlns:a16="http://schemas.microsoft.com/office/drawing/2014/main" id="{209E5D55-3D5E-4504-90FA-2DA4ADCE7F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79CEF3D-BA18-45D2-A9BA-EF8A068FB24A}"/>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4111501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58C1-CAE6-4A65-9050-C04A520ED6E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D8581F3-A3FD-4B0D-B5AC-512EEDFCF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58D4F5D-B01A-4BC7-9319-39C748FDC952}"/>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69B1BC8-8C12-4C7D-A489-25BE7A967893}"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12-02-2022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40C19B4-9563-40CE-BF09-E6520C1BAEF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809CFA8-2227-44A1-80D8-20FA7D39265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C7BA95-059A-43CF-A278-B291F3BF7122}"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571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64F9C9-148A-4EA2-A8F3-978335A2056B}"/>
              </a:ext>
            </a:extLst>
          </p:cNvPr>
          <p:cNvSpPr>
            <a:spLocks noGrp="1"/>
          </p:cNvSpPr>
          <p:nvPr>
            <p:ph type="dt" sz="half" idx="10"/>
          </p:nvPr>
        </p:nvSpPr>
        <p:spPr/>
        <p:txBody>
          <a:bodyPr/>
          <a:lstStyle/>
          <a:p>
            <a:fld id="{269B1BC8-8C12-4C7D-A489-25BE7A967893}" type="datetimeFigureOut">
              <a:rPr lang="en-IN" smtClean="0"/>
              <a:t>12-02-2022</a:t>
            </a:fld>
            <a:endParaRPr lang="en-IN"/>
          </a:p>
        </p:txBody>
      </p:sp>
      <p:sp>
        <p:nvSpPr>
          <p:cNvPr id="3" name="Footer Placeholder 2">
            <a:extLst>
              <a:ext uri="{FF2B5EF4-FFF2-40B4-BE49-F238E27FC236}">
                <a16:creationId xmlns:a16="http://schemas.microsoft.com/office/drawing/2014/main" id="{AB5558DE-3011-4851-84A4-D437B1BA00F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69E7781-1571-4CD8-848E-F393C08151AF}"/>
              </a:ext>
            </a:extLst>
          </p:cNvPr>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2520507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9B1BC8-8C12-4C7D-A489-25BE7A967893}" type="datetimeFigureOut">
              <a:rPr lang="en-IN" smtClean="0"/>
              <a:t>12-02-2022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2C7BA95-059A-43CF-A278-B291F3BF7122}" type="slidenum">
              <a:rPr lang="en-IN" smtClean="0"/>
              <a:t>‹#›</a:t>
            </a:fld>
            <a:endParaRPr lang="en-IN"/>
          </a:p>
        </p:txBody>
      </p:sp>
    </p:spTree>
    <p:extLst>
      <p:ext uri="{BB962C8B-B14F-4D97-AF65-F5344CB8AC3E}">
        <p14:creationId xmlns:p14="http://schemas.microsoft.com/office/powerpoint/2010/main" val="4089458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2425-0089-4F92-B957-2D9E15961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11B4A39-246A-4D29-AD60-673726934A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13F60678-1EB5-42F1-ADBC-707C3D552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120F6-3CF2-4886-9167-5182B296558A}"/>
              </a:ext>
            </a:extLst>
          </p:cNvPr>
          <p:cNvSpPr>
            <a:spLocks noGrp="1"/>
          </p:cNvSpPr>
          <p:nvPr>
            <p:ph type="dt" sz="half" idx="10"/>
          </p:nvPr>
        </p:nvSpPr>
        <p:spPr/>
        <p:txBody>
          <a:bodyPr/>
          <a:lstStyle/>
          <a:p>
            <a:fld id="{B61BEF0D-F0BB-DE4B-95CE-6DB70DBA9567}" type="datetimeFigureOut">
              <a:rPr lang="en-US" smtClean="0"/>
              <a:pPr/>
              <a:t>2/12/2022</a:t>
            </a:fld>
            <a:endParaRPr lang="en-US" dirty="0"/>
          </a:p>
        </p:txBody>
      </p:sp>
      <p:sp>
        <p:nvSpPr>
          <p:cNvPr id="6" name="Footer Placeholder 5">
            <a:extLst>
              <a:ext uri="{FF2B5EF4-FFF2-40B4-BE49-F238E27FC236}">
                <a16:creationId xmlns:a16="http://schemas.microsoft.com/office/drawing/2014/main" id="{4BB99C8E-B6A9-404F-8E32-686033605B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EC546D2-0BC5-48EE-9FB4-CC279710B12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5568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EB7CD-FD34-4FA1-8787-08167054A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4D7DACF-2FB6-4F42-8906-5DA0F1983D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CAF9FEA-79E2-4627-824D-AF352FF99B98}"/>
              </a:ext>
            </a:extLst>
          </p:cNvPr>
          <p:cNvSpPr>
            <a:spLocks noGrp="1"/>
          </p:cNvSpPr>
          <p:nvPr>
            <p:ph type="dt" sz="half" idx="10"/>
          </p:nvPr>
        </p:nvSpPr>
        <p:spPr/>
        <p:txBody>
          <a:bodyPr/>
          <a:lstStyle/>
          <a:p>
            <a:fld id="{B61BEF0D-F0BB-DE4B-95CE-6DB70DBA9567}" type="datetimeFigureOut">
              <a:rPr lang="en-US" smtClean="0"/>
              <a:pPr/>
              <a:t>2/12/2022</a:t>
            </a:fld>
            <a:endParaRPr lang="en-US" dirty="0"/>
          </a:p>
        </p:txBody>
      </p:sp>
      <p:sp>
        <p:nvSpPr>
          <p:cNvPr id="5" name="Footer Placeholder 4">
            <a:extLst>
              <a:ext uri="{FF2B5EF4-FFF2-40B4-BE49-F238E27FC236}">
                <a16:creationId xmlns:a16="http://schemas.microsoft.com/office/drawing/2014/main" id="{BC708B64-49A8-4A3E-B00F-1C814E015C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35D93D-AF09-425C-911F-3400CA2B426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4255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6AE0-05A7-44B4-92B2-33364E66758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6DF275-3928-405A-9B4E-6CD41ABBB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FC534EC-1EC4-4AD1-8EE0-CB6E6D0800F7}"/>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5" name="Footer Placeholder 4">
            <a:extLst>
              <a:ext uri="{FF2B5EF4-FFF2-40B4-BE49-F238E27FC236}">
                <a16:creationId xmlns:a16="http://schemas.microsoft.com/office/drawing/2014/main" id="{8B2401A0-18E7-47B2-9C85-FE955BDF97C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1981ECE-E9A9-4B56-A41F-81EC41AB95B3}"/>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949788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9683-8A29-4894-99BD-4EB99AC7A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731F8B7-6008-49CC-85A6-D56A3FF578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072018-FFF8-4FA3-8614-874AF271CEA6}"/>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5" name="Footer Placeholder 4">
            <a:extLst>
              <a:ext uri="{FF2B5EF4-FFF2-40B4-BE49-F238E27FC236}">
                <a16:creationId xmlns:a16="http://schemas.microsoft.com/office/drawing/2014/main" id="{2F5330D5-073E-469D-96AC-54C08B6AA8B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170F96-1B79-46B6-9D9B-08CC5DE4446D}"/>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4170103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709A-21D9-41A6-847A-0381F086F4D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321A285-DDDB-4549-BC48-320C6694AD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23E63E7-4B8C-4274-9DDE-69BBCC208D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321FFC6-DBAF-4601-A009-F8CEF6E25A01}"/>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6" name="Footer Placeholder 5">
            <a:extLst>
              <a:ext uri="{FF2B5EF4-FFF2-40B4-BE49-F238E27FC236}">
                <a16:creationId xmlns:a16="http://schemas.microsoft.com/office/drawing/2014/main" id="{922EFA8B-3ADA-43F8-9BE1-ABCA6D707F3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31EFCCC-FCB7-401D-B4DC-881BFB7A8ADC}"/>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1398705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D3BD-65BF-49C5-98AA-1892D187D60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2BA7E94-E826-4009-B98E-0DA7B13FB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8EBDC5-76E4-43D9-AF24-B246537284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3C82506-2C80-4D09-9C46-3143A8E1E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6B883C-8069-4075-934F-43EB525EF7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556F046-8CB9-48EA-8F60-A88B69450BC2}"/>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8" name="Footer Placeholder 7">
            <a:extLst>
              <a:ext uri="{FF2B5EF4-FFF2-40B4-BE49-F238E27FC236}">
                <a16:creationId xmlns:a16="http://schemas.microsoft.com/office/drawing/2014/main" id="{A637847F-525D-46EB-9A51-4A0D43488DD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AC95FD9-06DE-4B12-9817-921AF8AE08AA}"/>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1497615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CF611-B403-43C0-A35C-8241588E358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EA7FF84-F4E2-4AFA-BA84-09E43329261E}"/>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4" name="Footer Placeholder 3">
            <a:extLst>
              <a:ext uri="{FF2B5EF4-FFF2-40B4-BE49-F238E27FC236}">
                <a16:creationId xmlns:a16="http://schemas.microsoft.com/office/drawing/2014/main" id="{7BBB227E-7D31-43E9-8E72-44D89894389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0D9348A-FFD0-4E88-8E87-1253BA19E738}"/>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1700318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26616-B2EB-49D6-B5D3-DA9E74E4A30D}"/>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3" name="Footer Placeholder 2">
            <a:extLst>
              <a:ext uri="{FF2B5EF4-FFF2-40B4-BE49-F238E27FC236}">
                <a16:creationId xmlns:a16="http://schemas.microsoft.com/office/drawing/2014/main" id="{705FF115-39FA-42B9-812E-DF0B5876BA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DE5ADD5-1651-4549-972B-66D0CDA4A5A3}"/>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2852933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E0A8B-EF79-42DB-85D2-397FC5A02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C5D358D-AD6C-40F7-BD2F-F45233637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DFD0AB2-A0B8-47B2-BAE6-467BF47F5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EDBF58-507F-4BE6-AF80-124A7199255C}"/>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6" name="Footer Placeholder 5">
            <a:extLst>
              <a:ext uri="{FF2B5EF4-FFF2-40B4-BE49-F238E27FC236}">
                <a16:creationId xmlns:a16="http://schemas.microsoft.com/office/drawing/2014/main" id="{90133922-268F-42EB-B13E-8CF2EF68FDD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704FBD6-9B6C-4C7E-9513-64203E42DBA5}"/>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398216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8B390-C63C-4447-B520-64D10018E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BD5B3C5-9D87-4332-B95D-E266BEA2DB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95BBAA1D-D2CD-4E3B-99FA-CBCE800D9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6CD9F-730B-46CB-BEEC-B15B51BFD3FB}"/>
              </a:ext>
            </a:extLst>
          </p:cNvPr>
          <p:cNvSpPr>
            <a:spLocks noGrp="1"/>
          </p:cNvSpPr>
          <p:nvPr>
            <p:ph type="dt" sz="half" idx="10"/>
          </p:nvPr>
        </p:nvSpPr>
        <p:spPr/>
        <p:txBody>
          <a:bodyPr/>
          <a:lstStyle/>
          <a:p>
            <a:fld id="{C67960EC-96D6-46A7-8F94-7792E0E77614}" type="datetimeFigureOut">
              <a:rPr lang="en-IN" smtClean="0"/>
              <a:t>12-02-2022</a:t>
            </a:fld>
            <a:endParaRPr lang="en-IN"/>
          </a:p>
        </p:txBody>
      </p:sp>
      <p:sp>
        <p:nvSpPr>
          <p:cNvPr id="6" name="Footer Placeholder 5">
            <a:extLst>
              <a:ext uri="{FF2B5EF4-FFF2-40B4-BE49-F238E27FC236}">
                <a16:creationId xmlns:a16="http://schemas.microsoft.com/office/drawing/2014/main" id="{D397556F-949B-4A1E-A8F8-7246D64857F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2E5CED5-14BE-44DC-A14C-46935BDFC3E3}"/>
              </a:ext>
            </a:extLst>
          </p:cNvPr>
          <p:cNvSpPr>
            <a:spLocks noGrp="1"/>
          </p:cNvSpPr>
          <p:nvPr>
            <p:ph type="sldNum" sz="quarter" idx="12"/>
          </p:nvPr>
        </p:nvSpPr>
        <p:spPr/>
        <p:txBody>
          <a:bodyPr/>
          <a:lstStyle/>
          <a:p>
            <a:fld id="{04BE949F-164B-406A-8196-97731F17B362}" type="slidenum">
              <a:rPr lang="en-IN" smtClean="0"/>
              <a:t>‹#›</a:t>
            </a:fld>
            <a:endParaRPr lang="en-IN"/>
          </a:p>
        </p:txBody>
      </p:sp>
    </p:spTree>
    <p:extLst>
      <p:ext uri="{BB962C8B-B14F-4D97-AF65-F5344CB8AC3E}">
        <p14:creationId xmlns:p14="http://schemas.microsoft.com/office/powerpoint/2010/main" val="1728640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FAA0FE-3051-44E5-9218-7A2FB1B35A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55D8A36-DB08-4A3A-BBE4-103AC94EB1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F95913-4098-436F-BDB0-31702F24AD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960EC-96D6-46A7-8F94-7792E0E77614}" type="datetimeFigureOut">
              <a:rPr lang="en-IN" smtClean="0"/>
              <a:t>12-02-2022</a:t>
            </a:fld>
            <a:endParaRPr lang="en-IN"/>
          </a:p>
        </p:txBody>
      </p:sp>
      <p:sp>
        <p:nvSpPr>
          <p:cNvPr id="5" name="Footer Placeholder 4">
            <a:extLst>
              <a:ext uri="{FF2B5EF4-FFF2-40B4-BE49-F238E27FC236}">
                <a16:creationId xmlns:a16="http://schemas.microsoft.com/office/drawing/2014/main" id="{241BED52-23A8-48B6-B28F-1711E9385B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7596AAB-1E9B-4B79-8720-5090A64F6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E949F-164B-406A-8196-97731F17B362}" type="slidenum">
              <a:rPr lang="en-IN" smtClean="0"/>
              <a:t>‹#›</a:t>
            </a:fld>
            <a:endParaRPr lang="en-IN"/>
          </a:p>
        </p:txBody>
      </p:sp>
    </p:spTree>
    <p:extLst>
      <p:ext uri="{BB962C8B-B14F-4D97-AF65-F5344CB8AC3E}">
        <p14:creationId xmlns:p14="http://schemas.microsoft.com/office/powerpoint/2010/main" val="2730044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49235-1ADC-48AE-8B3B-F778C2C3B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EB890E7-CCFA-4886-A48E-D5249DC193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EA33975-3717-483F-8BAE-C78C0DA4F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2/12/2022</a:t>
            </a:fld>
            <a:endParaRPr lang="en-US" dirty="0"/>
          </a:p>
        </p:txBody>
      </p:sp>
      <p:sp>
        <p:nvSpPr>
          <p:cNvPr id="5" name="Footer Placeholder 4">
            <a:extLst>
              <a:ext uri="{FF2B5EF4-FFF2-40B4-BE49-F238E27FC236}">
                <a16:creationId xmlns:a16="http://schemas.microsoft.com/office/drawing/2014/main" id="{6FA64277-022D-418B-B168-6CDAA83A9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F086983-6CBD-43C9-9B6E-7A4F0B6315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8224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6.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8.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10.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3.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15.xml"/><Relationship Id="rId1" Type="http://schemas.openxmlformats.org/officeDocument/2006/relationships/tags" Target="../tags/tag1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Man jump hurdles Royalty Free Vector Image - VectorStock">
            <a:extLst>
              <a:ext uri="{FF2B5EF4-FFF2-40B4-BE49-F238E27FC236}">
                <a16:creationId xmlns:a16="http://schemas.microsoft.com/office/drawing/2014/main" id="{D7352EDB-FF5D-46BA-BA84-F2EC3FE3AC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35" b="87331" l="4500" r="97900">
                        <a14:foregroundMark x1="59500" y1="2908" x2="59100" y2="9242"/>
                        <a14:foregroundMark x1="59100" y1="9242" x2="55900" y2="5607"/>
                        <a14:foregroundMark x1="62400" y1="1246" x2="64700" y2="3115"/>
                        <a14:foregroundMark x1="7500" y1="56490" x2="7700" y2="58048"/>
                        <a14:foregroundMark x1="4500" y1="58671" x2="8100" y2="63863"/>
                        <a14:foregroundMark x1="97700" y1="43094" x2="93200" y2="49429"/>
                        <a14:foregroundMark x1="93200" y1="49429" x2="97200" y2="42471"/>
                        <a14:foregroundMark x1="97500" y1="39564" x2="97900" y2="38318"/>
                        <a14:foregroundMark x1="49000" y1="49948" x2="71200" y2="48910"/>
                        <a14:foregroundMark x1="71200" y1="48910" x2="56600" y2="49013"/>
                        <a14:foregroundMark x1="56600" y1="49013" x2="63200" y2="51817"/>
                        <a14:foregroundMark x1="47700" y1="48390" x2="47700" y2="50156"/>
                        <a14:foregroundMark x1="48100" y1="87331" x2="48700" y2="85462"/>
                        <a14:foregroundMark x1="73900" y1="53998" x2="74600" y2="80685"/>
                      </a14:backgroundRemoval>
                    </a14:imgEffect>
                  </a14:imgLayer>
                </a14:imgProps>
              </a:ext>
              <a:ext uri="{28A0092B-C50C-407E-A947-70E740481C1C}">
                <a14:useLocalDpi xmlns:a14="http://schemas.microsoft.com/office/drawing/2010/main" val="0"/>
              </a:ext>
            </a:extLst>
          </a:blip>
          <a:srcRect b="8299"/>
          <a:stretch/>
        </p:blipFill>
        <p:spPr bwMode="auto">
          <a:xfrm>
            <a:off x="387927" y="2321764"/>
            <a:ext cx="4710545" cy="45362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977C3B-831D-49F3-8045-06121173EE6B}"/>
              </a:ext>
            </a:extLst>
          </p:cNvPr>
          <p:cNvSpPr>
            <a:spLocks noGrp="1"/>
          </p:cNvSpPr>
          <p:nvPr>
            <p:ph type="ctrTitle"/>
          </p:nvPr>
        </p:nvSpPr>
        <p:spPr>
          <a:xfrm>
            <a:off x="4174838" y="2669308"/>
            <a:ext cx="7740072" cy="1796695"/>
          </a:xfrm>
        </p:spPr>
        <p:txBody>
          <a:bodyPr>
            <a:noAutofit/>
          </a:bodyPr>
          <a:lstStyle/>
          <a:p>
            <a:r>
              <a:rPr lang="en-IN" sz="5400" b="1" cap="all" dirty="0">
                <a:solidFill>
                  <a:srgbClr val="FFFF00"/>
                </a:solidFill>
                <a:latin typeface="+mn-lt"/>
              </a:rPr>
              <a:t>Hurdles, </a:t>
            </a:r>
            <a:r>
              <a:rPr lang="en-IN" sz="5400" b="1" cap="all" dirty="0" err="1">
                <a:solidFill>
                  <a:srgbClr val="FFFF00"/>
                </a:solidFill>
                <a:latin typeface="+mn-lt"/>
              </a:rPr>
              <a:t>SteepleChase</a:t>
            </a:r>
            <a:r>
              <a:rPr lang="en-IN" sz="5400" b="1" cap="all" dirty="0">
                <a:solidFill>
                  <a:srgbClr val="FFFF00"/>
                </a:solidFill>
                <a:latin typeface="+mn-lt"/>
              </a:rPr>
              <a:t> and Relay Races </a:t>
            </a:r>
          </a:p>
        </p:txBody>
      </p:sp>
      <p:sp>
        <p:nvSpPr>
          <p:cNvPr id="6" name="TextBox 1">
            <a:extLst>
              <a:ext uri="{FF2B5EF4-FFF2-40B4-BE49-F238E27FC236}">
                <a16:creationId xmlns:a16="http://schemas.microsoft.com/office/drawing/2014/main" id="{A9530118-D861-4960-91E8-8D31B704D409}"/>
              </a:ext>
            </a:extLst>
          </p:cNvPr>
          <p:cNvSpPr txBox="1">
            <a:spLocks noChangeArrowheads="1"/>
          </p:cNvSpPr>
          <p:nvPr/>
        </p:nvSpPr>
        <p:spPr bwMode="auto">
          <a:xfrm>
            <a:off x="7351136" y="5272954"/>
            <a:ext cx="3887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en-AU" altLang="en-US" sz="2000" i="1" dirty="0">
                <a:solidFill>
                  <a:srgbClr val="FFFF99"/>
                </a:solidFill>
                <a:latin typeface="Calibri" panose="020F0502020204030204" pitchFamily="34" charset="0"/>
                <a:cs typeface="Calibri" panose="020F0502020204030204" pitchFamily="34" charset="0"/>
              </a:rPr>
              <a:t>Prepared by: Dr. Kuldip Singh</a:t>
            </a:r>
            <a:endParaRPr lang="en-IN" altLang="en-US" sz="2000" i="1" dirty="0">
              <a:solidFill>
                <a:srgbClr val="FFFF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13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3E7F-0B6F-43C2-A34B-F4F8B5DBB3FD}"/>
              </a:ext>
            </a:extLst>
          </p:cNvPr>
          <p:cNvSpPr>
            <a:spLocks noGrp="1"/>
          </p:cNvSpPr>
          <p:nvPr>
            <p:ph type="title"/>
          </p:nvPr>
        </p:nvSpPr>
        <p:spPr>
          <a:xfrm>
            <a:off x="758757" y="243191"/>
            <a:ext cx="4458609" cy="1054379"/>
          </a:xfrm>
        </p:spPr>
        <p:txBody>
          <a:bodyPr>
            <a:normAutofit/>
          </a:bodyPr>
          <a:lstStyle/>
          <a:p>
            <a:r>
              <a:rPr lang="en-IN" sz="3200" cap="all" dirty="0">
                <a:latin typeface="+mn-lt"/>
              </a:rPr>
              <a:t> </a:t>
            </a:r>
            <a:r>
              <a:rPr lang="en-IN" sz="3200" b="1" cap="all" dirty="0">
                <a:solidFill>
                  <a:srgbClr val="FFFF99"/>
                </a:solidFill>
                <a:latin typeface="+mn-lt"/>
              </a:rPr>
              <a:t>Disqualification</a:t>
            </a:r>
          </a:p>
        </p:txBody>
      </p:sp>
      <p:sp>
        <p:nvSpPr>
          <p:cNvPr id="3" name="Content Placeholder 2">
            <a:extLst>
              <a:ext uri="{FF2B5EF4-FFF2-40B4-BE49-F238E27FC236}">
                <a16:creationId xmlns:a16="http://schemas.microsoft.com/office/drawing/2014/main" id="{66D17665-B55C-4378-89FE-A491942232DD}"/>
              </a:ext>
            </a:extLst>
          </p:cNvPr>
          <p:cNvSpPr>
            <a:spLocks noGrp="1"/>
          </p:cNvSpPr>
          <p:nvPr>
            <p:ph idx="1"/>
          </p:nvPr>
        </p:nvSpPr>
        <p:spPr>
          <a:xfrm>
            <a:off x="4376056" y="1575881"/>
            <a:ext cx="6977743" cy="4747098"/>
          </a:xfrm>
        </p:spPr>
        <p:txBody>
          <a:bodyPr>
            <a:noAutofit/>
          </a:bodyPr>
          <a:lstStyle/>
          <a:p>
            <a:pPr algn="just">
              <a:lnSpc>
                <a:spcPct val="120000"/>
              </a:lnSpc>
              <a:spcBef>
                <a:spcPts val="0"/>
              </a:spcBef>
            </a:pPr>
            <a:r>
              <a:rPr lang="en-IN" sz="2000" dirty="0">
                <a:ea typeface="Open Sans" panose="020B0606030504020204" pitchFamily="34" charset="0"/>
                <a:cs typeface="Open Sans" panose="020B0606030504020204" pitchFamily="34" charset="0"/>
              </a:rPr>
              <a:t>To avoid disqualification, the athletes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run in their allotted lanes and each athlete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go over each hurdle and keep to their own lane throughout.</a:t>
            </a:r>
          </a:p>
          <a:p>
            <a:pPr marL="0" indent="0" algn="just">
              <a:lnSpc>
                <a:spcPct val="120000"/>
              </a:lnSpc>
              <a:spcBef>
                <a:spcPts val="0"/>
              </a:spcBef>
              <a:buNone/>
            </a:pPr>
            <a:endParaRPr lang="en-IN" sz="2000" dirty="0">
              <a:ea typeface="Open Sans" panose="020B0606030504020204" pitchFamily="34" charset="0"/>
              <a:cs typeface="Open Sans" panose="020B0606030504020204" pitchFamily="34" charset="0"/>
            </a:endParaRPr>
          </a:p>
          <a:p>
            <a:pPr algn="just">
              <a:lnSpc>
                <a:spcPct val="120000"/>
              </a:lnSpc>
              <a:spcBef>
                <a:spcPts val="0"/>
              </a:spcBef>
            </a:pPr>
            <a:r>
              <a:rPr lang="en-IN" sz="2000" dirty="0">
                <a:ea typeface="Open Sans" panose="020B0606030504020204" pitchFamily="34" charset="0"/>
                <a:cs typeface="Open Sans" panose="020B0606030504020204" pitchFamily="34" charset="0"/>
              </a:rPr>
              <a:t>They will be disqualified if:</a:t>
            </a:r>
          </a:p>
          <a:p>
            <a:pPr algn="just">
              <a:lnSpc>
                <a:spcPct val="120000"/>
              </a:lnSpc>
              <a:spcBef>
                <a:spcPts val="0"/>
              </a:spcBef>
            </a:pPr>
            <a:r>
              <a:rPr lang="en-IN" sz="2000" dirty="0">
                <a:ea typeface="Open Sans" panose="020B0606030504020204" pitchFamily="34" charset="0"/>
                <a:cs typeface="Open Sans" panose="020B0606030504020204" pitchFamily="34" charset="0"/>
              </a:rPr>
              <a:t>their foot or leg is, at the instant of clearance, beside the hurdle (on either side), below the horizontal plane of the top of any hurdle; or </a:t>
            </a:r>
          </a:p>
          <a:p>
            <a:pPr algn="just">
              <a:lnSpc>
                <a:spcPct val="120000"/>
              </a:lnSpc>
              <a:spcBef>
                <a:spcPts val="0"/>
              </a:spcBef>
            </a:pPr>
            <a:r>
              <a:rPr lang="en-IN" sz="2000" dirty="0">
                <a:ea typeface="Open Sans" panose="020B0606030504020204" pitchFamily="34" charset="0"/>
                <a:cs typeface="Open Sans" panose="020B0606030504020204" pitchFamily="34" charset="0"/>
              </a:rPr>
              <a:t>they knock down or displace any hurdle by hand, body or the upper side of the lead leg; </a:t>
            </a:r>
          </a:p>
          <a:p>
            <a:pPr algn="just">
              <a:lnSpc>
                <a:spcPct val="120000"/>
              </a:lnSpc>
              <a:spcBef>
                <a:spcPts val="0"/>
              </a:spcBef>
            </a:pPr>
            <a:r>
              <a:rPr lang="en-IN" sz="2000" dirty="0">
                <a:ea typeface="Open Sans" panose="020B0606030504020204" pitchFamily="34" charset="0"/>
                <a:cs typeface="Open Sans" panose="020B0606030504020204" pitchFamily="34" charset="0"/>
              </a:rPr>
              <a:t>they directly or indirectly knock down or displace a hurdle in their or in another lane in such a manner that there is effect or obstruction upon any other athlete(s) in the race, </a:t>
            </a:r>
          </a:p>
        </p:txBody>
      </p:sp>
      <p:pic>
        <p:nvPicPr>
          <p:cNvPr id="5" name="Picture 4">
            <a:extLst>
              <a:ext uri="{FF2B5EF4-FFF2-40B4-BE49-F238E27FC236}">
                <a16:creationId xmlns:a16="http://schemas.microsoft.com/office/drawing/2014/main" id="{D131CCC7-2B18-4147-986B-75A19C6AFC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50" b="92067" l="2167" r="96167">
                        <a14:foregroundMark x1="6667" y1="49279" x2="7167" y2="68510"/>
                        <a14:foregroundMark x1="91000" y1="29567" x2="92833" y2="45433"/>
                        <a14:foregroundMark x1="95667" y1="37500" x2="96167" y2="49760"/>
                        <a14:foregroundMark x1="96167" y1="49760" x2="96167" y2="49760"/>
                        <a14:foregroundMark x1="3167" y1="50000" x2="2333" y2="51923"/>
                        <a14:foregroundMark x1="33333" y1="12740" x2="42167" y2="7212"/>
                        <a14:foregroundMark x1="42167" y1="7212" x2="53167" y2="6250"/>
                        <a14:foregroundMark x1="53167" y1="6250" x2="62167" y2="8413"/>
                        <a14:foregroundMark x1="28000" y1="82692" x2="38833" y2="90865"/>
                        <a14:foregroundMark x1="38833" y1="90865" x2="49500" y2="93029"/>
                        <a14:foregroundMark x1="49500" y1="93029" x2="63167" y2="92067"/>
                        <a14:foregroundMark x1="63167" y1="92067" x2="66000" y2="90385"/>
                        <a14:foregroundMark x1="52833" y1="76683" x2="52833" y2="76683"/>
                        <a14:foregroundMark x1="46333" y1="21394" x2="46333" y2="21394"/>
                      </a14:backgroundRemoval>
                    </a14:imgEffect>
                  </a14:imgLayer>
                </a14:imgProps>
              </a:ext>
            </a:extLst>
          </a:blip>
          <a:stretch>
            <a:fillRect/>
          </a:stretch>
        </p:blipFill>
        <p:spPr>
          <a:xfrm>
            <a:off x="472246" y="2529191"/>
            <a:ext cx="3768015" cy="2752928"/>
          </a:xfrm>
          <a:prstGeom prst="rect">
            <a:avLst/>
          </a:prstGeom>
        </p:spPr>
      </p:pic>
    </p:spTree>
    <p:custDataLst>
      <p:tags r:id="rId1"/>
    </p:custDataLst>
    <p:extLst>
      <p:ext uri="{BB962C8B-B14F-4D97-AF65-F5344CB8AC3E}">
        <p14:creationId xmlns:p14="http://schemas.microsoft.com/office/powerpoint/2010/main" val="2025968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C9C8-E4A8-4984-B363-2C0F84EF9598}"/>
              </a:ext>
            </a:extLst>
          </p:cNvPr>
          <p:cNvSpPr>
            <a:spLocks noGrp="1"/>
          </p:cNvSpPr>
          <p:nvPr>
            <p:ph type="title"/>
          </p:nvPr>
        </p:nvSpPr>
        <p:spPr>
          <a:xfrm>
            <a:off x="866360" y="330344"/>
            <a:ext cx="6876661" cy="525690"/>
          </a:xfrm>
        </p:spPr>
        <p:txBody>
          <a:bodyPr>
            <a:normAutofit fontScale="90000"/>
          </a:bodyPr>
          <a:lstStyle/>
          <a:p>
            <a:r>
              <a:rPr lang="en-IN" sz="3200" b="1" cap="all" dirty="0">
                <a:solidFill>
                  <a:srgbClr val="FFFF99"/>
                </a:solidFill>
                <a:latin typeface="+mn-lt"/>
              </a:rPr>
              <a:t>Failure</a:t>
            </a:r>
          </a:p>
        </p:txBody>
      </p:sp>
      <p:pic>
        <p:nvPicPr>
          <p:cNvPr id="5" name="Content Placeholder 4">
            <a:extLst>
              <a:ext uri="{FF2B5EF4-FFF2-40B4-BE49-F238E27FC236}">
                <a16:creationId xmlns:a16="http://schemas.microsoft.com/office/drawing/2014/main" id="{0CB4B662-AAE3-4F45-AAB6-EDAF3D0700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4987" y="2141799"/>
            <a:ext cx="6222025" cy="4160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1">
            <a:extLst>
              <a:ext uri="{FF2B5EF4-FFF2-40B4-BE49-F238E27FC236}">
                <a16:creationId xmlns:a16="http://schemas.microsoft.com/office/drawing/2014/main" id="{79C58FE8-A7FF-46F3-83C2-98C3201EBA99}"/>
              </a:ext>
            </a:extLst>
          </p:cNvPr>
          <p:cNvSpPr txBox="1">
            <a:spLocks/>
          </p:cNvSpPr>
          <p:nvPr/>
        </p:nvSpPr>
        <p:spPr>
          <a:xfrm>
            <a:off x="2293083" y="1533333"/>
            <a:ext cx="7638856" cy="626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400" b="1">
                <a:latin typeface="+mn-lt"/>
              </a:rPr>
              <a:t>Knocking down of hurdle by hand (Failure)</a:t>
            </a:r>
            <a:endParaRPr lang="en-IN" sz="2400" b="1" dirty="0">
              <a:latin typeface="+mn-lt"/>
            </a:endParaRPr>
          </a:p>
        </p:txBody>
      </p:sp>
    </p:spTree>
    <p:extLst>
      <p:ext uri="{BB962C8B-B14F-4D97-AF65-F5344CB8AC3E}">
        <p14:creationId xmlns:p14="http://schemas.microsoft.com/office/powerpoint/2010/main" val="2809054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E6C5-5231-4324-A3B2-CC3CD3FEA869}"/>
              </a:ext>
            </a:extLst>
          </p:cNvPr>
          <p:cNvSpPr>
            <a:spLocks noGrp="1"/>
          </p:cNvSpPr>
          <p:nvPr>
            <p:ph type="title"/>
          </p:nvPr>
        </p:nvSpPr>
        <p:spPr>
          <a:xfrm>
            <a:off x="924128" y="1371202"/>
            <a:ext cx="10330774" cy="671604"/>
          </a:xfrm>
        </p:spPr>
        <p:txBody>
          <a:bodyPr>
            <a:normAutofit/>
          </a:bodyPr>
          <a:lstStyle/>
          <a:p>
            <a:pPr algn="ctr"/>
            <a:r>
              <a:rPr lang="en-IN" sz="2400" b="1" dirty="0">
                <a:latin typeface="+mn-lt"/>
              </a:rPr>
              <a:t>Knocking down of a hurdle by front side of leading foot during the race (Failure) </a:t>
            </a:r>
          </a:p>
        </p:txBody>
      </p:sp>
      <p:pic>
        <p:nvPicPr>
          <p:cNvPr id="5" name="Content Placeholder 4">
            <a:extLst>
              <a:ext uri="{FF2B5EF4-FFF2-40B4-BE49-F238E27FC236}">
                <a16:creationId xmlns:a16="http://schemas.microsoft.com/office/drawing/2014/main" id="{C744F2DA-5339-4019-B5D2-156BC63D5C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7122" y="1960579"/>
            <a:ext cx="7697755" cy="4366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1">
            <a:extLst>
              <a:ext uri="{FF2B5EF4-FFF2-40B4-BE49-F238E27FC236}">
                <a16:creationId xmlns:a16="http://schemas.microsoft.com/office/drawing/2014/main" id="{E3752408-5CF2-4255-9E13-50BEA38BDB97}"/>
              </a:ext>
            </a:extLst>
          </p:cNvPr>
          <p:cNvSpPr txBox="1">
            <a:spLocks/>
          </p:cNvSpPr>
          <p:nvPr/>
        </p:nvSpPr>
        <p:spPr>
          <a:xfrm>
            <a:off x="866360" y="330344"/>
            <a:ext cx="6876661" cy="5256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200" b="1" cap="all" dirty="0">
                <a:solidFill>
                  <a:srgbClr val="FFFF99"/>
                </a:solidFill>
                <a:latin typeface="+mn-lt"/>
              </a:rPr>
              <a:t>Failure</a:t>
            </a:r>
          </a:p>
        </p:txBody>
      </p:sp>
    </p:spTree>
    <p:extLst>
      <p:ext uri="{BB962C8B-B14F-4D97-AF65-F5344CB8AC3E}">
        <p14:creationId xmlns:p14="http://schemas.microsoft.com/office/powerpoint/2010/main" val="2751624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00F91BD-9FB4-4C0A-8F35-14EAB9BED1C9}"/>
              </a:ext>
            </a:extLst>
          </p:cNvPr>
          <p:cNvSpPr txBox="1"/>
          <p:nvPr/>
        </p:nvSpPr>
        <p:spPr>
          <a:xfrm>
            <a:off x="1830190" y="1491173"/>
            <a:ext cx="8572073" cy="461665"/>
          </a:xfrm>
          <a:prstGeom prst="rect">
            <a:avLst/>
          </a:prstGeom>
          <a:noFill/>
        </p:spPr>
        <p:txBody>
          <a:bodyPr wrap="square" rtlCol="0">
            <a:spAutoFit/>
          </a:bodyPr>
          <a:lstStyle/>
          <a:p>
            <a:pPr algn="ctr"/>
            <a:r>
              <a:rPr lang="en-IN" sz="2400" b="1" dirty="0"/>
              <a:t>Obstruction during hurdle race (Failure)</a:t>
            </a:r>
          </a:p>
        </p:txBody>
      </p:sp>
      <p:sp>
        <p:nvSpPr>
          <p:cNvPr id="7" name="Title 1">
            <a:extLst>
              <a:ext uri="{FF2B5EF4-FFF2-40B4-BE49-F238E27FC236}">
                <a16:creationId xmlns:a16="http://schemas.microsoft.com/office/drawing/2014/main" id="{7655C8B0-9B92-4D81-A40E-693C9BC1A4CF}"/>
              </a:ext>
            </a:extLst>
          </p:cNvPr>
          <p:cNvSpPr txBox="1">
            <a:spLocks/>
          </p:cNvSpPr>
          <p:nvPr/>
        </p:nvSpPr>
        <p:spPr>
          <a:xfrm>
            <a:off x="866360" y="330344"/>
            <a:ext cx="6876661" cy="52569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200" b="1" cap="all" dirty="0">
                <a:solidFill>
                  <a:srgbClr val="FFFF99"/>
                </a:solidFill>
                <a:latin typeface="+mn-lt"/>
              </a:rPr>
              <a:t>Failure</a:t>
            </a:r>
          </a:p>
        </p:txBody>
      </p:sp>
      <p:pic>
        <p:nvPicPr>
          <p:cNvPr id="8" name="Picture 7">
            <a:extLst>
              <a:ext uri="{FF2B5EF4-FFF2-40B4-BE49-F238E27FC236}">
                <a16:creationId xmlns:a16="http://schemas.microsoft.com/office/drawing/2014/main" id="{A58EACDC-88EE-449A-9D0A-265541FE9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701" y="2025355"/>
            <a:ext cx="7870959" cy="41322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1731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6EAB67-3758-49BE-B412-C95C66CF932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6000"/>
                    </a14:imgEffect>
                    <a14:imgEffect>
                      <a14:colorTemperature colorTemp="7200"/>
                    </a14:imgEffect>
                    <a14:imgEffect>
                      <a14:brightnessContrast bright="13000" contrast="1000"/>
                    </a14:imgEffect>
                  </a14:imgLayer>
                </a14:imgProps>
              </a:ext>
            </a:extLst>
          </a:blip>
          <a:srcRect l="26010" t="13333" r="27633" b="31490"/>
          <a:stretch/>
        </p:blipFill>
        <p:spPr>
          <a:xfrm>
            <a:off x="2869659" y="1994169"/>
            <a:ext cx="6429984" cy="4305101"/>
          </a:xfrm>
          <a:prstGeom prst="rect">
            <a:avLst/>
          </a:prstGeom>
        </p:spPr>
      </p:pic>
      <p:sp>
        <p:nvSpPr>
          <p:cNvPr id="9" name="TextBox 8">
            <a:extLst>
              <a:ext uri="{FF2B5EF4-FFF2-40B4-BE49-F238E27FC236}">
                <a16:creationId xmlns:a16="http://schemas.microsoft.com/office/drawing/2014/main" id="{95642691-1506-462E-833A-A10DF31CCD20}"/>
              </a:ext>
            </a:extLst>
          </p:cNvPr>
          <p:cNvSpPr txBox="1"/>
          <p:nvPr/>
        </p:nvSpPr>
        <p:spPr>
          <a:xfrm>
            <a:off x="1830190" y="1491173"/>
            <a:ext cx="8572073" cy="461665"/>
          </a:xfrm>
          <a:prstGeom prst="rect">
            <a:avLst/>
          </a:prstGeom>
          <a:noFill/>
        </p:spPr>
        <p:txBody>
          <a:bodyPr wrap="square" rtlCol="0">
            <a:spAutoFit/>
          </a:bodyPr>
          <a:lstStyle/>
          <a:p>
            <a:pPr algn="ctr"/>
            <a:r>
              <a:rPr lang="en-IN" sz="2400" b="1" dirty="0"/>
              <a:t>Trailing leg below the horizontal plane of top bar (Failure)</a:t>
            </a:r>
          </a:p>
        </p:txBody>
      </p:sp>
      <p:sp>
        <p:nvSpPr>
          <p:cNvPr id="10" name="Title 1">
            <a:extLst>
              <a:ext uri="{FF2B5EF4-FFF2-40B4-BE49-F238E27FC236}">
                <a16:creationId xmlns:a16="http://schemas.microsoft.com/office/drawing/2014/main" id="{B67294FD-12A8-4464-A5E7-47B3E9A3F3ED}"/>
              </a:ext>
            </a:extLst>
          </p:cNvPr>
          <p:cNvSpPr txBox="1">
            <a:spLocks/>
          </p:cNvSpPr>
          <p:nvPr/>
        </p:nvSpPr>
        <p:spPr>
          <a:xfrm>
            <a:off x="866360" y="330344"/>
            <a:ext cx="6876661" cy="52569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200" b="1" cap="all" dirty="0">
                <a:solidFill>
                  <a:srgbClr val="FFFF99"/>
                </a:solidFill>
                <a:latin typeface="+mn-lt"/>
              </a:rPr>
              <a:t>Failure</a:t>
            </a:r>
          </a:p>
        </p:txBody>
      </p:sp>
    </p:spTree>
    <p:custDataLst>
      <p:tags r:id="rId1"/>
    </p:custDataLst>
    <p:extLst>
      <p:ext uri="{BB962C8B-B14F-4D97-AF65-F5344CB8AC3E}">
        <p14:creationId xmlns:p14="http://schemas.microsoft.com/office/powerpoint/2010/main" val="3446739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C8260-CC90-45FA-BDAB-9D2FE6143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6813" y="1512902"/>
            <a:ext cx="7675127" cy="5111635"/>
          </a:xfrm>
          <a:prstGeom prst="rect">
            <a:avLst/>
          </a:prstGeom>
        </p:spPr>
      </p:pic>
      <p:sp>
        <p:nvSpPr>
          <p:cNvPr id="11" name="Title 1">
            <a:extLst>
              <a:ext uri="{FF2B5EF4-FFF2-40B4-BE49-F238E27FC236}">
                <a16:creationId xmlns:a16="http://schemas.microsoft.com/office/drawing/2014/main" id="{A19F0BFC-F828-4E8C-B942-B6958569AF44}"/>
              </a:ext>
            </a:extLst>
          </p:cNvPr>
          <p:cNvSpPr txBox="1">
            <a:spLocks/>
          </p:cNvSpPr>
          <p:nvPr/>
        </p:nvSpPr>
        <p:spPr>
          <a:xfrm>
            <a:off x="2263169" y="1439695"/>
            <a:ext cx="6170713" cy="797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cap="all" dirty="0">
                <a:solidFill>
                  <a:srgbClr val="FF0000"/>
                </a:solidFill>
                <a:effectLst>
                  <a:outerShdw blurRad="38100" dist="38100" dir="2700000" algn="tl">
                    <a:srgbClr val="000000">
                      <a:alpha val="43137"/>
                    </a:srgbClr>
                  </a:outerShdw>
                </a:effectLst>
                <a:latin typeface="+mn-lt"/>
              </a:rPr>
              <a:t>Steeplechase Races</a:t>
            </a:r>
          </a:p>
        </p:txBody>
      </p:sp>
    </p:spTree>
    <p:custDataLst>
      <p:tags r:id="rId1"/>
    </p:custDataLst>
    <p:extLst>
      <p:ext uri="{BB962C8B-B14F-4D97-AF65-F5344CB8AC3E}">
        <p14:creationId xmlns:p14="http://schemas.microsoft.com/office/powerpoint/2010/main" val="19062940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eeplechase (athletics) - Wikipedia">
            <a:extLst>
              <a:ext uri="{FF2B5EF4-FFF2-40B4-BE49-F238E27FC236}">
                <a16:creationId xmlns:a16="http://schemas.microsoft.com/office/drawing/2014/main" id="{72A479CA-E901-4CCA-BE60-E1C3EEFE26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125" b="90000" l="10000" r="90000">
                        <a14:foregroundMark x1="27583" y1="7750" x2="30667" y2="8750"/>
                        <a14:foregroundMark x1="58167" y1="27500" x2="57667" y2="31125"/>
                        <a14:foregroundMark x1="60833" y1="24125" x2="64667" y2="17875"/>
                        <a14:foregroundMark x1="64667" y1="17875" x2="64667" y2="17500"/>
                        <a14:foregroundMark x1="68750" y1="8750" x2="69000" y2="7125"/>
                      </a14:backgroundRemoval>
                    </a14:imgEffect>
                  </a14:imgLayer>
                </a14:imgProps>
              </a:ext>
              <a:ext uri="{28A0092B-C50C-407E-A947-70E740481C1C}">
                <a14:useLocalDpi xmlns:a14="http://schemas.microsoft.com/office/drawing/2010/main" val="0"/>
              </a:ext>
            </a:extLst>
          </a:blip>
          <a:srcRect r="29552" b="19005"/>
          <a:stretch/>
        </p:blipFill>
        <p:spPr bwMode="auto">
          <a:xfrm>
            <a:off x="5682921" y="651668"/>
            <a:ext cx="7246970" cy="5554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E5EAF9-CB46-4D16-9466-E7D4424F93A0}"/>
              </a:ext>
            </a:extLst>
          </p:cNvPr>
          <p:cNvSpPr>
            <a:spLocks noGrp="1"/>
          </p:cNvSpPr>
          <p:nvPr>
            <p:ph type="title"/>
          </p:nvPr>
        </p:nvSpPr>
        <p:spPr>
          <a:xfrm>
            <a:off x="622570" y="0"/>
            <a:ext cx="10200938" cy="1325563"/>
          </a:xfrm>
        </p:spPr>
        <p:txBody>
          <a:bodyPr>
            <a:normAutofit/>
          </a:bodyPr>
          <a:lstStyle/>
          <a:p>
            <a:r>
              <a:rPr lang="en-IN" sz="3200" b="1" cap="all" dirty="0">
                <a:solidFill>
                  <a:srgbClr val="FFFF99"/>
                </a:solidFill>
                <a:latin typeface="+mn-lt"/>
              </a:rPr>
              <a:t>Steeplechase Races</a:t>
            </a:r>
          </a:p>
        </p:txBody>
      </p:sp>
      <p:sp>
        <p:nvSpPr>
          <p:cNvPr id="3" name="Content Placeholder 2">
            <a:extLst>
              <a:ext uri="{FF2B5EF4-FFF2-40B4-BE49-F238E27FC236}">
                <a16:creationId xmlns:a16="http://schemas.microsoft.com/office/drawing/2014/main" id="{FE9D760B-2E30-4D3F-BFB3-BF4DB7C4A9B0}"/>
              </a:ext>
            </a:extLst>
          </p:cNvPr>
          <p:cNvSpPr>
            <a:spLocks noGrp="1"/>
          </p:cNvSpPr>
          <p:nvPr>
            <p:ph idx="1"/>
          </p:nvPr>
        </p:nvSpPr>
        <p:spPr>
          <a:xfrm>
            <a:off x="632298" y="1690688"/>
            <a:ext cx="5992238" cy="4671201"/>
          </a:xfrm>
        </p:spPr>
        <p:txBody>
          <a:bodyPr>
            <a:noAutofit/>
          </a:bodyPr>
          <a:lstStyle/>
          <a:p>
            <a:pPr algn="just">
              <a:lnSpc>
                <a:spcPct val="100000"/>
              </a:lnSpc>
              <a:spcBef>
                <a:spcPts val="0"/>
              </a:spcBef>
            </a:pPr>
            <a:r>
              <a:rPr lang="en-IN" sz="2000" dirty="0">
                <a:ea typeface="Open Sans" panose="020B0606030504020204" pitchFamily="34" charset="0"/>
                <a:cs typeface="Open Sans" panose="020B0606030504020204" pitchFamily="34" charset="0"/>
              </a:rPr>
              <a:t>The standard distances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2000m and 3000m. </a:t>
            </a:r>
          </a:p>
          <a:p>
            <a:pPr algn="just">
              <a:lnSpc>
                <a:spcPct val="100000"/>
              </a:lnSpc>
              <a:spcBef>
                <a:spcPts val="0"/>
              </a:spcBef>
            </a:pPr>
            <a:endParaRPr lang="en-IN" sz="2000" dirty="0">
              <a:ea typeface="Open Sans" panose="020B0606030504020204" pitchFamily="34" charset="0"/>
              <a:cs typeface="Open Sans" panose="020B0606030504020204" pitchFamily="34" charset="0"/>
            </a:endParaRPr>
          </a:p>
          <a:p>
            <a:pPr algn="just">
              <a:lnSpc>
                <a:spcPct val="100000"/>
              </a:lnSpc>
              <a:spcBef>
                <a:spcPts val="0"/>
              </a:spcBef>
            </a:pPr>
            <a:r>
              <a:rPr lang="en-IN" sz="2000" dirty="0">
                <a:ea typeface="Open Sans" panose="020B0606030504020204" pitchFamily="34" charset="0"/>
                <a:cs typeface="Open Sans" panose="020B0606030504020204" pitchFamily="34" charset="0"/>
              </a:rPr>
              <a:t>For the 3000m event, there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28 hurdle jumps and 7 water jumps.</a:t>
            </a:r>
          </a:p>
          <a:p>
            <a:pPr algn="just">
              <a:lnSpc>
                <a:spcPct val="100000"/>
              </a:lnSpc>
              <a:spcBef>
                <a:spcPts val="0"/>
              </a:spcBef>
            </a:pPr>
            <a:r>
              <a:rPr lang="en-IN" sz="2000" dirty="0">
                <a:ea typeface="Open Sans" panose="020B0606030504020204" pitchFamily="34" charset="0"/>
                <a:cs typeface="Open Sans" panose="020B0606030504020204" pitchFamily="34" charset="0"/>
              </a:rPr>
              <a:t> </a:t>
            </a:r>
          </a:p>
          <a:p>
            <a:pPr algn="just">
              <a:lnSpc>
                <a:spcPct val="100000"/>
              </a:lnSpc>
              <a:spcBef>
                <a:spcPts val="0"/>
              </a:spcBef>
            </a:pPr>
            <a:r>
              <a:rPr lang="en-IN" sz="2000" dirty="0">
                <a:ea typeface="Open Sans" panose="020B0606030504020204" pitchFamily="34" charset="0"/>
                <a:cs typeface="Open Sans" panose="020B0606030504020204" pitchFamily="34" charset="0"/>
              </a:rPr>
              <a:t>The distance from the start to the beginning of the first lap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not include any jumps, the hurdles being removed until the athletes have entered the first lap.</a:t>
            </a:r>
          </a:p>
          <a:p>
            <a:pPr algn="just">
              <a:lnSpc>
                <a:spcPct val="100000"/>
              </a:lnSpc>
              <a:spcBef>
                <a:spcPts val="0"/>
              </a:spcBef>
            </a:pPr>
            <a:endParaRPr lang="en-IN" sz="2000" dirty="0">
              <a:ea typeface="Open Sans" panose="020B0606030504020204" pitchFamily="34" charset="0"/>
              <a:cs typeface="Open Sans" panose="020B0606030504020204" pitchFamily="34" charset="0"/>
            </a:endParaRPr>
          </a:p>
          <a:p>
            <a:pPr algn="just">
              <a:lnSpc>
                <a:spcPct val="100000"/>
              </a:lnSpc>
              <a:spcBef>
                <a:spcPts val="0"/>
              </a:spcBef>
            </a:pPr>
            <a:r>
              <a:rPr lang="en-IN" sz="2000" dirty="0">
                <a:ea typeface="Open Sans" panose="020B0606030504020204" pitchFamily="34" charset="0"/>
                <a:cs typeface="Open Sans" panose="020B0606030504020204" pitchFamily="34" charset="0"/>
              </a:rPr>
              <a:t>For the steeplechase events, there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five jumps in a complete lap, with the water jump as the fourth. </a:t>
            </a:r>
          </a:p>
          <a:p>
            <a:pPr algn="just">
              <a:lnSpc>
                <a:spcPct val="100000"/>
              </a:lnSpc>
              <a:spcBef>
                <a:spcPts val="0"/>
              </a:spcBef>
            </a:pPr>
            <a:endParaRPr lang="en-IN" sz="2000" dirty="0">
              <a:ea typeface="Open Sans" panose="020B0606030504020204" pitchFamily="34" charset="0"/>
              <a:cs typeface="Open Sans" panose="020B0606030504020204" pitchFamily="34" charset="0"/>
            </a:endParaRPr>
          </a:p>
          <a:p>
            <a:pPr algn="just">
              <a:lnSpc>
                <a:spcPct val="100000"/>
              </a:lnSpc>
              <a:spcBef>
                <a:spcPts val="0"/>
              </a:spcBef>
            </a:pPr>
            <a:r>
              <a:rPr lang="en-IN" sz="2000" dirty="0">
                <a:ea typeface="Open Sans" panose="020B0606030504020204" pitchFamily="34" charset="0"/>
                <a:cs typeface="Open Sans" panose="020B0606030504020204" pitchFamily="34" charset="0"/>
              </a:rPr>
              <a:t>The jumps should be evenly distributed, so that the distance between the jumps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approximately one fifth of the nominal length of the lap. </a:t>
            </a:r>
          </a:p>
        </p:txBody>
      </p:sp>
    </p:spTree>
    <p:custDataLst>
      <p:tags r:id="rId1"/>
    </p:custDataLst>
    <p:extLst>
      <p:ext uri="{BB962C8B-B14F-4D97-AF65-F5344CB8AC3E}">
        <p14:creationId xmlns:p14="http://schemas.microsoft.com/office/powerpoint/2010/main" val="2332108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02E2-40F3-4495-A4F2-FF3ADC85AE7C}"/>
              </a:ext>
            </a:extLst>
          </p:cNvPr>
          <p:cNvSpPr>
            <a:spLocks noGrp="1"/>
          </p:cNvSpPr>
          <p:nvPr>
            <p:ph type="title"/>
          </p:nvPr>
        </p:nvSpPr>
        <p:spPr>
          <a:xfrm>
            <a:off x="758757" y="18255"/>
            <a:ext cx="10008770" cy="1325563"/>
          </a:xfrm>
        </p:spPr>
        <p:txBody>
          <a:bodyPr>
            <a:normAutofit/>
          </a:bodyPr>
          <a:lstStyle/>
          <a:p>
            <a:r>
              <a:rPr lang="en-IN" sz="3200" b="1" cap="all" dirty="0">
                <a:solidFill>
                  <a:srgbClr val="FFFF99"/>
                </a:solidFill>
                <a:latin typeface="+mn-lt"/>
              </a:rPr>
              <a:t>2000m Steeplechase</a:t>
            </a:r>
            <a:endParaRPr lang="en-IN" sz="3200" cap="all" dirty="0"/>
          </a:p>
        </p:txBody>
      </p:sp>
      <p:sp>
        <p:nvSpPr>
          <p:cNvPr id="3" name="Content Placeholder 2">
            <a:extLst>
              <a:ext uri="{FF2B5EF4-FFF2-40B4-BE49-F238E27FC236}">
                <a16:creationId xmlns:a16="http://schemas.microsoft.com/office/drawing/2014/main" id="{FA6DE070-E3DD-44D2-89B3-2EB102C22282}"/>
              </a:ext>
            </a:extLst>
          </p:cNvPr>
          <p:cNvSpPr>
            <a:spLocks noGrp="1"/>
          </p:cNvSpPr>
          <p:nvPr>
            <p:ph idx="1"/>
          </p:nvPr>
        </p:nvSpPr>
        <p:spPr>
          <a:xfrm>
            <a:off x="838200" y="1582430"/>
            <a:ext cx="10515600" cy="5158835"/>
          </a:xfrm>
        </p:spPr>
        <p:txBody>
          <a:bodyPr>
            <a:noAutofit/>
          </a:bodyPr>
          <a:lstStyle/>
          <a:p>
            <a:pPr algn="just">
              <a:lnSpc>
                <a:spcPct val="120000"/>
              </a:lnSpc>
              <a:spcBef>
                <a:spcPts val="0"/>
              </a:spcBef>
            </a:pPr>
            <a:r>
              <a:rPr lang="en-IN" sz="2000" dirty="0">
                <a:ea typeface="Open Sans" panose="020B0606030504020204" pitchFamily="34" charset="0"/>
                <a:cs typeface="Open Sans" panose="020B0606030504020204" pitchFamily="34" charset="0"/>
              </a:rPr>
              <a:t>For the 2000m event:</a:t>
            </a:r>
          </a:p>
          <a:p>
            <a:pPr algn="just">
              <a:lnSpc>
                <a:spcPct val="120000"/>
              </a:lnSpc>
              <a:spcBef>
                <a:spcPts val="0"/>
              </a:spcBef>
            </a:pPr>
            <a:r>
              <a:rPr lang="en-IN" sz="2000" dirty="0">
                <a:ea typeface="Open Sans" panose="020B0606030504020204" pitchFamily="34" charset="0"/>
                <a:cs typeface="Open Sans" panose="020B0606030504020204" pitchFamily="34" charset="0"/>
              </a:rPr>
              <a:t>There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18 hurdle jumps and 5 water jumps.</a:t>
            </a:r>
          </a:p>
          <a:p>
            <a:pPr algn="just">
              <a:lnSpc>
                <a:spcPct val="120000"/>
              </a:lnSpc>
              <a:spcBef>
                <a:spcPts val="0"/>
              </a:spcBef>
            </a:pPr>
            <a:endParaRPr lang="en-IN" sz="2000" dirty="0">
              <a:ea typeface="Open Sans" panose="020B0606030504020204" pitchFamily="34" charset="0"/>
              <a:cs typeface="Open Sans" panose="020B0606030504020204" pitchFamily="34" charset="0"/>
            </a:endParaRPr>
          </a:p>
          <a:p>
            <a:pPr algn="just">
              <a:lnSpc>
                <a:spcPct val="120000"/>
              </a:lnSpc>
              <a:spcBef>
                <a:spcPts val="0"/>
              </a:spcBef>
            </a:pPr>
            <a:r>
              <a:rPr lang="en-IN" sz="2000" dirty="0">
                <a:ea typeface="Open Sans" panose="020B0606030504020204" pitchFamily="34" charset="0"/>
                <a:cs typeface="Open Sans" panose="020B0606030504020204" pitchFamily="34" charset="0"/>
              </a:rPr>
              <a:t>The first jump is at the third hurdle of a lap. </a:t>
            </a:r>
          </a:p>
          <a:p>
            <a:pPr algn="just">
              <a:lnSpc>
                <a:spcPct val="120000"/>
              </a:lnSpc>
              <a:spcBef>
                <a:spcPts val="0"/>
              </a:spcBef>
            </a:pPr>
            <a:endParaRPr lang="en-IN" sz="2000" dirty="0">
              <a:ea typeface="Open Sans" panose="020B0606030504020204" pitchFamily="34" charset="0"/>
              <a:cs typeface="Open Sans" panose="020B0606030504020204" pitchFamily="34" charset="0"/>
            </a:endParaRPr>
          </a:p>
          <a:p>
            <a:pPr algn="just">
              <a:lnSpc>
                <a:spcPct val="120000"/>
              </a:lnSpc>
              <a:spcBef>
                <a:spcPts val="0"/>
              </a:spcBef>
            </a:pPr>
            <a:r>
              <a:rPr lang="en-IN" sz="2000" dirty="0">
                <a:ea typeface="Open Sans" panose="020B0606030504020204" pitchFamily="34" charset="0"/>
                <a:cs typeface="Open Sans" panose="020B0606030504020204" pitchFamily="34" charset="0"/>
              </a:rPr>
              <a:t>The previous hurdles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removed until the athletes have passed them for the first time. </a:t>
            </a:r>
          </a:p>
          <a:p>
            <a:pPr algn="just">
              <a:lnSpc>
                <a:spcPct val="120000"/>
              </a:lnSpc>
              <a:spcBef>
                <a:spcPts val="0"/>
              </a:spcBef>
            </a:pPr>
            <a:endParaRPr lang="en-IN" sz="2000" dirty="0">
              <a:ea typeface="Open Sans" panose="020B0606030504020204" pitchFamily="34" charset="0"/>
              <a:cs typeface="Open Sans" panose="020B0606030504020204" pitchFamily="34" charset="0"/>
            </a:endParaRPr>
          </a:p>
          <a:p>
            <a:pPr algn="just">
              <a:lnSpc>
                <a:spcPct val="120000"/>
              </a:lnSpc>
              <a:spcBef>
                <a:spcPts val="0"/>
              </a:spcBef>
            </a:pPr>
            <a:r>
              <a:rPr lang="en-IN" sz="2000" dirty="0">
                <a:ea typeface="Open Sans" panose="020B0606030504020204" pitchFamily="34" charset="0"/>
                <a:cs typeface="Open Sans" panose="020B0606030504020204" pitchFamily="34" charset="0"/>
              </a:rPr>
              <a:t>Note: In the 2000m event, if the water jump is on the inside of the track, the finish line has to be passed twice before the first complete lap with five jumps.</a:t>
            </a:r>
          </a:p>
          <a:p>
            <a:pPr algn="just">
              <a:lnSpc>
                <a:spcPct val="120000"/>
              </a:lnSpc>
              <a:spcBef>
                <a:spcPts val="0"/>
              </a:spcBef>
            </a:pPr>
            <a:endParaRPr lang="en-IN" sz="2000" dirty="0">
              <a:ea typeface="Open Sans" panose="020B0606030504020204" pitchFamily="34" charset="0"/>
              <a:cs typeface="Open Sans" panose="020B0606030504020204" pitchFamily="34" charset="0"/>
            </a:endParaRPr>
          </a:p>
          <a:p>
            <a:pPr algn="just">
              <a:lnSpc>
                <a:spcPct val="120000"/>
              </a:lnSpc>
              <a:spcBef>
                <a:spcPts val="0"/>
              </a:spcBef>
            </a:pPr>
            <a:r>
              <a:rPr lang="en-IN" sz="2000" dirty="0">
                <a:ea typeface="Open Sans" panose="020B0606030504020204" pitchFamily="34" charset="0"/>
                <a:cs typeface="Open Sans" panose="020B0606030504020204" pitchFamily="34" charset="0"/>
              </a:rPr>
              <a:t>In national level competitions, this event is held for U18 Boys and U18 Girls.</a:t>
            </a:r>
          </a:p>
          <a:p>
            <a:pPr algn="just">
              <a:lnSpc>
                <a:spcPct val="120000"/>
              </a:lnSpc>
              <a:spcBef>
                <a:spcPts val="0"/>
              </a:spcBef>
            </a:pPr>
            <a:endParaRPr lang="en-IN" sz="2000" dirty="0">
              <a:ea typeface="Open Sans" panose="020B0606030504020204" pitchFamily="34" charset="0"/>
              <a:cs typeface="Open Sans" panose="020B0606030504020204" pitchFamily="34" charset="0"/>
            </a:endParaRPr>
          </a:p>
          <a:p>
            <a:pPr algn="just">
              <a:lnSpc>
                <a:spcPct val="120000"/>
              </a:lnSpc>
              <a:spcBef>
                <a:spcPts val="0"/>
              </a:spcBef>
            </a:pPr>
            <a:r>
              <a:rPr lang="en-IN" sz="2000" dirty="0">
                <a:ea typeface="Open Sans" panose="020B0606030504020204" pitchFamily="34" charset="0"/>
                <a:cs typeface="Open Sans" panose="020B0606030504020204" pitchFamily="34" charset="0"/>
              </a:rPr>
              <a:t>The height of the hurdle for U18 Boys is 0.838m and for U18 Girls is 0.762m</a:t>
            </a:r>
            <a:r>
              <a:rPr lang="en-IN" sz="2000" dirty="0"/>
              <a:t>.</a:t>
            </a:r>
          </a:p>
        </p:txBody>
      </p:sp>
    </p:spTree>
    <p:extLst>
      <p:ext uri="{BB962C8B-B14F-4D97-AF65-F5344CB8AC3E}">
        <p14:creationId xmlns:p14="http://schemas.microsoft.com/office/powerpoint/2010/main" val="360011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5C03-90C3-415C-955F-B3FED0A59DC8}"/>
              </a:ext>
            </a:extLst>
          </p:cNvPr>
          <p:cNvSpPr>
            <a:spLocks noGrp="1"/>
          </p:cNvSpPr>
          <p:nvPr>
            <p:ph type="title"/>
          </p:nvPr>
        </p:nvSpPr>
        <p:spPr>
          <a:xfrm>
            <a:off x="797668" y="18255"/>
            <a:ext cx="9951197" cy="1325563"/>
          </a:xfrm>
        </p:spPr>
        <p:txBody>
          <a:bodyPr>
            <a:normAutofit/>
          </a:bodyPr>
          <a:lstStyle/>
          <a:p>
            <a:r>
              <a:rPr lang="en-IN" sz="3200" b="1" cap="all" dirty="0">
                <a:solidFill>
                  <a:srgbClr val="FFFF99"/>
                </a:solidFill>
                <a:latin typeface="+mn-lt"/>
              </a:rPr>
              <a:t>The Top Bar</a:t>
            </a:r>
          </a:p>
        </p:txBody>
      </p:sp>
      <p:sp>
        <p:nvSpPr>
          <p:cNvPr id="3" name="Content Placeholder 2">
            <a:extLst>
              <a:ext uri="{FF2B5EF4-FFF2-40B4-BE49-F238E27FC236}">
                <a16:creationId xmlns:a16="http://schemas.microsoft.com/office/drawing/2014/main" id="{740743EF-268A-4A5B-913B-AEC8902E53F4}"/>
              </a:ext>
            </a:extLst>
          </p:cNvPr>
          <p:cNvSpPr>
            <a:spLocks noGrp="1"/>
          </p:cNvSpPr>
          <p:nvPr>
            <p:ph idx="1"/>
          </p:nvPr>
        </p:nvSpPr>
        <p:spPr>
          <a:xfrm>
            <a:off x="740921" y="1932631"/>
            <a:ext cx="10515600" cy="4351338"/>
          </a:xfrm>
        </p:spPr>
        <p:txBody>
          <a:bodyPr>
            <a:normAutofit lnSpcReduction="10000"/>
          </a:bodyPr>
          <a:lstStyle/>
          <a:p>
            <a:pPr algn="just">
              <a:lnSpc>
                <a:spcPct val="120000"/>
              </a:lnSpc>
              <a:spcBef>
                <a:spcPts val="0"/>
              </a:spcBef>
            </a:pPr>
            <a:r>
              <a:rPr lang="en-IN" sz="2400" dirty="0">
                <a:ea typeface="Open Sans" panose="020B0606030504020204" pitchFamily="34" charset="0"/>
                <a:cs typeface="Open Sans" panose="020B0606030504020204" pitchFamily="34" charset="0"/>
              </a:rPr>
              <a:t>The top bars </a:t>
            </a:r>
            <a:r>
              <a:rPr lang="en-IN" sz="2400" dirty="0">
                <a:solidFill>
                  <a:srgbClr val="FF0000"/>
                </a:solidFill>
                <a:ea typeface="Open Sans" panose="020B0606030504020204" pitchFamily="34" charset="0"/>
                <a:cs typeface="Open Sans" panose="020B0606030504020204" pitchFamily="34" charset="0"/>
              </a:rPr>
              <a:t>shall</a:t>
            </a:r>
            <a:r>
              <a:rPr lang="en-IN" sz="2400" dirty="0">
                <a:ea typeface="Open Sans" panose="020B0606030504020204" pitchFamily="34" charset="0"/>
                <a:cs typeface="Open Sans" panose="020B0606030504020204" pitchFamily="34" charset="0"/>
              </a:rPr>
              <a:t> be made of wood or other suitable material.</a:t>
            </a:r>
          </a:p>
          <a:p>
            <a:pPr marL="0" indent="0" algn="just">
              <a:lnSpc>
                <a:spcPct val="120000"/>
              </a:lnSpc>
              <a:spcBef>
                <a:spcPts val="0"/>
              </a:spcBef>
              <a:buNone/>
            </a:pPr>
            <a:r>
              <a:rPr lang="en-IN" sz="2400" dirty="0">
                <a:ea typeface="Open Sans" panose="020B0606030504020204" pitchFamily="34" charset="0"/>
                <a:cs typeface="Open Sans" panose="020B0606030504020204" pitchFamily="34" charset="0"/>
              </a:rPr>
              <a:t> </a:t>
            </a:r>
          </a:p>
          <a:p>
            <a:pPr algn="just">
              <a:lnSpc>
                <a:spcPct val="120000"/>
              </a:lnSpc>
              <a:spcBef>
                <a:spcPts val="0"/>
              </a:spcBef>
            </a:pPr>
            <a:r>
              <a:rPr lang="en-IN" sz="2400" dirty="0">
                <a:ea typeface="Open Sans" panose="020B0606030504020204" pitchFamily="34" charset="0"/>
                <a:cs typeface="Open Sans" panose="020B0606030504020204" pitchFamily="34" charset="0"/>
              </a:rPr>
              <a:t>It </a:t>
            </a:r>
            <a:r>
              <a:rPr lang="en-IN" sz="2400" dirty="0">
                <a:solidFill>
                  <a:srgbClr val="FF0000"/>
                </a:solidFill>
                <a:ea typeface="Open Sans" panose="020B0606030504020204" pitchFamily="34" charset="0"/>
                <a:cs typeface="Open Sans" panose="020B0606030504020204" pitchFamily="34" charset="0"/>
              </a:rPr>
              <a:t>shall</a:t>
            </a:r>
            <a:r>
              <a:rPr lang="en-IN" sz="2400" dirty="0">
                <a:ea typeface="Open Sans" panose="020B0606030504020204" pitchFamily="34" charset="0"/>
                <a:cs typeface="Open Sans" panose="020B0606030504020204" pitchFamily="34" charset="0"/>
              </a:rPr>
              <a:t> be painted with white and black stripes, or with other distinctive contrasting colours (and also in contrast with the surrounding environment), </a:t>
            </a:r>
          </a:p>
          <a:p>
            <a:pPr marL="0" indent="0" algn="just">
              <a:lnSpc>
                <a:spcPct val="120000"/>
              </a:lnSpc>
              <a:spcBef>
                <a:spcPts val="0"/>
              </a:spcBef>
              <a:buNone/>
            </a:pPr>
            <a:endParaRPr lang="en-IN" sz="2400" dirty="0">
              <a:ea typeface="Open Sans" panose="020B0606030504020204" pitchFamily="34" charset="0"/>
              <a:cs typeface="Open Sans" panose="020B0606030504020204" pitchFamily="34" charset="0"/>
            </a:endParaRPr>
          </a:p>
          <a:p>
            <a:pPr algn="just">
              <a:lnSpc>
                <a:spcPct val="120000"/>
              </a:lnSpc>
              <a:spcBef>
                <a:spcPts val="0"/>
              </a:spcBef>
            </a:pPr>
            <a:r>
              <a:rPr lang="en-IN" sz="2400" dirty="0">
                <a:ea typeface="Open Sans" panose="020B0606030504020204" pitchFamily="34" charset="0"/>
                <a:cs typeface="Open Sans" panose="020B0606030504020204" pitchFamily="34" charset="0"/>
              </a:rPr>
              <a:t>The lighter stripes, which should be at least 0.225m wide, are on the outside and </a:t>
            </a:r>
            <a:r>
              <a:rPr lang="en-IN" sz="2400" dirty="0">
                <a:solidFill>
                  <a:srgbClr val="FF0000"/>
                </a:solidFill>
                <a:ea typeface="Open Sans" panose="020B0606030504020204" pitchFamily="34" charset="0"/>
                <a:cs typeface="Open Sans" panose="020B0606030504020204" pitchFamily="34" charset="0"/>
              </a:rPr>
              <a:t>shall</a:t>
            </a:r>
            <a:r>
              <a:rPr lang="en-IN" sz="2400" dirty="0">
                <a:ea typeface="Open Sans" panose="020B0606030504020204" pitchFamily="34" charset="0"/>
                <a:cs typeface="Open Sans" panose="020B0606030504020204" pitchFamily="34" charset="0"/>
              </a:rPr>
              <a:t> be coloured so as to be visible to all sighted athletes. </a:t>
            </a:r>
          </a:p>
          <a:p>
            <a:pPr marL="0" indent="0" algn="just">
              <a:lnSpc>
                <a:spcPct val="120000"/>
              </a:lnSpc>
              <a:spcBef>
                <a:spcPts val="0"/>
              </a:spcBef>
              <a:buNone/>
            </a:pPr>
            <a:endParaRPr lang="en-IN" sz="2400" dirty="0">
              <a:ea typeface="Open Sans" panose="020B0606030504020204" pitchFamily="34" charset="0"/>
              <a:cs typeface="Open Sans" panose="020B0606030504020204" pitchFamily="34" charset="0"/>
            </a:endParaRPr>
          </a:p>
          <a:p>
            <a:pPr algn="just">
              <a:lnSpc>
                <a:spcPct val="120000"/>
              </a:lnSpc>
              <a:spcBef>
                <a:spcPts val="0"/>
              </a:spcBef>
            </a:pPr>
            <a:r>
              <a:rPr lang="en-IN" sz="2400" dirty="0">
                <a:ea typeface="Open Sans" panose="020B0606030504020204" pitchFamily="34" charset="0"/>
                <a:cs typeface="Open Sans" panose="020B0606030504020204" pitchFamily="34" charset="0"/>
              </a:rPr>
              <a:t>The hurdle </a:t>
            </a:r>
            <a:r>
              <a:rPr lang="en-IN" sz="2400" dirty="0">
                <a:solidFill>
                  <a:srgbClr val="FF0000"/>
                </a:solidFill>
                <a:ea typeface="Open Sans" panose="020B0606030504020204" pitchFamily="34" charset="0"/>
                <a:cs typeface="Open Sans" panose="020B0606030504020204" pitchFamily="34" charset="0"/>
              </a:rPr>
              <a:t>shall</a:t>
            </a:r>
            <a:r>
              <a:rPr lang="en-IN" sz="2400" dirty="0">
                <a:ea typeface="Open Sans" panose="020B0606030504020204" pitchFamily="34" charset="0"/>
                <a:cs typeface="Open Sans" panose="020B0606030504020204" pitchFamily="34" charset="0"/>
              </a:rPr>
              <a:t> be placed on the track so that at least 0.30m of the top bar will extend inside the inner edge of the track.</a:t>
            </a:r>
          </a:p>
        </p:txBody>
      </p:sp>
    </p:spTree>
    <p:custDataLst>
      <p:tags r:id="rId1"/>
    </p:custDataLst>
    <p:extLst>
      <p:ext uri="{BB962C8B-B14F-4D97-AF65-F5344CB8AC3E}">
        <p14:creationId xmlns:p14="http://schemas.microsoft.com/office/powerpoint/2010/main" val="1612768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8C42-D000-4F69-B717-FA9930B4329F}"/>
              </a:ext>
            </a:extLst>
          </p:cNvPr>
          <p:cNvSpPr>
            <a:spLocks noGrp="1"/>
          </p:cNvSpPr>
          <p:nvPr>
            <p:ph type="title"/>
          </p:nvPr>
        </p:nvSpPr>
        <p:spPr>
          <a:xfrm>
            <a:off x="807395" y="66895"/>
            <a:ext cx="6769061" cy="1325563"/>
          </a:xfrm>
        </p:spPr>
        <p:txBody>
          <a:bodyPr>
            <a:normAutofit/>
          </a:bodyPr>
          <a:lstStyle/>
          <a:p>
            <a:r>
              <a:rPr lang="en-IN" sz="3200" b="1" cap="all" dirty="0">
                <a:solidFill>
                  <a:srgbClr val="FFFF99"/>
                </a:solidFill>
                <a:latin typeface="+mn-lt"/>
              </a:rPr>
              <a:t>Height of the top bar of Steeplechase Hurdle</a:t>
            </a:r>
          </a:p>
        </p:txBody>
      </p:sp>
      <p:sp>
        <p:nvSpPr>
          <p:cNvPr id="3" name="Content Placeholder 2">
            <a:extLst>
              <a:ext uri="{FF2B5EF4-FFF2-40B4-BE49-F238E27FC236}">
                <a16:creationId xmlns:a16="http://schemas.microsoft.com/office/drawing/2014/main" id="{EFD1FF9B-B909-4351-BC6E-6CB6E8F1D34A}"/>
              </a:ext>
            </a:extLst>
          </p:cNvPr>
          <p:cNvSpPr>
            <a:spLocks noGrp="1"/>
          </p:cNvSpPr>
          <p:nvPr>
            <p:ph idx="1"/>
          </p:nvPr>
        </p:nvSpPr>
        <p:spPr>
          <a:xfrm>
            <a:off x="838200" y="2146641"/>
            <a:ext cx="10515600" cy="3232758"/>
          </a:xfrm>
        </p:spPr>
        <p:txBody>
          <a:bodyPr>
            <a:normAutofit/>
          </a:bodyPr>
          <a:lstStyle/>
          <a:p>
            <a:pPr algn="just"/>
            <a:r>
              <a:rPr lang="en-IN" sz="2400" dirty="0">
                <a:ea typeface="Open Sans" panose="020B0606030504020204" pitchFamily="34" charset="0"/>
                <a:cs typeface="Open Sans" panose="020B0606030504020204" pitchFamily="34" charset="0"/>
              </a:rPr>
              <a:t>The height of the hurdle in all categories of women events is 0.762m.</a:t>
            </a:r>
          </a:p>
          <a:p>
            <a:pPr algn="just"/>
            <a:endParaRPr lang="en-IN" sz="2400" dirty="0">
              <a:ea typeface="Open Sans" panose="020B0606030504020204" pitchFamily="34" charset="0"/>
              <a:cs typeface="Open Sans" panose="020B0606030504020204" pitchFamily="34" charset="0"/>
            </a:endParaRPr>
          </a:p>
          <a:p>
            <a:pPr algn="just"/>
            <a:r>
              <a:rPr lang="en-IN" sz="2400" dirty="0">
                <a:ea typeface="Open Sans" panose="020B0606030504020204" pitchFamily="34" charset="0"/>
                <a:cs typeface="Open Sans" panose="020B0606030504020204" pitchFamily="34" charset="0"/>
              </a:rPr>
              <a:t>In Men, U23 Men and U20M, the height of the hurdle is 0.914m and the event is 3000m steeplechase.</a:t>
            </a:r>
          </a:p>
          <a:p>
            <a:pPr algn="just"/>
            <a:endParaRPr lang="en-IN" sz="2400" dirty="0">
              <a:ea typeface="Open Sans" panose="020B0606030504020204" pitchFamily="34" charset="0"/>
              <a:cs typeface="Open Sans" panose="020B0606030504020204" pitchFamily="34" charset="0"/>
            </a:endParaRPr>
          </a:p>
          <a:p>
            <a:pPr algn="just"/>
            <a:r>
              <a:rPr lang="en-IN" sz="2400" dirty="0">
                <a:ea typeface="Open Sans" panose="020B0606030504020204" pitchFamily="34" charset="0"/>
                <a:cs typeface="Open Sans" panose="020B0606030504020204" pitchFamily="34" charset="0"/>
              </a:rPr>
              <a:t>In U18 Boys, the height of the hurdle is 0.838m and the event is 2000m steeplechase.</a:t>
            </a:r>
          </a:p>
        </p:txBody>
      </p:sp>
    </p:spTree>
    <p:extLst>
      <p:ext uri="{BB962C8B-B14F-4D97-AF65-F5344CB8AC3E}">
        <p14:creationId xmlns:p14="http://schemas.microsoft.com/office/powerpoint/2010/main" val="901493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510987-B9E8-4FDA-A3A8-226E78C3A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277" y="1430568"/>
            <a:ext cx="7413399" cy="5164785"/>
          </a:xfrm>
          <a:prstGeom prst="rect">
            <a:avLst/>
          </a:prstGeom>
        </p:spPr>
      </p:pic>
      <p:sp>
        <p:nvSpPr>
          <p:cNvPr id="12" name="TextBox 11">
            <a:extLst>
              <a:ext uri="{FF2B5EF4-FFF2-40B4-BE49-F238E27FC236}">
                <a16:creationId xmlns:a16="http://schemas.microsoft.com/office/drawing/2014/main" id="{FE3B7CAB-69D1-462B-A451-0F7E42C7B722}"/>
              </a:ext>
            </a:extLst>
          </p:cNvPr>
          <p:cNvSpPr txBox="1"/>
          <p:nvPr/>
        </p:nvSpPr>
        <p:spPr>
          <a:xfrm>
            <a:off x="6128428" y="1342415"/>
            <a:ext cx="3711978" cy="769441"/>
          </a:xfrm>
          <a:prstGeom prst="rect">
            <a:avLst/>
          </a:prstGeom>
          <a:noFill/>
        </p:spPr>
        <p:txBody>
          <a:bodyPr wrap="none" rtlCol="0">
            <a:spAutoFit/>
          </a:bodyPr>
          <a:lstStyle/>
          <a:p>
            <a:r>
              <a:rPr lang="en-AU" sz="4400" b="1" dirty="0">
                <a:solidFill>
                  <a:srgbClr val="FF0000"/>
                </a:solidFill>
                <a:effectLst>
                  <a:outerShdw blurRad="38100" dist="38100" dir="2700000" algn="tl">
                    <a:srgbClr val="000000">
                      <a:alpha val="43137"/>
                    </a:srgbClr>
                  </a:outerShdw>
                </a:effectLst>
              </a:rPr>
              <a:t>HURDLE RACES</a:t>
            </a:r>
            <a:endParaRPr lang="en-IN" sz="4400" b="1" dirty="0">
              <a:solidFill>
                <a:srgbClr val="FF0000"/>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40115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C506C-83D5-4A31-8928-0BEE09359E55}"/>
              </a:ext>
            </a:extLst>
          </p:cNvPr>
          <p:cNvPicPr/>
          <p:nvPr/>
        </p:nvPicPr>
        <p:blipFill>
          <a:blip r:embed="rId2"/>
          <a:srcRect/>
          <a:stretch>
            <a:fillRect/>
          </a:stretch>
        </p:blipFill>
        <p:spPr bwMode="auto">
          <a:xfrm>
            <a:off x="997018" y="1926072"/>
            <a:ext cx="9675844" cy="3300057"/>
          </a:xfrm>
          <a:prstGeom prst="rect">
            <a:avLst/>
          </a:prstGeom>
          <a:noFill/>
        </p:spPr>
      </p:pic>
      <p:sp>
        <p:nvSpPr>
          <p:cNvPr id="2" name="Title 1">
            <a:extLst>
              <a:ext uri="{FF2B5EF4-FFF2-40B4-BE49-F238E27FC236}">
                <a16:creationId xmlns:a16="http://schemas.microsoft.com/office/drawing/2014/main" id="{AB3C16F6-7B5C-4C21-B757-798840FFFBAD}"/>
              </a:ext>
            </a:extLst>
          </p:cNvPr>
          <p:cNvSpPr>
            <a:spLocks noGrp="1"/>
          </p:cNvSpPr>
          <p:nvPr>
            <p:ph type="title"/>
          </p:nvPr>
        </p:nvSpPr>
        <p:spPr>
          <a:xfrm>
            <a:off x="787940" y="0"/>
            <a:ext cx="6225703" cy="1325563"/>
          </a:xfrm>
        </p:spPr>
        <p:txBody>
          <a:bodyPr>
            <a:normAutofit/>
          </a:bodyPr>
          <a:lstStyle/>
          <a:p>
            <a:r>
              <a:rPr lang="en-IN" sz="3200" b="1" cap="all" dirty="0">
                <a:solidFill>
                  <a:srgbClr val="FFFF99"/>
                </a:solidFill>
                <a:latin typeface="+mn-lt"/>
              </a:rPr>
              <a:t>Construction of a steeplechase Hurdle</a:t>
            </a:r>
          </a:p>
        </p:txBody>
      </p:sp>
      <p:sp>
        <p:nvSpPr>
          <p:cNvPr id="3" name="TextBox 2">
            <a:extLst>
              <a:ext uri="{FF2B5EF4-FFF2-40B4-BE49-F238E27FC236}">
                <a16:creationId xmlns:a16="http://schemas.microsoft.com/office/drawing/2014/main" id="{65613D6C-9FEF-46A3-A028-5A8A560996A2}"/>
              </a:ext>
            </a:extLst>
          </p:cNvPr>
          <p:cNvSpPr txBox="1"/>
          <p:nvPr/>
        </p:nvSpPr>
        <p:spPr>
          <a:xfrm>
            <a:off x="2198058" y="5665864"/>
            <a:ext cx="7809722" cy="400110"/>
          </a:xfrm>
          <a:prstGeom prst="rect">
            <a:avLst/>
          </a:prstGeom>
          <a:noFill/>
        </p:spPr>
        <p:txBody>
          <a:bodyPr wrap="square" rtlCol="0">
            <a:spAutoFit/>
          </a:bodyPr>
          <a:lstStyle/>
          <a:p>
            <a:pPr algn="ctr"/>
            <a:r>
              <a:rPr lang="en-IN" sz="2000" b="1" dirty="0"/>
              <a:t>Weight of the hurdle should be between 80 Kg to 100kg</a:t>
            </a:r>
          </a:p>
        </p:txBody>
      </p:sp>
    </p:spTree>
    <p:extLst>
      <p:ext uri="{BB962C8B-B14F-4D97-AF65-F5344CB8AC3E}">
        <p14:creationId xmlns:p14="http://schemas.microsoft.com/office/powerpoint/2010/main" val="3992060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608FE1-2390-494E-B2C9-D9DFD5278267}"/>
              </a:ext>
            </a:extLst>
          </p:cNvPr>
          <p:cNvSpPr>
            <a:spLocks noGrp="1"/>
          </p:cNvSpPr>
          <p:nvPr>
            <p:ph type="title"/>
          </p:nvPr>
        </p:nvSpPr>
        <p:spPr>
          <a:xfrm>
            <a:off x="758757" y="0"/>
            <a:ext cx="9979225" cy="1325563"/>
          </a:xfrm>
        </p:spPr>
        <p:txBody>
          <a:bodyPr>
            <a:normAutofit/>
          </a:bodyPr>
          <a:lstStyle/>
          <a:p>
            <a:r>
              <a:rPr lang="en-IN" sz="3200" b="1" cap="all" dirty="0">
                <a:solidFill>
                  <a:srgbClr val="FFFF99"/>
                </a:solidFill>
                <a:latin typeface="+mn-lt"/>
              </a:rPr>
              <a:t>The Water Jump</a:t>
            </a:r>
          </a:p>
        </p:txBody>
      </p:sp>
      <p:sp>
        <p:nvSpPr>
          <p:cNvPr id="8" name="Content Placeholder 7">
            <a:extLst>
              <a:ext uri="{FF2B5EF4-FFF2-40B4-BE49-F238E27FC236}">
                <a16:creationId xmlns:a16="http://schemas.microsoft.com/office/drawing/2014/main" id="{0092B24A-9B76-4162-90A7-C6839317ABEF}"/>
              </a:ext>
            </a:extLst>
          </p:cNvPr>
          <p:cNvSpPr>
            <a:spLocks noGrp="1"/>
          </p:cNvSpPr>
          <p:nvPr>
            <p:ph idx="1"/>
          </p:nvPr>
        </p:nvSpPr>
        <p:spPr>
          <a:xfrm>
            <a:off x="711736" y="1825625"/>
            <a:ext cx="10515600" cy="4351338"/>
          </a:xfrm>
        </p:spPr>
        <p:txBody>
          <a:bodyPr>
            <a:normAutofit lnSpcReduction="10000"/>
          </a:bodyPr>
          <a:lstStyle/>
          <a:p>
            <a:pPr algn="just"/>
            <a:r>
              <a:rPr lang="en-IN" sz="2000" dirty="0"/>
              <a:t>The water jump, including the hurdle, </a:t>
            </a:r>
            <a:r>
              <a:rPr lang="en-IN" sz="2000" dirty="0">
                <a:solidFill>
                  <a:srgbClr val="FF0000"/>
                </a:solidFill>
              </a:rPr>
              <a:t>shall</a:t>
            </a:r>
            <a:r>
              <a:rPr lang="en-IN" sz="2000" dirty="0"/>
              <a:t> be 3.66m ± 0.02m in length and the water pit </a:t>
            </a:r>
            <a:r>
              <a:rPr lang="en-IN" sz="2000" dirty="0">
                <a:solidFill>
                  <a:srgbClr val="FF0000"/>
                </a:solidFill>
              </a:rPr>
              <a:t>shall</a:t>
            </a:r>
            <a:r>
              <a:rPr lang="en-IN" sz="2000" dirty="0"/>
              <a:t> be 3.66m ± 0.02m in width.</a:t>
            </a:r>
          </a:p>
          <a:p>
            <a:pPr algn="just"/>
            <a:endParaRPr lang="en-IN" sz="2000" dirty="0"/>
          </a:p>
          <a:p>
            <a:pPr algn="just"/>
            <a:r>
              <a:rPr lang="en-IN" sz="2000" b="0" i="0" u="none" strike="noStrike" baseline="0" dirty="0"/>
              <a:t>The bottom of the water pit </a:t>
            </a:r>
            <a:r>
              <a:rPr lang="en-IN" sz="2000" b="0" i="0" u="none" strike="noStrike" baseline="0" dirty="0">
                <a:solidFill>
                  <a:srgbClr val="FF0000"/>
                </a:solidFill>
              </a:rPr>
              <a:t>shall</a:t>
            </a:r>
            <a:r>
              <a:rPr lang="en-IN" sz="2000" b="0" i="0" u="none" strike="noStrike" baseline="0" dirty="0"/>
              <a:t> consist of a synthetic surface, or matting, of sufficient thickness to ensure safe landing, and allow for the spikes to grip satisfactorily.</a:t>
            </a:r>
          </a:p>
          <a:p>
            <a:pPr algn="just"/>
            <a:endParaRPr lang="en-IN" sz="2000" b="0" i="0" u="none" strike="noStrike" baseline="0" dirty="0"/>
          </a:p>
          <a:p>
            <a:pPr algn="just"/>
            <a:r>
              <a:rPr lang="en-IN" sz="2000" b="0" i="0" u="none" strike="noStrike" baseline="0" dirty="0"/>
              <a:t>The depth of the water closest to the hurdle </a:t>
            </a:r>
            <a:r>
              <a:rPr lang="en-IN" sz="2000" b="0" i="0" u="none" strike="noStrike" baseline="0" dirty="0">
                <a:solidFill>
                  <a:srgbClr val="FF0000"/>
                </a:solidFill>
              </a:rPr>
              <a:t>shall</a:t>
            </a:r>
            <a:r>
              <a:rPr lang="en-IN" sz="2000" b="0" i="0" u="none" strike="noStrike" baseline="0" dirty="0"/>
              <a:t> be 0.50m ± 0.05m for approximately 1.20m.</a:t>
            </a:r>
          </a:p>
          <a:p>
            <a:pPr algn="just"/>
            <a:endParaRPr lang="en-IN" sz="2000" b="0" i="0" u="none" strike="noStrike" baseline="0" dirty="0"/>
          </a:p>
          <a:p>
            <a:pPr algn="just"/>
            <a:r>
              <a:rPr lang="en-IN" sz="2000" b="0" i="0" u="none" strike="noStrike" baseline="0" dirty="0"/>
              <a:t>From there, the bottom </a:t>
            </a:r>
            <a:r>
              <a:rPr lang="en-IN" sz="2000" b="0" i="0" u="none" strike="noStrike" baseline="0" dirty="0">
                <a:solidFill>
                  <a:srgbClr val="FF0000"/>
                </a:solidFill>
              </a:rPr>
              <a:t>shall</a:t>
            </a:r>
            <a:r>
              <a:rPr lang="en-IN" sz="2000" b="0" i="0" u="none" strike="noStrike" baseline="0" dirty="0"/>
              <a:t> have a uniform slope upwards to the level of the track at the farther end of the water pit.</a:t>
            </a:r>
          </a:p>
          <a:p>
            <a:pPr algn="just"/>
            <a:endParaRPr lang="en-IN" sz="2000" b="0" i="0" u="none" strike="noStrike" baseline="0" dirty="0"/>
          </a:p>
          <a:p>
            <a:pPr algn="just"/>
            <a:r>
              <a:rPr lang="en-IN" sz="2000" b="0" i="0" u="none" strike="noStrike" baseline="0" dirty="0"/>
              <a:t>At the start of a race, the surface of the water </a:t>
            </a:r>
            <a:r>
              <a:rPr lang="en-IN" sz="2000" b="0" i="0" u="none" strike="noStrike" baseline="0" dirty="0">
                <a:solidFill>
                  <a:srgbClr val="FF0000"/>
                </a:solidFill>
              </a:rPr>
              <a:t>shall</a:t>
            </a:r>
            <a:r>
              <a:rPr lang="en-IN" sz="2000" b="0" i="0" u="none" strike="noStrike" baseline="0" dirty="0"/>
              <a:t> be level with the surface of the track within a</a:t>
            </a:r>
            <a:r>
              <a:rPr lang="en-IN" sz="2000" dirty="0"/>
              <a:t>  </a:t>
            </a:r>
            <a:r>
              <a:rPr lang="en-IN" sz="2000" b="0" i="0" u="none" strike="noStrike" baseline="0" dirty="0"/>
              <a:t>margin of 20mm</a:t>
            </a:r>
            <a:endParaRPr lang="en-IN" sz="2000" dirty="0"/>
          </a:p>
        </p:txBody>
      </p:sp>
    </p:spTree>
    <p:extLst>
      <p:ext uri="{BB962C8B-B14F-4D97-AF65-F5344CB8AC3E}">
        <p14:creationId xmlns:p14="http://schemas.microsoft.com/office/powerpoint/2010/main" val="2980210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2BA1-6C79-4CA9-8392-92FE52F6AC38}"/>
              </a:ext>
            </a:extLst>
          </p:cNvPr>
          <p:cNvSpPr>
            <a:spLocks noGrp="1"/>
          </p:cNvSpPr>
          <p:nvPr>
            <p:ph type="title"/>
          </p:nvPr>
        </p:nvSpPr>
        <p:spPr>
          <a:xfrm>
            <a:off x="865761" y="0"/>
            <a:ext cx="9771137" cy="1381328"/>
          </a:xfrm>
        </p:spPr>
        <p:txBody>
          <a:bodyPr>
            <a:normAutofit/>
          </a:bodyPr>
          <a:lstStyle/>
          <a:p>
            <a:r>
              <a:rPr lang="en-IN" sz="3200" b="1" cap="all" dirty="0">
                <a:solidFill>
                  <a:srgbClr val="FFFF99"/>
                </a:solidFill>
                <a:latin typeface="+mn-lt"/>
              </a:rPr>
              <a:t>Construction of Water Jump</a:t>
            </a:r>
          </a:p>
        </p:txBody>
      </p:sp>
      <p:pic>
        <p:nvPicPr>
          <p:cNvPr id="4" name="Picture 3">
            <a:extLst>
              <a:ext uri="{FF2B5EF4-FFF2-40B4-BE49-F238E27FC236}">
                <a16:creationId xmlns:a16="http://schemas.microsoft.com/office/drawing/2014/main" id="{F13B3123-E41E-435A-B235-75B8BB9F8CA8}"/>
              </a:ext>
            </a:extLst>
          </p:cNvPr>
          <p:cNvPicPr>
            <a:picLocks noChangeAspect="1"/>
          </p:cNvPicPr>
          <p:nvPr/>
        </p:nvPicPr>
        <p:blipFill>
          <a:blip r:embed="rId2">
            <a:duotone>
              <a:prstClr val="black"/>
              <a:srgbClr val="D9C3A5">
                <a:tint val="50000"/>
                <a:satMod val="180000"/>
              </a:srgbClr>
            </a:duotone>
          </a:blip>
          <a:stretch>
            <a:fillRect/>
          </a:stretch>
        </p:blipFill>
        <p:spPr>
          <a:xfrm>
            <a:off x="2130360" y="1618216"/>
            <a:ext cx="7908586" cy="4763129"/>
          </a:xfrm>
          <a:prstGeom prst="rect">
            <a:avLst/>
          </a:prstGeom>
          <a:ln w="12700">
            <a:solidFill>
              <a:schemeClr val="tx1"/>
            </a:solidFill>
          </a:ln>
        </p:spPr>
      </p:pic>
    </p:spTree>
    <p:extLst>
      <p:ext uri="{BB962C8B-B14F-4D97-AF65-F5344CB8AC3E}">
        <p14:creationId xmlns:p14="http://schemas.microsoft.com/office/powerpoint/2010/main" val="3940130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DC6DDE-E726-4690-A4D4-77014895E1AE}"/>
              </a:ext>
            </a:extLst>
          </p:cNvPr>
          <p:cNvSpPr>
            <a:spLocks noGrp="1"/>
          </p:cNvSpPr>
          <p:nvPr>
            <p:ph type="title"/>
          </p:nvPr>
        </p:nvSpPr>
        <p:spPr>
          <a:xfrm>
            <a:off x="1692613" y="1731523"/>
            <a:ext cx="8813258" cy="564204"/>
          </a:xfrm>
        </p:spPr>
        <p:txBody>
          <a:bodyPr>
            <a:normAutofit/>
          </a:bodyPr>
          <a:lstStyle/>
          <a:p>
            <a:pPr algn="ctr"/>
            <a:r>
              <a:rPr lang="en-IN" b="1" dirty="0">
                <a:latin typeface="+mn-lt"/>
              </a:rPr>
              <a:t>The Race in Progress- Correct Clearance of  Water Jump</a:t>
            </a:r>
          </a:p>
        </p:txBody>
      </p:sp>
      <p:pic>
        <p:nvPicPr>
          <p:cNvPr id="3" name="Content Placeholder 2">
            <a:extLst>
              <a:ext uri="{FF2B5EF4-FFF2-40B4-BE49-F238E27FC236}">
                <a16:creationId xmlns:a16="http://schemas.microsoft.com/office/drawing/2014/main" id="{160B7682-425B-4D42-9304-31428E746BCC}"/>
              </a:ext>
            </a:extLst>
          </p:cNvPr>
          <p:cNvPicPr>
            <a:picLocks noGrp="1" noChangeAspect="1"/>
          </p:cNvPicPr>
          <p:nvPr>
            <p:ph type="pic" idx="1"/>
          </p:nvPr>
        </p:nvPicPr>
        <p:blipFill>
          <a:blip r:embed="rId2"/>
          <a:srcRect t="20192" b="20192"/>
          <a:stretch>
            <a:fillRect/>
          </a:stretch>
        </p:blipFill>
        <p:spPr>
          <a:xfrm>
            <a:off x="1683171" y="2376134"/>
            <a:ext cx="8825658" cy="3640666"/>
          </a:xfrm>
          <a:prstGeom prst="roundRect">
            <a:avLst>
              <a:gd name="adj" fmla="val 393"/>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125D48B3-72B7-4C2E-AE7F-4EEF4C2ECDD4}"/>
              </a:ext>
            </a:extLst>
          </p:cNvPr>
          <p:cNvSpPr txBox="1"/>
          <p:nvPr/>
        </p:nvSpPr>
        <p:spPr>
          <a:xfrm>
            <a:off x="858465" y="350355"/>
            <a:ext cx="6094378" cy="584775"/>
          </a:xfrm>
          <a:prstGeom prst="rect">
            <a:avLst/>
          </a:prstGeom>
          <a:noFill/>
        </p:spPr>
        <p:txBody>
          <a:bodyPr wrap="square">
            <a:spAutoFit/>
          </a:bodyPr>
          <a:lstStyle/>
          <a:p>
            <a:r>
              <a:rPr lang="en-IN" sz="3200" b="1" cap="all" dirty="0">
                <a:solidFill>
                  <a:srgbClr val="FFFF99"/>
                </a:solidFill>
                <a:latin typeface="+mn-lt"/>
              </a:rPr>
              <a:t>Clearance of  Water Jump</a:t>
            </a:r>
            <a:endParaRPr lang="en-IN" sz="3200" cap="all" dirty="0">
              <a:solidFill>
                <a:srgbClr val="FFFF99"/>
              </a:solidFill>
            </a:endParaRPr>
          </a:p>
        </p:txBody>
      </p:sp>
    </p:spTree>
    <p:extLst>
      <p:ext uri="{BB962C8B-B14F-4D97-AF65-F5344CB8AC3E}">
        <p14:creationId xmlns:p14="http://schemas.microsoft.com/office/powerpoint/2010/main" val="3961122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F6C3-E088-4595-9560-FF881E9FF55C}"/>
              </a:ext>
            </a:extLst>
          </p:cNvPr>
          <p:cNvSpPr>
            <a:spLocks noGrp="1"/>
          </p:cNvSpPr>
          <p:nvPr>
            <p:ph type="title"/>
          </p:nvPr>
        </p:nvSpPr>
        <p:spPr>
          <a:xfrm>
            <a:off x="807396" y="0"/>
            <a:ext cx="9950802" cy="1325563"/>
          </a:xfrm>
        </p:spPr>
        <p:txBody>
          <a:bodyPr>
            <a:normAutofit/>
          </a:bodyPr>
          <a:lstStyle/>
          <a:p>
            <a:r>
              <a:rPr lang="en-IN" sz="3200" b="1" cap="all" dirty="0">
                <a:solidFill>
                  <a:srgbClr val="FFFF99"/>
                </a:solidFill>
                <a:latin typeface="Calibri" panose="020F0502020204030204" pitchFamily="34" charset="0"/>
                <a:ea typeface="Calibri" panose="020F0502020204030204" pitchFamily="34" charset="0"/>
                <a:cs typeface="Mangal" panose="02040503050203030202" pitchFamily="18" charset="0"/>
              </a:rPr>
              <a:t>f</a:t>
            </a:r>
            <a:r>
              <a:rPr lang="en-IN" sz="3200" b="1" cap="all" dirty="0">
                <a:solidFill>
                  <a:srgbClr val="FFFF99"/>
                </a:solidFill>
                <a:effectLst/>
                <a:latin typeface="Calibri" panose="020F0502020204030204" pitchFamily="34" charset="0"/>
                <a:ea typeface="Calibri" panose="020F0502020204030204" pitchFamily="34" charset="0"/>
                <a:cs typeface="Mangal" panose="02040503050203030202" pitchFamily="18" charset="0"/>
              </a:rPr>
              <a:t>ailures in Steeple Chase</a:t>
            </a:r>
            <a:endParaRPr lang="en-IN" sz="3200" b="1" cap="all" dirty="0">
              <a:solidFill>
                <a:srgbClr val="FFFF99"/>
              </a:solidFill>
            </a:endParaRPr>
          </a:p>
        </p:txBody>
      </p:sp>
      <p:sp>
        <p:nvSpPr>
          <p:cNvPr id="3" name="Content Placeholder 2">
            <a:extLst>
              <a:ext uri="{FF2B5EF4-FFF2-40B4-BE49-F238E27FC236}">
                <a16:creationId xmlns:a16="http://schemas.microsoft.com/office/drawing/2014/main" id="{9009422D-6315-4357-8A34-5BCD67CE9AA9}"/>
              </a:ext>
            </a:extLst>
          </p:cNvPr>
          <p:cNvSpPr>
            <a:spLocks noGrp="1"/>
          </p:cNvSpPr>
          <p:nvPr>
            <p:ph idx="1"/>
          </p:nvPr>
        </p:nvSpPr>
        <p:spPr>
          <a:xfrm>
            <a:off x="680936" y="2226246"/>
            <a:ext cx="10525327" cy="3435252"/>
          </a:xfrm>
        </p:spPr>
        <p:txBody>
          <a:bodyPr>
            <a:normAutofit/>
          </a:bodyPr>
          <a:lstStyle/>
          <a:p>
            <a:pPr algn="just" defTabSz="898525">
              <a:lnSpc>
                <a:spcPct val="150000"/>
              </a:lnSpc>
              <a:spcBef>
                <a:spcPts val="0"/>
              </a:spcBef>
              <a:buFont typeface="Wingdings" panose="05000000000000000000" pitchFamily="2" charset="2"/>
              <a:buChar char="§"/>
              <a:tabLst>
                <a:tab pos="2870200" algn="l"/>
                <a:tab pos="3405188" algn="l"/>
              </a:tabLst>
            </a:pPr>
            <a:r>
              <a:rPr lang="en-IN" sz="2400" dirty="0">
                <a:effectLst/>
                <a:ea typeface="Calibri" panose="020F0502020204030204" pitchFamily="34" charset="0"/>
                <a:cs typeface="Mangal" panose="02040503050203030202" pitchFamily="18" charset="0"/>
              </a:rPr>
              <a:t>TR23.7.1 (169.7(a)) 	- 	Stepping beside the water jump</a:t>
            </a:r>
          </a:p>
          <a:p>
            <a:pPr algn="just" defTabSz="898525">
              <a:lnSpc>
                <a:spcPct val="150000"/>
              </a:lnSpc>
              <a:spcBef>
                <a:spcPts val="0"/>
              </a:spcBef>
              <a:buFont typeface="Wingdings" panose="05000000000000000000" pitchFamily="2" charset="2"/>
              <a:buChar char="§"/>
              <a:tabLst>
                <a:tab pos="2870200" algn="l"/>
                <a:tab pos="3405188" algn="l"/>
              </a:tabLst>
            </a:pPr>
            <a:endParaRPr lang="en-IN" sz="2400" dirty="0">
              <a:effectLst/>
              <a:ea typeface="Calibri" panose="020F0502020204030204" pitchFamily="34" charset="0"/>
              <a:cs typeface="Mangal" panose="02040503050203030202" pitchFamily="18" charset="0"/>
            </a:endParaRPr>
          </a:p>
          <a:p>
            <a:pPr algn="just" defTabSz="898525">
              <a:lnSpc>
                <a:spcPct val="150000"/>
              </a:lnSpc>
              <a:spcBef>
                <a:spcPts val="0"/>
              </a:spcBef>
              <a:buFont typeface="Wingdings" panose="05000000000000000000" pitchFamily="2" charset="2"/>
              <a:buChar char="§"/>
              <a:tabLst>
                <a:tab pos="2870200" algn="l"/>
                <a:tab pos="3405188" algn="l"/>
              </a:tabLst>
            </a:pPr>
            <a:r>
              <a:rPr lang="en-IN" sz="2400" dirty="0">
                <a:effectLst/>
                <a:ea typeface="Calibri" panose="020F0502020204030204" pitchFamily="34" charset="0"/>
                <a:cs typeface="Mangal" panose="02040503050203030202" pitchFamily="18" charset="0"/>
              </a:rPr>
              <a:t>TR23.7.2 (169.7(b)) 	- 	Trailing leg at hurdle clearance below the horizontal</a:t>
            </a:r>
          </a:p>
          <a:p>
            <a:pPr marL="0" indent="0" algn="just" defTabSz="898525">
              <a:lnSpc>
                <a:spcPct val="150000"/>
              </a:lnSpc>
              <a:spcBef>
                <a:spcPts val="0"/>
              </a:spcBef>
              <a:buNone/>
              <a:tabLst>
                <a:tab pos="2870200" algn="l"/>
                <a:tab pos="3405188" algn="l"/>
              </a:tabLst>
            </a:pPr>
            <a:r>
              <a:rPr lang="en-IN" sz="2400" dirty="0">
                <a:ea typeface="Calibri" panose="020F0502020204030204" pitchFamily="34" charset="0"/>
                <a:cs typeface="Mangal" panose="02040503050203030202" pitchFamily="18" charset="0"/>
              </a:rPr>
              <a:t>		</a:t>
            </a:r>
            <a:r>
              <a:rPr lang="en-IN" sz="2400" dirty="0">
                <a:effectLst/>
                <a:ea typeface="Calibri" panose="020F0502020204030204" pitchFamily="34" charset="0"/>
                <a:cs typeface="Mangal" panose="02040503050203030202" pitchFamily="18" charset="0"/>
              </a:rPr>
              <a:t>plane of </a:t>
            </a:r>
            <a:r>
              <a:rPr lang="en-IN" sz="2400" dirty="0">
                <a:ea typeface="Calibri" panose="020F0502020204030204" pitchFamily="34" charset="0"/>
                <a:cs typeface="Mangal" panose="02040503050203030202" pitchFamily="18" charset="0"/>
              </a:rPr>
              <a:t>	</a:t>
            </a:r>
            <a:r>
              <a:rPr lang="en-IN" sz="2400" dirty="0">
                <a:effectLst/>
                <a:ea typeface="Calibri" panose="020F0502020204030204" pitchFamily="34" charset="0"/>
                <a:cs typeface="Mangal" panose="02040503050203030202" pitchFamily="18" charset="0"/>
              </a:rPr>
              <a:t>the top of hurdle</a:t>
            </a:r>
          </a:p>
        </p:txBody>
      </p:sp>
    </p:spTree>
    <p:extLst>
      <p:ext uri="{BB962C8B-B14F-4D97-AF65-F5344CB8AC3E}">
        <p14:creationId xmlns:p14="http://schemas.microsoft.com/office/powerpoint/2010/main" val="3676796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B7DB4-D243-482B-8D61-60171FE14F5F}"/>
              </a:ext>
            </a:extLst>
          </p:cNvPr>
          <p:cNvSpPr>
            <a:spLocks noGrp="1"/>
          </p:cNvSpPr>
          <p:nvPr>
            <p:ph type="title"/>
          </p:nvPr>
        </p:nvSpPr>
        <p:spPr>
          <a:xfrm>
            <a:off x="681135" y="0"/>
            <a:ext cx="10077060" cy="1325563"/>
          </a:xfrm>
        </p:spPr>
        <p:txBody>
          <a:bodyPr>
            <a:normAutofit/>
          </a:bodyPr>
          <a:lstStyle/>
          <a:p>
            <a:r>
              <a:rPr lang="en-IN" sz="3200" b="1" cap="all" dirty="0">
                <a:solidFill>
                  <a:srgbClr val="FFFF99"/>
                </a:solidFill>
                <a:latin typeface="+mn-lt"/>
              </a:rPr>
              <a:t>Disqualification</a:t>
            </a:r>
          </a:p>
        </p:txBody>
      </p:sp>
      <p:sp>
        <p:nvSpPr>
          <p:cNvPr id="3" name="Content Placeholder 2">
            <a:extLst>
              <a:ext uri="{FF2B5EF4-FFF2-40B4-BE49-F238E27FC236}">
                <a16:creationId xmlns:a16="http://schemas.microsoft.com/office/drawing/2014/main" id="{43B9EE52-C737-4509-ACE3-FDE74C6E4DE8}"/>
              </a:ext>
            </a:extLst>
          </p:cNvPr>
          <p:cNvSpPr>
            <a:spLocks noGrp="1"/>
          </p:cNvSpPr>
          <p:nvPr>
            <p:ph idx="1"/>
          </p:nvPr>
        </p:nvSpPr>
        <p:spPr>
          <a:xfrm>
            <a:off x="4516018" y="1825625"/>
            <a:ext cx="6777796" cy="4351338"/>
          </a:xfrm>
        </p:spPr>
        <p:txBody>
          <a:bodyPr>
            <a:normAutofit lnSpcReduction="10000"/>
          </a:bodyPr>
          <a:lstStyle/>
          <a:p>
            <a:pPr algn="just">
              <a:buFont typeface="Wingdings" panose="05000000000000000000" pitchFamily="2" charset="2"/>
              <a:buChar char="§"/>
            </a:pPr>
            <a:r>
              <a:rPr lang="en-IN" sz="2000" dirty="0">
                <a:ea typeface="Open Sans" panose="020B0606030504020204" pitchFamily="34" charset="0"/>
                <a:cs typeface="Open Sans" panose="020B0606030504020204" pitchFamily="34" charset="0"/>
              </a:rPr>
              <a:t>Each athlete </a:t>
            </a:r>
            <a:r>
              <a:rPr lang="en-IN" sz="2000" dirty="0">
                <a:solidFill>
                  <a:srgbClr val="FF0000"/>
                </a:solidFill>
                <a:ea typeface="Open Sans" panose="020B0606030504020204" pitchFamily="34" charset="0"/>
                <a:cs typeface="Open Sans" panose="020B0606030504020204" pitchFamily="34" charset="0"/>
              </a:rPr>
              <a:t>shall </a:t>
            </a:r>
            <a:r>
              <a:rPr lang="en-IN" sz="2000" dirty="0">
                <a:ea typeface="Open Sans" panose="020B0606030504020204" pitchFamily="34" charset="0"/>
                <a:cs typeface="Open Sans" panose="020B0606030504020204" pitchFamily="34" charset="0"/>
              </a:rPr>
              <a:t>go over or through the water and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go over each hurdle. </a:t>
            </a:r>
          </a:p>
          <a:p>
            <a:pPr algn="just">
              <a:buFont typeface="Wingdings" panose="05000000000000000000" pitchFamily="2" charset="2"/>
              <a:buChar char="§"/>
            </a:pPr>
            <a:endParaRPr lang="en-IN" sz="2000" dirty="0">
              <a:ea typeface="Open Sans" panose="020B0606030504020204" pitchFamily="34" charset="0"/>
              <a:cs typeface="Open Sans" panose="020B0606030504020204" pitchFamily="34" charset="0"/>
            </a:endParaRPr>
          </a:p>
          <a:p>
            <a:pPr algn="just">
              <a:buFont typeface="Wingdings" panose="05000000000000000000" pitchFamily="2" charset="2"/>
              <a:buChar char="§"/>
            </a:pPr>
            <a:r>
              <a:rPr lang="en-IN" sz="2000" dirty="0">
                <a:ea typeface="Open Sans" panose="020B0606030504020204" pitchFamily="34" charset="0"/>
                <a:cs typeface="Open Sans" panose="020B0606030504020204" pitchFamily="34" charset="0"/>
              </a:rPr>
              <a:t>Failure to do so will result in a disqualification. </a:t>
            </a:r>
          </a:p>
          <a:p>
            <a:pPr algn="just">
              <a:buFont typeface="Wingdings" panose="05000000000000000000" pitchFamily="2" charset="2"/>
              <a:buChar char="§"/>
            </a:pPr>
            <a:endParaRPr lang="en-IN" sz="2000" dirty="0">
              <a:ea typeface="Open Sans" panose="020B0606030504020204" pitchFamily="34" charset="0"/>
              <a:cs typeface="Open Sans" panose="020B0606030504020204" pitchFamily="34" charset="0"/>
            </a:endParaRPr>
          </a:p>
          <a:p>
            <a:pPr algn="just">
              <a:buFont typeface="Wingdings" panose="05000000000000000000" pitchFamily="2" charset="2"/>
              <a:buChar char="§"/>
            </a:pPr>
            <a:r>
              <a:rPr lang="en-IN" sz="2000" dirty="0">
                <a:ea typeface="Open Sans" panose="020B0606030504020204" pitchFamily="34" charset="0"/>
                <a:cs typeface="Open Sans" panose="020B0606030504020204" pitchFamily="34" charset="0"/>
              </a:rPr>
              <a:t>In addition, an athlete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disqualified, if: </a:t>
            </a:r>
          </a:p>
          <a:p>
            <a:pPr algn="just">
              <a:buFont typeface="Wingdings" panose="05000000000000000000" pitchFamily="2" charset="2"/>
              <a:buChar char="§"/>
            </a:pPr>
            <a:endParaRPr lang="en-IN" sz="2000" dirty="0">
              <a:ea typeface="Open Sans" panose="020B0606030504020204" pitchFamily="34" charset="0"/>
              <a:cs typeface="Open Sans" panose="020B0606030504020204" pitchFamily="34" charset="0"/>
            </a:endParaRPr>
          </a:p>
          <a:p>
            <a:pPr marL="432000" algn="just"/>
            <a:r>
              <a:rPr lang="en-IN" sz="2000" dirty="0">
                <a:ea typeface="Open Sans" panose="020B0606030504020204" pitchFamily="34" charset="0"/>
                <a:cs typeface="Open Sans" panose="020B0606030504020204" pitchFamily="34" charset="0"/>
              </a:rPr>
              <a:t>They step to one side or other of the water jump, or </a:t>
            </a:r>
          </a:p>
          <a:p>
            <a:pPr marL="432000" algn="just"/>
            <a:endParaRPr lang="en-IN" sz="2000" dirty="0">
              <a:ea typeface="Open Sans" panose="020B0606030504020204" pitchFamily="34" charset="0"/>
              <a:cs typeface="Open Sans" panose="020B0606030504020204" pitchFamily="34" charset="0"/>
            </a:endParaRPr>
          </a:p>
          <a:p>
            <a:pPr marL="432000" algn="just">
              <a:lnSpc>
                <a:spcPct val="120000"/>
              </a:lnSpc>
              <a:spcBef>
                <a:spcPts val="0"/>
              </a:spcBef>
            </a:pPr>
            <a:r>
              <a:rPr lang="en-IN" sz="2000" dirty="0">
                <a:ea typeface="Open Sans" panose="020B0606030504020204" pitchFamily="34" charset="0"/>
                <a:cs typeface="Open Sans" panose="020B0606030504020204" pitchFamily="34" charset="0"/>
              </a:rPr>
              <a:t>Their foot or leg is, at the instant of clearance, beside the hurdle (on either side), below the horizontal plane of the top of any hurdle.</a:t>
            </a:r>
          </a:p>
        </p:txBody>
      </p:sp>
      <p:pic>
        <p:nvPicPr>
          <p:cNvPr id="4" name="Picture 3">
            <a:extLst>
              <a:ext uri="{FF2B5EF4-FFF2-40B4-BE49-F238E27FC236}">
                <a16:creationId xmlns:a16="http://schemas.microsoft.com/office/drawing/2014/main" id="{1B98A870-6579-4522-9E1B-6FFC610662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50" b="92067" l="2167" r="96167">
                        <a14:foregroundMark x1="6667" y1="49279" x2="7167" y2="68510"/>
                        <a14:foregroundMark x1="91000" y1="29567" x2="92833" y2="45433"/>
                        <a14:foregroundMark x1="95667" y1="37500" x2="96167" y2="49760"/>
                        <a14:foregroundMark x1="96167" y1="49760" x2="96167" y2="49760"/>
                        <a14:foregroundMark x1="3167" y1="50000" x2="2333" y2="51923"/>
                        <a14:foregroundMark x1="33333" y1="12740" x2="42167" y2="7212"/>
                        <a14:foregroundMark x1="42167" y1="7212" x2="53167" y2="6250"/>
                        <a14:foregroundMark x1="53167" y1="6250" x2="62167" y2="8413"/>
                        <a14:foregroundMark x1="28000" y1="82692" x2="38833" y2="90865"/>
                        <a14:foregroundMark x1="38833" y1="90865" x2="49500" y2="93029"/>
                        <a14:foregroundMark x1="49500" y1="93029" x2="63167" y2="92067"/>
                        <a14:foregroundMark x1="63167" y1="92067" x2="66000" y2="90385"/>
                        <a14:foregroundMark x1="52833" y1="76683" x2="52833" y2="76683"/>
                        <a14:foregroundMark x1="46333" y1="21394" x2="46333" y2="21394"/>
                      </a14:backgroundRemoval>
                    </a14:imgEffect>
                  </a14:imgLayer>
                </a14:imgProps>
              </a:ext>
            </a:extLst>
          </a:blip>
          <a:stretch>
            <a:fillRect/>
          </a:stretch>
        </p:blipFill>
        <p:spPr>
          <a:xfrm>
            <a:off x="312472" y="2375443"/>
            <a:ext cx="4138229" cy="3023408"/>
          </a:xfrm>
          <a:prstGeom prst="rect">
            <a:avLst/>
          </a:prstGeom>
        </p:spPr>
      </p:pic>
    </p:spTree>
    <p:custDataLst>
      <p:tags r:id="rId1"/>
    </p:custDataLst>
    <p:extLst>
      <p:ext uri="{BB962C8B-B14F-4D97-AF65-F5344CB8AC3E}">
        <p14:creationId xmlns:p14="http://schemas.microsoft.com/office/powerpoint/2010/main" val="1177343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0228-1D14-49DF-ACDA-772BBC7E8627}"/>
              </a:ext>
            </a:extLst>
          </p:cNvPr>
          <p:cNvSpPr>
            <a:spLocks noGrp="1"/>
          </p:cNvSpPr>
          <p:nvPr>
            <p:ph type="title"/>
          </p:nvPr>
        </p:nvSpPr>
        <p:spPr>
          <a:xfrm>
            <a:off x="2497426" y="1331487"/>
            <a:ext cx="7225976" cy="1325563"/>
          </a:xfrm>
        </p:spPr>
        <p:txBody>
          <a:bodyPr>
            <a:normAutofit/>
          </a:bodyPr>
          <a:lstStyle/>
          <a:p>
            <a:pPr algn="ctr"/>
            <a:r>
              <a:rPr lang="en-IN" sz="2400" b="1" dirty="0">
                <a:latin typeface="+mn-lt"/>
              </a:rPr>
              <a:t>Non Clearance of hurdle (Failure)</a:t>
            </a:r>
          </a:p>
        </p:txBody>
      </p:sp>
      <p:pic>
        <p:nvPicPr>
          <p:cNvPr id="5" name="Content Placeholder 4">
            <a:extLst>
              <a:ext uri="{FF2B5EF4-FFF2-40B4-BE49-F238E27FC236}">
                <a16:creationId xmlns:a16="http://schemas.microsoft.com/office/drawing/2014/main" id="{9AE72DA7-F56A-4E83-A56B-8F6908A972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1839" y="2315183"/>
            <a:ext cx="5787174" cy="3297677"/>
          </a:xfrm>
          <a:prstGeom prst="rect">
            <a:avLst/>
          </a:prstGeom>
          <a:ln>
            <a:no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CDF980-7A67-4B79-8FF1-FE34485A5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784" y="2274606"/>
            <a:ext cx="3467281" cy="3367438"/>
          </a:xfrm>
          <a:prstGeom prst="rect">
            <a:avLst/>
          </a:prstGeom>
          <a:effectLst>
            <a:outerShdw blurRad="63500" sx="102000" sy="102000" algn="ctr" rotWithShape="0">
              <a:prstClr val="black">
                <a:alpha val="40000"/>
              </a:prstClr>
            </a:outerShdw>
          </a:effectLst>
        </p:spPr>
      </p:pic>
      <p:sp>
        <p:nvSpPr>
          <p:cNvPr id="6" name="Title 1">
            <a:extLst>
              <a:ext uri="{FF2B5EF4-FFF2-40B4-BE49-F238E27FC236}">
                <a16:creationId xmlns:a16="http://schemas.microsoft.com/office/drawing/2014/main" id="{88CBE4DA-486C-475C-B481-EDCC2FF2EF23}"/>
              </a:ext>
            </a:extLst>
          </p:cNvPr>
          <p:cNvSpPr txBox="1">
            <a:spLocks/>
          </p:cNvSpPr>
          <p:nvPr/>
        </p:nvSpPr>
        <p:spPr>
          <a:xfrm>
            <a:off x="866360" y="330344"/>
            <a:ext cx="6876661" cy="5256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200" b="1" cap="all" dirty="0">
                <a:solidFill>
                  <a:srgbClr val="FFFF99"/>
                </a:solidFill>
                <a:latin typeface="+mn-lt"/>
              </a:rPr>
              <a:t>Failure</a:t>
            </a:r>
          </a:p>
        </p:txBody>
      </p:sp>
    </p:spTree>
    <p:extLst>
      <p:ext uri="{BB962C8B-B14F-4D97-AF65-F5344CB8AC3E}">
        <p14:creationId xmlns:p14="http://schemas.microsoft.com/office/powerpoint/2010/main" val="345350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346C42-6B13-495C-81E7-114584B7A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590" y="1712068"/>
            <a:ext cx="7199143" cy="4795737"/>
          </a:xfrm>
          <a:prstGeom prst="rect">
            <a:avLst/>
          </a:prstGeom>
          <a:effectLst>
            <a:outerShdw blurRad="63500" sx="102000" sy="102000" algn="ctr" rotWithShape="0">
              <a:prstClr val="black">
                <a:alpha val="40000"/>
              </a:prstClr>
            </a:outerShdw>
          </a:effectLst>
        </p:spPr>
      </p:pic>
      <p:sp>
        <p:nvSpPr>
          <p:cNvPr id="10" name="Title 1">
            <a:extLst>
              <a:ext uri="{FF2B5EF4-FFF2-40B4-BE49-F238E27FC236}">
                <a16:creationId xmlns:a16="http://schemas.microsoft.com/office/drawing/2014/main" id="{E788F5BA-BB9C-4AFC-BF81-80E38F6E9219}"/>
              </a:ext>
            </a:extLst>
          </p:cNvPr>
          <p:cNvSpPr txBox="1">
            <a:spLocks/>
          </p:cNvSpPr>
          <p:nvPr/>
        </p:nvSpPr>
        <p:spPr>
          <a:xfrm>
            <a:off x="6455791" y="1702343"/>
            <a:ext cx="3330236" cy="797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cap="all" dirty="0">
                <a:solidFill>
                  <a:srgbClr val="FF0000"/>
                </a:solidFill>
                <a:effectLst>
                  <a:outerShdw blurRad="38100" dist="38100" dir="2700000" algn="tl">
                    <a:srgbClr val="000000">
                      <a:alpha val="43137"/>
                    </a:srgbClr>
                  </a:outerShdw>
                </a:effectLst>
                <a:latin typeface="+mn-lt"/>
              </a:rPr>
              <a:t>RELAY Races</a:t>
            </a:r>
          </a:p>
        </p:txBody>
      </p:sp>
    </p:spTree>
    <p:custDataLst>
      <p:tags r:id="rId1"/>
    </p:custDataLst>
    <p:extLst>
      <p:ext uri="{BB962C8B-B14F-4D97-AF65-F5344CB8AC3E}">
        <p14:creationId xmlns:p14="http://schemas.microsoft.com/office/powerpoint/2010/main" val="338324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694D-EFE1-4E31-AE90-F52EFC507971}"/>
              </a:ext>
            </a:extLst>
          </p:cNvPr>
          <p:cNvSpPr>
            <a:spLocks noGrp="1"/>
          </p:cNvSpPr>
          <p:nvPr>
            <p:ph type="title"/>
          </p:nvPr>
        </p:nvSpPr>
        <p:spPr>
          <a:xfrm>
            <a:off x="719846" y="0"/>
            <a:ext cx="6819090" cy="1325563"/>
          </a:xfrm>
        </p:spPr>
        <p:txBody>
          <a:bodyPr>
            <a:normAutofit/>
          </a:bodyPr>
          <a:lstStyle/>
          <a:p>
            <a:r>
              <a:rPr lang="en-IN" sz="3200" b="1" cap="all" dirty="0">
                <a:solidFill>
                  <a:srgbClr val="FFFF99"/>
                </a:solidFill>
                <a:latin typeface="+mn-lt"/>
                <a:ea typeface="Open Sans" panose="020B0606030504020204" pitchFamily="34" charset="0"/>
                <a:cs typeface="Open Sans" panose="020B0606030504020204" pitchFamily="34" charset="0"/>
              </a:rPr>
              <a:t>4 X 100M, 4 X 400M, 4 X 400M Mixed and Medley Relay Races</a:t>
            </a:r>
          </a:p>
        </p:txBody>
      </p:sp>
      <p:sp>
        <p:nvSpPr>
          <p:cNvPr id="3" name="Content Placeholder 2">
            <a:extLst>
              <a:ext uri="{FF2B5EF4-FFF2-40B4-BE49-F238E27FC236}">
                <a16:creationId xmlns:a16="http://schemas.microsoft.com/office/drawing/2014/main" id="{B90A013C-EE98-4984-BD25-AC95B3A1EED3}"/>
              </a:ext>
            </a:extLst>
          </p:cNvPr>
          <p:cNvSpPr>
            <a:spLocks noGrp="1"/>
          </p:cNvSpPr>
          <p:nvPr>
            <p:ph idx="1"/>
          </p:nvPr>
        </p:nvSpPr>
        <p:spPr>
          <a:xfrm>
            <a:off x="710118" y="1514339"/>
            <a:ext cx="5680953" cy="5071287"/>
          </a:xfrm>
        </p:spPr>
        <p:txBody>
          <a:bodyPr>
            <a:noAutofit/>
          </a:bodyPr>
          <a:lstStyle/>
          <a:p>
            <a:pPr algn="just"/>
            <a:r>
              <a:rPr lang="en-IN" sz="2000" dirty="0">
                <a:ea typeface="Open Sans" panose="020B0606030504020204" pitchFamily="34" charset="0"/>
                <a:cs typeface="Open Sans" panose="020B0606030504020204" pitchFamily="34" charset="0"/>
              </a:rPr>
              <a:t>Lines 50mm wide </a:t>
            </a:r>
            <a:r>
              <a:rPr lang="en-IN" sz="2000" dirty="0">
                <a:solidFill>
                  <a:srgbClr val="FF0000"/>
                </a:solidFill>
                <a:ea typeface="Open Sans" panose="020B0606030504020204" pitchFamily="34" charset="0"/>
                <a:cs typeface="Open Sans" panose="020B0606030504020204" pitchFamily="34" charset="0"/>
              </a:rPr>
              <a:t>shall </a:t>
            </a:r>
            <a:r>
              <a:rPr lang="en-IN" sz="2000" dirty="0">
                <a:ea typeface="Open Sans" panose="020B0606030504020204" pitchFamily="34" charset="0"/>
                <a:cs typeface="Open Sans" panose="020B0606030504020204" pitchFamily="34" charset="0"/>
              </a:rPr>
              <a:t>be drawn across the track to mark the start of each leg distance (scratch line).</a:t>
            </a:r>
          </a:p>
          <a:p>
            <a:pPr algn="just"/>
            <a:r>
              <a:rPr lang="en-IN" sz="2000" dirty="0">
                <a:ea typeface="Open Sans" panose="020B0606030504020204" pitchFamily="34" charset="0"/>
                <a:cs typeface="Open Sans" panose="020B0606030504020204" pitchFamily="34" charset="0"/>
              </a:rPr>
              <a:t>In the 4 x 100m ,and for the first and second changes in the Medley Relay, each takeover zone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30m long, of which the scratch line is 20m from the start of the zone.</a:t>
            </a:r>
          </a:p>
          <a:p>
            <a:pPr algn="just"/>
            <a:r>
              <a:rPr lang="en-IN" sz="2000" dirty="0">
                <a:ea typeface="Open Sans" panose="020B0606030504020204" pitchFamily="34" charset="0"/>
                <a:cs typeface="Open Sans" panose="020B0606030504020204" pitchFamily="34" charset="0"/>
              </a:rPr>
              <a:t> For the third change in the Medley Relay and in the 4 x 400m and longer relays each takeover zone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20m long of which the scratch line is the centre.</a:t>
            </a:r>
          </a:p>
          <a:p>
            <a:pPr algn="just"/>
            <a:r>
              <a:rPr lang="en-IN" sz="2000" dirty="0">
                <a:ea typeface="Open Sans" panose="020B0606030504020204" pitchFamily="34" charset="0"/>
                <a:cs typeface="Open Sans" panose="020B0606030504020204" pitchFamily="34" charset="0"/>
              </a:rPr>
              <a:t> The zones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start and finish at the edges of the zone nearest the start line in the running direction. </a:t>
            </a:r>
          </a:p>
          <a:p>
            <a:pPr algn="just"/>
            <a:r>
              <a:rPr lang="en-IN" sz="2000" dirty="0">
                <a:ea typeface="Open Sans" panose="020B0606030504020204" pitchFamily="34" charset="0"/>
                <a:cs typeface="Open Sans" panose="020B0606030504020204" pitchFamily="34" charset="0"/>
              </a:rPr>
              <a:t>For each takeover conducted in lanes, a designated official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ensure that the athletes are correctly placed in their takeover zone. </a:t>
            </a:r>
          </a:p>
        </p:txBody>
      </p:sp>
      <p:pic>
        <p:nvPicPr>
          <p:cNvPr id="5" name="Picture 2" descr="sain Bolt wins the Men's 4x100m Relay Final during the athletics event at  the Rio 2016 Olympic Games - Irish Mirror Online | Usain bolt, Athlete,  Olympic games">
            <a:extLst>
              <a:ext uri="{FF2B5EF4-FFF2-40B4-BE49-F238E27FC236}">
                <a16:creationId xmlns:a16="http://schemas.microsoft.com/office/drawing/2014/main" id="{2DE1FE7D-C685-47B1-BDA5-7348C87C6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067" y="1546698"/>
            <a:ext cx="4712206" cy="48930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ustDataLst>
      <p:tags r:id="rId1"/>
    </p:custDataLst>
    <p:extLst>
      <p:ext uri="{BB962C8B-B14F-4D97-AF65-F5344CB8AC3E}">
        <p14:creationId xmlns:p14="http://schemas.microsoft.com/office/powerpoint/2010/main" val="646326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5DF1C-2D33-4064-A7AB-2E993A2C79E0}"/>
              </a:ext>
            </a:extLst>
          </p:cNvPr>
          <p:cNvSpPr>
            <a:spLocks noGrp="1"/>
          </p:cNvSpPr>
          <p:nvPr>
            <p:ph type="title"/>
          </p:nvPr>
        </p:nvSpPr>
        <p:spPr>
          <a:xfrm>
            <a:off x="894945" y="223736"/>
            <a:ext cx="6280300" cy="1120082"/>
          </a:xfrm>
        </p:spPr>
        <p:txBody>
          <a:bodyPr>
            <a:normAutofit/>
          </a:bodyPr>
          <a:lstStyle/>
          <a:p>
            <a:r>
              <a:rPr lang="en-IN" sz="3200" b="1" cap="all" dirty="0">
                <a:solidFill>
                  <a:srgbClr val="FFFF99"/>
                </a:solidFill>
                <a:latin typeface="+mn-lt"/>
              </a:rPr>
              <a:t>1st Exchange zone of </a:t>
            </a:r>
            <a:br>
              <a:rPr lang="en-IN" sz="3200" b="1" cap="all" dirty="0">
                <a:solidFill>
                  <a:srgbClr val="FFFF99"/>
                </a:solidFill>
                <a:latin typeface="+mn-lt"/>
              </a:rPr>
            </a:br>
            <a:r>
              <a:rPr lang="en-IN" sz="3200" b="1" cap="all" dirty="0">
                <a:solidFill>
                  <a:srgbClr val="FFFF99"/>
                </a:solidFill>
                <a:latin typeface="+mn-lt"/>
              </a:rPr>
              <a:t>4 x 100m Relay Race</a:t>
            </a:r>
          </a:p>
        </p:txBody>
      </p:sp>
      <p:pic>
        <p:nvPicPr>
          <p:cNvPr id="7" name="Picture 6">
            <a:extLst>
              <a:ext uri="{FF2B5EF4-FFF2-40B4-BE49-F238E27FC236}">
                <a16:creationId xmlns:a16="http://schemas.microsoft.com/office/drawing/2014/main" id="{455136EB-F507-4DF4-88D0-9E0BB56A16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14" b="98893" l="0" r="98052">
                        <a14:foregroundMark x1="1623" y1="12362" x2="1786" y2="30996"/>
                        <a14:foregroundMark x1="1786" y1="30996" x2="3461" y2="37506"/>
                        <a14:foregroundMark x1="5046" y1="36730" x2="7630" y2="22694"/>
                        <a14:foregroundMark x1="517" y1="38946" x2="1461" y2="10517"/>
                        <a14:foregroundMark x1="1461" y1="10517" x2="0" y2="30812"/>
                        <a14:foregroundMark x1="81873" y1="97858" x2="82224" y2="99077"/>
                        <a14:foregroundMark x1="79783" y1="90590" x2="81187" y2="95472"/>
                        <a14:foregroundMark x1="76705" y1="79889" x2="79783" y2="90590"/>
                        <a14:foregroundMark x1="487" y1="7196" x2="12094" y2="7196"/>
                        <a14:foregroundMark x1="12094" y1="7196" x2="25812" y2="7011"/>
                        <a14:foregroundMark x1="25812" y1="7011" x2="34010" y2="8487"/>
                        <a14:foregroundMark x1="34010" y1="8487" x2="42532" y2="7380"/>
                        <a14:foregroundMark x1="42532" y1="7380" x2="48620" y2="8303"/>
                        <a14:foregroundMark x1="48620" y1="8303" x2="65666" y2="23616"/>
                        <a14:foregroundMark x1="65666" y1="23616" x2="86607" y2="57934"/>
                        <a14:foregroundMark x1="86607" y1="57934" x2="98052" y2="96679"/>
                        <a14:foregroundMark x1="98052" y1="96679" x2="98052" y2="96679"/>
                        <a14:foregroundMark x1="64448" y1="8672" x2="87662" y2="34317"/>
                        <a14:foregroundMark x1="87662" y1="34317" x2="87662" y2="34317"/>
                        <a14:foregroundMark x1="24513" y1="1107" x2="44886" y2="3506"/>
                        <a14:foregroundMark x1="44886" y1="3506" x2="51948" y2="3321"/>
                        <a14:foregroundMark x1="51948" y1="3321" x2="73864" y2="7565"/>
                        <a14:foregroundMark x1="73864" y1="7565" x2="93994" y2="5904"/>
                        <a14:foregroundMark x1="93994" y1="5904" x2="97078" y2="13469"/>
                        <a14:foregroundMark x1="97078" y1="13469" x2="96347" y2="77122"/>
                        <a14:foregroundMark x1="96347" y1="77122" x2="73620" y2="16974"/>
                        <a14:foregroundMark x1="73620" y1="16974" x2="42695" y2="2214"/>
                        <a14:foregroundMark x1="14905" y1="40565" x2="26396" y2="39965"/>
                        <a14:foregroundMark x1="36547" y1="40125" x2="39367" y2="40221"/>
                        <a14:backgroundMark x1="406" y1="42620" x2="1786" y2="88376"/>
                        <a14:backgroundMark x1="1786" y1="88376" x2="8117" y2="97232"/>
                        <a14:backgroundMark x1="8117" y1="97232" x2="15097" y2="97232"/>
                        <a14:backgroundMark x1="15097" y1="97232" x2="21834" y2="99077"/>
                        <a14:backgroundMark x1="21834" y1="99077" x2="35308" y2="97232"/>
                        <a14:backgroundMark x1="35308" y1="97232" x2="54221" y2="98524"/>
                        <a14:backgroundMark x1="54221" y1="98524" x2="67614" y2="97417"/>
                        <a14:backgroundMark x1="67614" y1="97417" x2="81575" y2="98893"/>
                        <a14:backgroundMark x1="81575" y1="98893" x2="68994" y2="69373"/>
                        <a14:backgroundMark x1="68994" y1="69373" x2="44237" y2="42066"/>
                        <a14:backgroundMark x1="44237" y1="42066" x2="38949" y2="41700"/>
                        <a14:backgroundMark x1="5155" y1="40336" x2="487" y2="42620"/>
                        <a14:backgroundMark x1="3896" y1="42620" x2="11769" y2="44834"/>
                        <a14:backgroundMark x1="11769" y1="44834" x2="20536" y2="44280"/>
                        <a14:backgroundMark x1="20536" y1="44280" x2="48458" y2="49077"/>
                        <a14:backgroundMark x1="48458" y1="49077" x2="57062" y2="55720"/>
                        <a14:backgroundMark x1="10390" y1="41697" x2="10390" y2="41697"/>
                        <a14:backgroundMark x1="12013" y1="42620" x2="12013" y2="42620"/>
                        <a14:backgroundMark x1="9903" y1="40775" x2="14448" y2="42066"/>
                        <a14:backgroundMark x1="25893" y1="41697" x2="35714" y2="42989"/>
                        <a14:backgroundMark x1="55925" y1="49815" x2="57549" y2="51107"/>
                        <a14:backgroundMark x1="78977" y1="90590" x2="78977" y2="90590"/>
                      </a14:backgroundRemoval>
                    </a14:imgEffect>
                  </a14:imgLayer>
                </a14:imgProps>
              </a:ext>
            </a:extLst>
          </a:blip>
          <a:stretch>
            <a:fillRect/>
          </a:stretch>
        </p:blipFill>
        <p:spPr>
          <a:xfrm>
            <a:off x="1131336" y="1547521"/>
            <a:ext cx="9929327" cy="5103845"/>
          </a:xfrm>
          <a:prstGeom prst="rect">
            <a:avLst/>
          </a:prstGeom>
        </p:spPr>
      </p:pic>
      <p:sp>
        <p:nvSpPr>
          <p:cNvPr id="8" name="Oval 7">
            <a:extLst>
              <a:ext uri="{FF2B5EF4-FFF2-40B4-BE49-F238E27FC236}">
                <a16:creationId xmlns:a16="http://schemas.microsoft.com/office/drawing/2014/main" id="{366573C6-C355-44F6-8102-4267664F2D3D}"/>
              </a:ext>
            </a:extLst>
          </p:cNvPr>
          <p:cNvSpPr/>
          <p:nvPr/>
        </p:nvSpPr>
        <p:spPr>
          <a:xfrm>
            <a:off x="3400425" y="1952625"/>
            <a:ext cx="180976" cy="1905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a:extLst>
              <a:ext uri="{FF2B5EF4-FFF2-40B4-BE49-F238E27FC236}">
                <a16:creationId xmlns:a16="http://schemas.microsoft.com/office/drawing/2014/main" id="{2048BF37-A0B5-4301-B361-B7B74FABDCB6}"/>
              </a:ext>
            </a:extLst>
          </p:cNvPr>
          <p:cNvSpPr/>
          <p:nvPr/>
        </p:nvSpPr>
        <p:spPr>
          <a:xfrm>
            <a:off x="4438650" y="2343150"/>
            <a:ext cx="180976" cy="1905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58140FC0-46E6-45ED-913D-7A85800BE0C2}"/>
              </a:ext>
            </a:extLst>
          </p:cNvPr>
          <p:cNvSpPr/>
          <p:nvPr/>
        </p:nvSpPr>
        <p:spPr>
          <a:xfrm>
            <a:off x="4972050" y="2533650"/>
            <a:ext cx="180976" cy="1905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D0DEF2EE-2E9E-46CE-BDB2-A4A3BFFD3D16}"/>
              </a:ext>
            </a:extLst>
          </p:cNvPr>
          <p:cNvSpPr/>
          <p:nvPr/>
        </p:nvSpPr>
        <p:spPr>
          <a:xfrm>
            <a:off x="5495925" y="2762250"/>
            <a:ext cx="180976" cy="1905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C0143D94-6E26-4A17-B69C-DA6A7456F482}"/>
              </a:ext>
            </a:extLst>
          </p:cNvPr>
          <p:cNvSpPr/>
          <p:nvPr/>
        </p:nvSpPr>
        <p:spPr>
          <a:xfrm>
            <a:off x="6010275" y="3057525"/>
            <a:ext cx="180976" cy="1905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706852E2-B23C-4CA1-9FD6-DADD180D766D}"/>
              </a:ext>
            </a:extLst>
          </p:cNvPr>
          <p:cNvSpPr/>
          <p:nvPr/>
        </p:nvSpPr>
        <p:spPr>
          <a:xfrm>
            <a:off x="6505575" y="3419475"/>
            <a:ext cx="180976" cy="1905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210D65AA-348E-420E-B3D6-2167F79D4EC0}"/>
              </a:ext>
            </a:extLst>
          </p:cNvPr>
          <p:cNvSpPr/>
          <p:nvPr/>
        </p:nvSpPr>
        <p:spPr>
          <a:xfrm>
            <a:off x="3924300" y="2152650"/>
            <a:ext cx="180976" cy="1905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B73FFAC9-AF31-4836-9F1A-898491A6E40D}"/>
              </a:ext>
            </a:extLst>
          </p:cNvPr>
          <p:cNvSpPr/>
          <p:nvPr/>
        </p:nvSpPr>
        <p:spPr>
          <a:xfrm>
            <a:off x="6095999" y="2113192"/>
            <a:ext cx="180976" cy="1905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2067CBF7-26E2-41FC-AC3B-9E5571C6358F}"/>
              </a:ext>
            </a:extLst>
          </p:cNvPr>
          <p:cNvSpPr/>
          <p:nvPr/>
        </p:nvSpPr>
        <p:spPr>
          <a:xfrm>
            <a:off x="7592008" y="3329283"/>
            <a:ext cx="180976" cy="1905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33107B7C-ABFE-4C3F-A579-F7FC3CB2F3FB}"/>
              </a:ext>
            </a:extLst>
          </p:cNvPr>
          <p:cNvSpPr/>
          <p:nvPr/>
        </p:nvSpPr>
        <p:spPr>
          <a:xfrm>
            <a:off x="8033658" y="3882901"/>
            <a:ext cx="180976" cy="1905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405150D7-AF8A-4A83-A102-B0EEF35EA983}"/>
              </a:ext>
            </a:extLst>
          </p:cNvPr>
          <p:cNvSpPr/>
          <p:nvPr/>
        </p:nvSpPr>
        <p:spPr>
          <a:xfrm>
            <a:off x="8428652" y="4492499"/>
            <a:ext cx="180976" cy="1905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38B789CB-18AA-4DBA-85C4-19464584AF49}"/>
              </a:ext>
            </a:extLst>
          </p:cNvPr>
          <p:cNvSpPr/>
          <p:nvPr/>
        </p:nvSpPr>
        <p:spPr>
          <a:xfrm>
            <a:off x="8776994" y="5158086"/>
            <a:ext cx="180976" cy="1905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7AF4EA23-BDE8-498E-A5E1-54336442BBB6}"/>
              </a:ext>
            </a:extLst>
          </p:cNvPr>
          <p:cNvSpPr/>
          <p:nvPr/>
        </p:nvSpPr>
        <p:spPr>
          <a:xfrm>
            <a:off x="9032032" y="5851665"/>
            <a:ext cx="180976" cy="1905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FFA7EC0E-630F-4E6E-AF13-0BBC8E4541AB}"/>
              </a:ext>
            </a:extLst>
          </p:cNvPr>
          <p:cNvSpPr/>
          <p:nvPr/>
        </p:nvSpPr>
        <p:spPr>
          <a:xfrm>
            <a:off x="6612296" y="2442873"/>
            <a:ext cx="180976" cy="1905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7CE370F4-5AF6-4A95-AD89-B93556EB0D27}"/>
              </a:ext>
            </a:extLst>
          </p:cNvPr>
          <p:cNvSpPr/>
          <p:nvPr/>
        </p:nvSpPr>
        <p:spPr>
          <a:xfrm>
            <a:off x="7119257" y="2856526"/>
            <a:ext cx="180976" cy="1905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Isosceles Triangle 22">
            <a:extLst>
              <a:ext uri="{FF2B5EF4-FFF2-40B4-BE49-F238E27FC236}">
                <a16:creationId xmlns:a16="http://schemas.microsoft.com/office/drawing/2014/main" id="{66249B74-35E6-4665-9B47-AEF43A55473F}"/>
              </a:ext>
            </a:extLst>
          </p:cNvPr>
          <p:cNvSpPr/>
          <p:nvPr/>
        </p:nvSpPr>
        <p:spPr>
          <a:xfrm>
            <a:off x="2054875" y="1952625"/>
            <a:ext cx="184472" cy="200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sosceles Triangle 25">
            <a:extLst>
              <a:ext uri="{FF2B5EF4-FFF2-40B4-BE49-F238E27FC236}">
                <a16:creationId xmlns:a16="http://schemas.microsoft.com/office/drawing/2014/main" id="{F484DE67-8BB2-4F08-9F1C-3AE326B329CB}"/>
              </a:ext>
            </a:extLst>
          </p:cNvPr>
          <p:cNvSpPr/>
          <p:nvPr/>
        </p:nvSpPr>
        <p:spPr>
          <a:xfrm>
            <a:off x="2567494" y="2118879"/>
            <a:ext cx="184472" cy="200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sosceles Triangle 26">
            <a:extLst>
              <a:ext uri="{FF2B5EF4-FFF2-40B4-BE49-F238E27FC236}">
                <a16:creationId xmlns:a16="http://schemas.microsoft.com/office/drawing/2014/main" id="{6063D124-DBF6-404D-8BB0-C2B947CB7AA0}"/>
              </a:ext>
            </a:extLst>
          </p:cNvPr>
          <p:cNvSpPr/>
          <p:nvPr/>
        </p:nvSpPr>
        <p:spPr>
          <a:xfrm>
            <a:off x="3093966" y="2319770"/>
            <a:ext cx="184472" cy="200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a:extLst>
              <a:ext uri="{FF2B5EF4-FFF2-40B4-BE49-F238E27FC236}">
                <a16:creationId xmlns:a16="http://schemas.microsoft.com/office/drawing/2014/main" id="{25953F8F-399B-4E35-AFC5-DBB30A94CD39}"/>
              </a:ext>
            </a:extLst>
          </p:cNvPr>
          <p:cNvSpPr/>
          <p:nvPr/>
        </p:nvSpPr>
        <p:spPr>
          <a:xfrm>
            <a:off x="3613506" y="2520663"/>
            <a:ext cx="184472" cy="200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Isosceles Triangle 29">
            <a:extLst>
              <a:ext uri="{FF2B5EF4-FFF2-40B4-BE49-F238E27FC236}">
                <a16:creationId xmlns:a16="http://schemas.microsoft.com/office/drawing/2014/main" id="{47E822E4-61F7-4996-BE71-4977EAC3291E}"/>
              </a:ext>
            </a:extLst>
          </p:cNvPr>
          <p:cNvSpPr/>
          <p:nvPr/>
        </p:nvSpPr>
        <p:spPr>
          <a:xfrm>
            <a:off x="4133057" y="2714625"/>
            <a:ext cx="184472" cy="200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Isosceles Triangle 30">
            <a:extLst>
              <a:ext uri="{FF2B5EF4-FFF2-40B4-BE49-F238E27FC236}">
                <a16:creationId xmlns:a16="http://schemas.microsoft.com/office/drawing/2014/main" id="{1D746370-E909-4AB4-8C8E-DD4FE6656250}"/>
              </a:ext>
            </a:extLst>
          </p:cNvPr>
          <p:cNvSpPr/>
          <p:nvPr/>
        </p:nvSpPr>
        <p:spPr>
          <a:xfrm>
            <a:off x="4652605" y="2908587"/>
            <a:ext cx="184472" cy="200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Isosceles Triangle 31">
            <a:extLst>
              <a:ext uri="{FF2B5EF4-FFF2-40B4-BE49-F238E27FC236}">
                <a16:creationId xmlns:a16="http://schemas.microsoft.com/office/drawing/2014/main" id="{6EB22A8D-6F1D-4BF0-9E3B-7A3EFA524FA9}"/>
              </a:ext>
            </a:extLst>
          </p:cNvPr>
          <p:cNvSpPr/>
          <p:nvPr/>
        </p:nvSpPr>
        <p:spPr>
          <a:xfrm>
            <a:off x="5179072" y="3109478"/>
            <a:ext cx="184472" cy="200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Isosceles Triangle 32">
            <a:extLst>
              <a:ext uri="{FF2B5EF4-FFF2-40B4-BE49-F238E27FC236}">
                <a16:creationId xmlns:a16="http://schemas.microsoft.com/office/drawing/2014/main" id="{C8634106-C3FD-4688-B510-0ED914FC95D8}"/>
              </a:ext>
            </a:extLst>
          </p:cNvPr>
          <p:cNvSpPr/>
          <p:nvPr/>
        </p:nvSpPr>
        <p:spPr>
          <a:xfrm>
            <a:off x="5663987" y="3358863"/>
            <a:ext cx="184472" cy="200025"/>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45289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fill="hold"/>
                                        <p:tgtEl>
                                          <p:spTgt spid="26"/>
                                        </p:tgtEl>
                                        <p:attrNameLst>
                                          <p:attrName>ppt_x</p:attrName>
                                        </p:attrNameLst>
                                      </p:cBhvr>
                                      <p:tavLst>
                                        <p:tav tm="0">
                                          <p:val>
                                            <p:strVal val="#ppt_x"/>
                                          </p:val>
                                        </p:tav>
                                        <p:tav tm="100000">
                                          <p:val>
                                            <p:strVal val="#ppt_x"/>
                                          </p:val>
                                        </p:tav>
                                      </p:tavLst>
                                    </p:anim>
                                    <p:anim calcmode="lin" valueType="num">
                                      <p:cBhvr additive="base">
                                        <p:cTn id="75" dur="500" fill="hold"/>
                                        <p:tgtEl>
                                          <p:spTgt spid="2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ppt_x"/>
                                          </p:val>
                                        </p:tav>
                                        <p:tav tm="100000">
                                          <p:val>
                                            <p:strVal val="#ppt_x"/>
                                          </p:val>
                                        </p:tav>
                                      </p:tavLst>
                                    </p:anim>
                                    <p:anim calcmode="lin" valueType="num">
                                      <p:cBhvr additive="base">
                                        <p:cTn id="79" dur="500" fill="hold"/>
                                        <p:tgtEl>
                                          <p:spTgt spid="27"/>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 calcmode="lin" valueType="num">
                                      <p:cBhvr additive="base">
                                        <p:cTn id="82" dur="500" fill="hold"/>
                                        <p:tgtEl>
                                          <p:spTgt spid="29"/>
                                        </p:tgtEl>
                                        <p:attrNameLst>
                                          <p:attrName>ppt_x</p:attrName>
                                        </p:attrNameLst>
                                      </p:cBhvr>
                                      <p:tavLst>
                                        <p:tav tm="0">
                                          <p:val>
                                            <p:strVal val="#ppt_x"/>
                                          </p:val>
                                        </p:tav>
                                        <p:tav tm="100000">
                                          <p:val>
                                            <p:strVal val="#ppt_x"/>
                                          </p:val>
                                        </p:tav>
                                      </p:tavLst>
                                    </p:anim>
                                    <p:anim calcmode="lin" valueType="num">
                                      <p:cBhvr additive="base">
                                        <p:cTn id="83" dur="500" fill="hold"/>
                                        <p:tgtEl>
                                          <p:spTgt spid="29"/>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ppt_x"/>
                                          </p:val>
                                        </p:tav>
                                        <p:tav tm="100000">
                                          <p:val>
                                            <p:strVal val="#ppt_x"/>
                                          </p:val>
                                        </p:tav>
                                      </p:tavLst>
                                    </p:anim>
                                    <p:anim calcmode="lin" valueType="num">
                                      <p:cBhvr additive="base">
                                        <p:cTn id="87" dur="500" fill="hold"/>
                                        <p:tgtEl>
                                          <p:spTgt spid="30"/>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additive="base">
                                        <p:cTn id="90" dur="500" fill="hold"/>
                                        <p:tgtEl>
                                          <p:spTgt spid="31"/>
                                        </p:tgtEl>
                                        <p:attrNameLst>
                                          <p:attrName>ppt_x</p:attrName>
                                        </p:attrNameLst>
                                      </p:cBhvr>
                                      <p:tavLst>
                                        <p:tav tm="0">
                                          <p:val>
                                            <p:strVal val="#ppt_x"/>
                                          </p:val>
                                        </p:tav>
                                        <p:tav tm="100000">
                                          <p:val>
                                            <p:strVal val="#ppt_x"/>
                                          </p:val>
                                        </p:tav>
                                      </p:tavLst>
                                    </p:anim>
                                    <p:anim calcmode="lin" valueType="num">
                                      <p:cBhvr additive="base">
                                        <p:cTn id="91" dur="500" fill="hold"/>
                                        <p:tgtEl>
                                          <p:spTgt spid="31"/>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fill="hold"/>
                                        <p:tgtEl>
                                          <p:spTgt spid="32"/>
                                        </p:tgtEl>
                                        <p:attrNameLst>
                                          <p:attrName>ppt_x</p:attrName>
                                        </p:attrNameLst>
                                      </p:cBhvr>
                                      <p:tavLst>
                                        <p:tav tm="0">
                                          <p:val>
                                            <p:strVal val="#ppt_x"/>
                                          </p:val>
                                        </p:tav>
                                        <p:tav tm="100000">
                                          <p:val>
                                            <p:strVal val="#ppt_x"/>
                                          </p:val>
                                        </p:tav>
                                      </p:tavLst>
                                    </p:anim>
                                    <p:anim calcmode="lin" valueType="num">
                                      <p:cBhvr additive="base">
                                        <p:cTn id="95" dur="500" fill="hold"/>
                                        <p:tgtEl>
                                          <p:spTgt spid="32"/>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 calcmode="lin" valueType="num">
                                      <p:cBhvr additive="base">
                                        <p:cTn id="98" dur="500" fill="hold"/>
                                        <p:tgtEl>
                                          <p:spTgt spid="33"/>
                                        </p:tgtEl>
                                        <p:attrNameLst>
                                          <p:attrName>ppt_x</p:attrName>
                                        </p:attrNameLst>
                                      </p:cBhvr>
                                      <p:tavLst>
                                        <p:tav tm="0">
                                          <p:val>
                                            <p:strVal val="#ppt_x"/>
                                          </p:val>
                                        </p:tav>
                                        <p:tav tm="100000">
                                          <p:val>
                                            <p:strVal val="#ppt_x"/>
                                          </p:val>
                                        </p:tav>
                                      </p:tavLst>
                                    </p:anim>
                                    <p:anim calcmode="lin" valueType="num">
                                      <p:cBhvr additive="base">
                                        <p:cTn id="9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6" grpId="0" animBg="1"/>
      <p:bldP spid="27" grpId="0" animBg="1"/>
      <p:bldP spid="29" grpId="0" animBg="1"/>
      <p:bldP spid="30" grpId="0" animBg="1"/>
      <p:bldP spid="31" grpId="0" animBg="1"/>
      <p:bldP spid="32"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Basics of Olympic Hurdles">
            <a:extLst>
              <a:ext uri="{FF2B5EF4-FFF2-40B4-BE49-F238E27FC236}">
                <a16:creationId xmlns:a16="http://schemas.microsoft.com/office/drawing/2014/main" id="{BB8CFE38-6FCC-4DBC-854D-20CAC4D29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662" y="1401023"/>
            <a:ext cx="5017828" cy="47042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itle 1">
            <a:extLst>
              <a:ext uri="{FF2B5EF4-FFF2-40B4-BE49-F238E27FC236}">
                <a16:creationId xmlns:a16="http://schemas.microsoft.com/office/drawing/2014/main" id="{FD4FF19B-0D12-44FE-8822-076B4728BA20}"/>
              </a:ext>
            </a:extLst>
          </p:cNvPr>
          <p:cNvSpPr>
            <a:spLocks noGrp="1"/>
          </p:cNvSpPr>
          <p:nvPr>
            <p:ph type="title"/>
          </p:nvPr>
        </p:nvSpPr>
        <p:spPr>
          <a:xfrm>
            <a:off x="674255" y="46654"/>
            <a:ext cx="10074610" cy="987820"/>
          </a:xfrm>
        </p:spPr>
        <p:txBody>
          <a:bodyPr>
            <a:normAutofit/>
          </a:bodyPr>
          <a:lstStyle/>
          <a:p>
            <a:r>
              <a:rPr lang="en-AU" sz="3200" b="1" cap="all"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Hurdles : Age Category and Event</a:t>
            </a:r>
            <a:endParaRPr lang="en-IN" sz="3200" b="1" cap="all" dirty="0">
              <a:solidFill>
                <a:srgbClr val="FFFF99"/>
              </a:solidFill>
            </a:endParaRPr>
          </a:p>
        </p:txBody>
      </p:sp>
      <p:sp>
        <p:nvSpPr>
          <p:cNvPr id="3" name="Content Placeholder 2">
            <a:extLst>
              <a:ext uri="{FF2B5EF4-FFF2-40B4-BE49-F238E27FC236}">
                <a16:creationId xmlns:a16="http://schemas.microsoft.com/office/drawing/2014/main" id="{56B492CF-2348-42AC-846B-ED4DE0DA9CCE}"/>
              </a:ext>
            </a:extLst>
          </p:cNvPr>
          <p:cNvSpPr>
            <a:spLocks noGrp="1"/>
          </p:cNvSpPr>
          <p:nvPr>
            <p:ph idx="1"/>
          </p:nvPr>
        </p:nvSpPr>
        <p:spPr>
          <a:xfrm>
            <a:off x="665018" y="1576241"/>
            <a:ext cx="6225309" cy="4816475"/>
          </a:xfrm>
        </p:spPr>
        <p:txBody>
          <a:bodyPr>
            <a:normAutofit fontScale="92500" lnSpcReduction="20000"/>
          </a:bodyPr>
          <a:lstStyle/>
          <a:p>
            <a:pPr marL="0" indent="0" algn="just">
              <a:lnSpc>
                <a:spcPct val="140000"/>
              </a:lnSpc>
              <a:buNone/>
            </a:pPr>
            <a:r>
              <a:rPr lang="en-IN" sz="2000" dirty="0">
                <a:ea typeface="Open Sans" panose="020B0606030504020204" pitchFamily="34" charset="0"/>
                <a:cs typeface="Open Sans" panose="020B0606030504020204" pitchFamily="34" charset="0"/>
              </a:rPr>
              <a:t>The standard distances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a:t>
            </a:r>
          </a:p>
          <a:p>
            <a:pPr algn="just">
              <a:lnSpc>
                <a:spcPct val="140000"/>
              </a:lnSpc>
            </a:pPr>
            <a:r>
              <a:rPr lang="en-IN" sz="2000" dirty="0">
                <a:ea typeface="Open Sans" panose="020B0606030504020204" pitchFamily="34" charset="0"/>
                <a:cs typeface="Open Sans" panose="020B0606030504020204" pitchFamily="34" charset="0"/>
              </a:rPr>
              <a:t> Men, U23 Men, U20 Men and U18 Men: 110m, 400m</a:t>
            </a:r>
          </a:p>
          <a:p>
            <a:pPr algn="just">
              <a:lnSpc>
                <a:spcPct val="140000"/>
              </a:lnSpc>
            </a:pPr>
            <a:r>
              <a:rPr lang="en-IN" sz="2000" dirty="0">
                <a:ea typeface="Open Sans" panose="020B0606030504020204" pitchFamily="34" charset="0"/>
                <a:cs typeface="Open Sans" panose="020B0606030504020204" pitchFamily="34" charset="0"/>
              </a:rPr>
              <a:t> Boys U16: 80 m</a:t>
            </a:r>
          </a:p>
          <a:p>
            <a:pPr algn="just">
              <a:lnSpc>
                <a:spcPct val="140000"/>
              </a:lnSpc>
            </a:pPr>
            <a:r>
              <a:rPr lang="en-IN" sz="2000" dirty="0">
                <a:ea typeface="Open Sans" panose="020B0606030504020204" pitchFamily="34" charset="0"/>
                <a:cs typeface="Open Sans" panose="020B0606030504020204" pitchFamily="34" charset="0"/>
              </a:rPr>
              <a:t> Women, U23 Women, U20 Women and U18 Women:</a:t>
            </a:r>
          </a:p>
          <a:p>
            <a:pPr marL="268288" indent="0" algn="just">
              <a:lnSpc>
                <a:spcPct val="140000"/>
              </a:lnSpc>
              <a:buNone/>
            </a:pPr>
            <a:r>
              <a:rPr lang="en-IN" sz="2000" dirty="0">
                <a:ea typeface="Open Sans" panose="020B0606030504020204" pitchFamily="34" charset="0"/>
                <a:cs typeface="Open Sans" panose="020B0606030504020204" pitchFamily="34" charset="0"/>
              </a:rPr>
              <a:t>100m, 400m</a:t>
            </a:r>
          </a:p>
          <a:p>
            <a:pPr algn="just">
              <a:lnSpc>
                <a:spcPct val="140000"/>
              </a:lnSpc>
            </a:pPr>
            <a:r>
              <a:rPr lang="en-IN" sz="2000" dirty="0">
                <a:ea typeface="Open Sans" panose="020B0606030504020204" pitchFamily="34" charset="0"/>
                <a:cs typeface="Open Sans" panose="020B0606030504020204" pitchFamily="34" charset="0"/>
              </a:rPr>
              <a:t> Girls U16: 80 m</a:t>
            </a:r>
          </a:p>
          <a:p>
            <a:pPr algn="just">
              <a:lnSpc>
                <a:spcPct val="140000"/>
              </a:lnSpc>
            </a:pPr>
            <a:r>
              <a:rPr lang="en-IN" sz="2000" dirty="0">
                <a:ea typeface="Open Sans" panose="020B0606030504020204" pitchFamily="34" charset="0"/>
                <a:cs typeface="Open Sans" panose="020B0606030504020204" pitchFamily="34" charset="0"/>
              </a:rPr>
              <a:t> There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ten flights of hurdles in each lane for 100mH, 110mH and 400mH</a:t>
            </a:r>
          </a:p>
          <a:p>
            <a:pPr algn="just">
              <a:lnSpc>
                <a:spcPct val="140000"/>
              </a:lnSpc>
            </a:pPr>
            <a:r>
              <a:rPr lang="en-IN" sz="2000" dirty="0">
                <a:ea typeface="Open Sans" panose="020B0606030504020204" pitchFamily="34" charset="0"/>
                <a:cs typeface="Open Sans" panose="020B0606030504020204" pitchFamily="34" charset="0"/>
              </a:rPr>
              <a:t>In 80mH Boys U16, there are 7 flights in each lane.</a:t>
            </a:r>
          </a:p>
          <a:p>
            <a:pPr algn="just">
              <a:lnSpc>
                <a:spcPct val="140000"/>
              </a:lnSpc>
            </a:pPr>
            <a:r>
              <a:rPr lang="en-IN" sz="2000" dirty="0">
                <a:ea typeface="Open Sans" panose="020B0606030504020204" pitchFamily="34" charset="0"/>
                <a:cs typeface="Open Sans" panose="020B0606030504020204" pitchFamily="34" charset="0"/>
              </a:rPr>
              <a:t>In 80mH Girls U16, there are 8 flights in each lane</a:t>
            </a:r>
          </a:p>
        </p:txBody>
      </p:sp>
    </p:spTree>
    <p:custDataLst>
      <p:tags r:id="rId1"/>
    </p:custDataLst>
    <p:extLst>
      <p:ext uri="{BB962C8B-B14F-4D97-AF65-F5344CB8AC3E}">
        <p14:creationId xmlns:p14="http://schemas.microsoft.com/office/powerpoint/2010/main" val="1968624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531F58-C32C-4A00-8820-0A24E60406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1" b="99855" l="163" r="99593">
                        <a14:foregroundMark x1="1222" y1="53052" x2="2934" y2="76744"/>
                        <a14:foregroundMark x1="2934" y1="76744" x2="5623" y2="84738"/>
                        <a14:foregroundMark x1="5623" y1="84738" x2="7498" y2="83866"/>
                        <a14:foregroundMark x1="1385" y1="57558" x2="1711" y2="85320"/>
                        <a14:foregroundMark x1="87205" y1="4942" x2="94947" y2="25581"/>
                        <a14:foregroundMark x1="94947" y1="25581" x2="90872" y2="37645"/>
                        <a14:foregroundMark x1="85982" y1="2762" x2="94132" y2="1890"/>
                        <a14:foregroundMark x1="94132" y1="1890" x2="97637" y2="16424"/>
                        <a14:foregroundMark x1="97637" y1="16424" x2="97881" y2="27907"/>
                        <a14:foregroundMark x1="81907" y1="9012" x2="88590" y2="436"/>
                        <a14:foregroundMark x1="88590" y1="436" x2="98370" y2="1308"/>
                        <a14:foregroundMark x1="25346" y1="49419" x2="896" y2="49419"/>
                        <a14:foregroundMark x1="64222" y1="76599" x2="99511" y2="32267"/>
                        <a14:foregroundMark x1="99511" y1="32267" x2="99674" y2="31831"/>
                        <a14:foregroundMark x1="25672" y1="48837" x2="33578" y2="47820"/>
                        <a14:foregroundMark x1="33578" y1="47820" x2="35652" y2="46446"/>
                        <a14:foregroundMark x1="43435" y1="44041" x2="46129" y2="44041"/>
                        <a14:foregroundMark x1="72149" y1="19983" x2="74898" y2="17442"/>
                        <a14:foregroundMark x1="46129" y1="44041" x2="50208" y2="40270"/>
                        <a14:foregroundMark x1="74898" y1="17442" x2="84108" y2="1308"/>
                        <a14:foregroundMark x1="52153" y1="41124" x2="67156" y2="28198"/>
                        <a14:foregroundMark x1="50285" y1="42733" x2="52114" y2="41157"/>
                        <a14:foregroundMark x1="67156" y1="28198" x2="71312" y2="21802"/>
                        <a14:foregroundMark x1="71312" y1="21802" x2="71394" y2="21802"/>
                        <a14:foregroundMark x1="652" y1="95785" x2="23227" y2="98837"/>
                        <a14:foregroundMark x1="23227" y1="98837" x2="41320" y2="98110"/>
                        <a14:foregroundMark x1="41320" y1="98110" x2="61532" y2="99855"/>
                        <a14:foregroundMark x1="61532" y1="99855" x2="85167" y2="96657"/>
                        <a14:foregroundMark x1="85167" y1="96657" x2="94295" y2="97674"/>
                        <a14:foregroundMark x1="94295" y1="97674" x2="96985" y2="82558"/>
                        <a14:foregroundMark x1="96985" y1="82558" x2="94784" y2="63953"/>
                        <a14:foregroundMark x1="94784" y1="63953" x2="98859" y2="37791"/>
                        <a14:foregroundMark x1="98859" y1="37791" x2="85167" y2="63081"/>
                        <a14:foregroundMark x1="85167" y1="63081" x2="65444" y2="79942"/>
                        <a14:foregroundMark x1="65444" y1="79942" x2="63407" y2="92297"/>
                        <a14:foregroundMark x1="63407" y1="92297" x2="46129" y2="94186"/>
                        <a14:foregroundMark x1="46129" y1="94186" x2="1711" y2="90552"/>
                        <a14:foregroundMark x1="1711" y1="90552" x2="163" y2="93023"/>
                        <a14:foregroundMark x1="1385" y1="98837" x2="7498" y2="99855"/>
                        <a14:foregroundMark x1="82396" y1="72965" x2="72209" y2="99419"/>
                        <a14:foregroundMark x1="67889" y1="82122" x2="67889" y2="98401"/>
                        <a14:backgroundMark x1="407" y1="1744" x2="1548" y2="37500"/>
                        <a14:backgroundMark x1="1548" y1="37500" x2="5868" y2="42587"/>
                        <a14:backgroundMark x1="5868" y1="42587" x2="11573" y2="42442"/>
                        <a14:backgroundMark x1="11573" y1="42442" x2="19152" y2="43750"/>
                        <a14:backgroundMark x1="19152" y1="43750" x2="43684" y2="35465"/>
                        <a14:backgroundMark x1="43684" y1="35465" x2="49552" y2="10901"/>
                        <a14:backgroundMark x1="49552" y1="10901" x2="35371" y2="8721"/>
                        <a14:backgroundMark x1="35371" y1="8721" x2="28280" y2="2762"/>
                        <a14:backgroundMark x1="28280" y1="2762" x2="652" y2="2762"/>
                        <a14:backgroundMark x1="1630" y1="1744" x2="326" y2="21657"/>
                        <a14:backgroundMark x1="326" y1="21657" x2="2608" y2="41424"/>
                        <a14:backgroundMark x1="2608" y1="41424" x2="10595" y2="44041"/>
                        <a14:backgroundMark x1="10595" y1="44041" x2="17115" y2="43605"/>
                        <a14:backgroundMark x1="17115" y1="43605" x2="23146" y2="43605"/>
                        <a14:backgroundMark x1="23146" y1="43605" x2="50285" y2="34593"/>
                        <a14:backgroundMark x1="50285" y1="34593" x2="71801" y2="17006"/>
                        <a14:backgroundMark x1="71801" y1="17006" x2="76936" y2="8576"/>
                        <a14:backgroundMark x1="76936" y1="8576" x2="73757" y2="1308"/>
                        <a14:backgroundMark x1="73757" y1="1308" x2="34311" y2="4942"/>
                        <a14:backgroundMark x1="34311" y1="4942" x2="25102" y2="581"/>
                        <a14:backgroundMark x1="25102" y1="581" x2="2689" y2="1599"/>
                        <a14:backgroundMark x1="74735" y1="1308" x2="77017" y2="7994"/>
                        <a14:backgroundMark x1="78484" y1="2180" x2="77832" y2="7558"/>
                        <a14:backgroundMark x1="38305" y1="44477" x2="38305" y2="44477"/>
                        <a14:backgroundMark x1="39609" y1="43895" x2="39609" y2="43895"/>
                        <a14:backgroundMark x1="36512" y1="45785" x2="41809" y2="42733"/>
                        <a14:backgroundMark x1="41809" y1="43895" x2="41809" y2="43895"/>
                        <a14:backgroundMark x1="41402" y1="43895" x2="41402" y2="43895"/>
                        <a14:backgroundMark x1="41402" y1="44331" x2="41402" y2="44331"/>
                        <a14:backgroundMark x1="35860" y1="45785" x2="43847" y2="42733"/>
                        <a14:backgroundMark x1="71315" y1="20037" x2="52567" y2="38517"/>
                        <a14:backgroundMark x1="52567" y1="38517" x2="51834" y2="38517"/>
                        <a14:backgroundMark x1="79055" y1="1744" x2="77832" y2="7558"/>
                        <a14:backgroundMark x1="81907" y1="1308" x2="79136" y2="5814"/>
                        <a14:backgroundMark x1="51508" y1="38808" x2="51508" y2="38808"/>
                        <a14:backgroundMark x1="50285" y1="39971" x2="51508" y2="38517"/>
                        <a14:backgroundMark x1="51100" y1="38517" x2="53056" y2="38517"/>
                      </a14:backgroundRemoval>
                    </a14:imgEffect>
                  </a14:imgLayer>
                </a14:imgProps>
              </a:ext>
            </a:extLst>
          </a:blip>
          <a:stretch>
            <a:fillRect/>
          </a:stretch>
        </p:blipFill>
        <p:spPr>
          <a:xfrm>
            <a:off x="1430885" y="1467893"/>
            <a:ext cx="9350550" cy="5243014"/>
          </a:xfrm>
          <a:prstGeom prst="rect">
            <a:avLst/>
          </a:prstGeom>
        </p:spPr>
      </p:pic>
      <p:sp>
        <p:nvSpPr>
          <p:cNvPr id="6" name="Oval 5">
            <a:extLst>
              <a:ext uri="{FF2B5EF4-FFF2-40B4-BE49-F238E27FC236}">
                <a16:creationId xmlns:a16="http://schemas.microsoft.com/office/drawing/2014/main" id="{D5EF49E1-1963-41C0-AE4E-A55CCF2FF645}"/>
              </a:ext>
            </a:extLst>
          </p:cNvPr>
          <p:cNvSpPr/>
          <p:nvPr/>
        </p:nvSpPr>
        <p:spPr>
          <a:xfrm>
            <a:off x="4358640" y="4307840"/>
            <a:ext cx="228600"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p>
        </p:txBody>
      </p:sp>
      <p:sp>
        <p:nvSpPr>
          <p:cNvPr id="7" name="Oval 6">
            <a:extLst>
              <a:ext uri="{FF2B5EF4-FFF2-40B4-BE49-F238E27FC236}">
                <a16:creationId xmlns:a16="http://schemas.microsoft.com/office/drawing/2014/main" id="{871AB542-1ECB-4DB4-AC57-ED4E148EB761}"/>
              </a:ext>
            </a:extLst>
          </p:cNvPr>
          <p:cNvSpPr/>
          <p:nvPr/>
        </p:nvSpPr>
        <p:spPr>
          <a:xfrm>
            <a:off x="5140960" y="4450080"/>
            <a:ext cx="228600"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E092D966-B1DE-46F6-A08E-631B05338E13}"/>
              </a:ext>
            </a:extLst>
          </p:cNvPr>
          <p:cNvSpPr/>
          <p:nvPr/>
        </p:nvSpPr>
        <p:spPr>
          <a:xfrm>
            <a:off x="5918200" y="4526280"/>
            <a:ext cx="228600"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a:extLst>
              <a:ext uri="{FF2B5EF4-FFF2-40B4-BE49-F238E27FC236}">
                <a16:creationId xmlns:a16="http://schemas.microsoft.com/office/drawing/2014/main" id="{4DFECFF6-8196-4FE1-A758-D7AD0F3D55C8}"/>
              </a:ext>
            </a:extLst>
          </p:cNvPr>
          <p:cNvSpPr/>
          <p:nvPr/>
        </p:nvSpPr>
        <p:spPr>
          <a:xfrm>
            <a:off x="6685280" y="4526280"/>
            <a:ext cx="228600"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a:extLst>
              <a:ext uri="{FF2B5EF4-FFF2-40B4-BE49-F238E27FC236}">
                <a16:creationId xmlns:a16="http://schemas.microsoft.com/office/drawing/2014/main" id="{79BB018B-E6F7-43FF-8C4D-1730F1A21065}"/>
              </a:ext>
            </a:extLst>
          </p:cNvPr>
          <p:cNvSpPr/>
          <p:nvPr/>
        </p:nvSpPr>
        <p:spPr>
          <a:xfrm>
            <a:off x="7447280" y="4490720"/>
            <a:ext cx="228600"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B8CF128B-0CCD-4ACF-BF9C-9A9D83661B5D}"/>
              </a:ext>
            </a:extLst>
          </p:cNvPr>
          <p:cNvSpPr/>
          <p:nvPr/>
        </p:nvSpPr>
        <p:spPr>
          <a:xfrm>
            <a:off x="8158480" y="4373880"/>
            <a:ext cx="228600"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0420F5A1-A8A0-4C76-A2C0-DC9C26DDF1BE}"/>
              </a:ext>
            </a:extLst>
          </p:cNvPr>
          <p:cNvSpPr/>
          <p:nvPr/>
        </p:nvSpPr>
        <p:spPr>
          <a:xfrm>
            <a:off x="8874760" y="4236720"/>
            <a:ext cx="228600"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4FEFD1E4-B329-4B6E-9F8E-C98C337F25E9}"/>
              </a:ext>
            </a:extLst>
          </p:cNvPr>
          <p:cNvSpPr/>
          <p:nvPr/>
        </p:nvSpPr>
        <p:spPr>
          <a:xfrm>
            <a:off x="3637280" y="4089400"/>
            <a:ext cx="228600"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804C46BA-9745-4544-A3AB-0D6E9C407644}"/>
              </a:ext>
            </a:extLst>
          </p:cNvPr>
          <p:cNvSpPr/>
          <p:nvPr/>
        </p:nvSpPr>
        <p:spPr>
          <a:xfrm>
            <a:off x="5694680" y="3840480"/>
            <a:ext cx="187960" cy="17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809CB9EA-594C-40A2-A50B-56278EA7C10F}"/>
              </a:ext>
            </a:extLst>
          </p:cNvPr>
          <p:cNvSpPr/>
          <p:nvPr/>
        </p:nvSpPr>
        <p:spPr>
          <a:xfrm>
            <a:off x="9845040" y="3175000"/>
            <a:ext cx="187960" cy="17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53B44880-07ED-4AF2-8ED4-7C39D6351ECC}"/>
              </a:ext>
            </a:extLst>
          </p:cNvPr>
          <p:cNvSpPr/>
          <p:nvPr/>
        </p:nvSpPr>
        <p:spPr>
          <a:xfrm>
            <a:off x="9204960" y="3398520"/>
            <a:ext cx="187960" cy="17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2012DB5A-6DC9-4A55-A828-05B424174D15}"/>
              </a:ext>
            </a:extLst>
          </p:cNvPr>
          <p:cNvSpPr/>
          <p:nvPr/>
        </p:nvSpPr>
        <p:spPr>
          <a:xfrm>
            <a:off x="8544560" y="3586480"/>
            <a:ext cx="187960" cy="17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F97BDFA9-EF02-4278-BA75-0E30BD47CA55}"/>
              </a:ext>
            </a:extLst>
          </p:cNvPr>
          <p:cNvSpPr/>
          <p:nvPr/>
        </p:nvSpPr>
        <p:spPr>
          <a:xfrm>
            <a:off x="7853680" y="3728720"/>
            <a:ext cx="187960" cy="17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1D676BE6-D377-4626-BB14-C0343D64906A}"/>
              </a:ext>
            </a:extLst>
          </p:cNvPr>
          <p:cNvSpPr/>
          <p:nvPr/>
        </p:nvSpPr>
        <p:spPr>
          <a:xfrm>
            <a:off x="6395720" y="3855720"/>
            <a:ext cx="187960" cy="17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F3BC682C-F9B3-4CC9-82FC-FA1598E247A5}"/>
              </a:ext>
            </a:extLst>
          </p:cNvPr>
          <p:cNvSpPr/>
          <p:nvPr/>
        </p:nvSpPr>
        <p:spPr>
          <a:xfrm>
            <a:off x="7137400" y="3825240"/>
            <a:ext cx="187960" cy="17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B556E704-C8BD-4045-B3A3-7AFFC1A5D74D}"/>
              </a:ext>
            </a:extLst>
          </p:cNvPr>
          <p:cNvSpPr/>
          <p:nvPr/>
        </p:nvSpPr>
        <p:spPr>
          <a:xfrm>
            <a:off x="10469880" y="2910840"/>
            <a:ext cx="187960" cy="17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Isosceles Triangle 25">
            <a:extLst>
              <a:ext uri="{FF2B5EF4-FFF2-40B4-BE49-F238E27FC236}">
                <a16:creationId xmlns:a16="http://schemas.microsoft.com/office/drawing/2014/main" id="{C6A49A7F-51B7-4DCB-BE80-49579AEF0928}"/>
              </a:ext>
            </a:extLst>
          </p:cNvPr>
          <p:cNvSpPr/>
          <p:nvPr/>
        </p:nvSpPr>
        <p:spPr>
          <a:xfrm>
            <a:off x="3881120" y="4785360"/>
            <a:ext cx="228600" cy="254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Isosceles Triangle 26">
            <a:extLst>
              <a:ext uri="{FF2B5EF4-FFF2-40B4-BE49-F238E27FC236}">
                <a16:creationId xmlns:a16="http://schemas.microsoft.com/office/drawing/2014/main" id="{B4A37AED-216A-4120-8B1D-518EA4897B9B}"/>
              </a:ext>
            </a:extLst>
          </p:cNvPr>
          <p:cNvSpPr/>
          <p:nvPr/>
        </p:nvSpPr>
        <p:spPr>
          <a:xfrm>
            <a:off x="1569720" y="4053840"/>
            <a:ext cx="228600" cy="254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Isosceles Triangle 27">
            <a:extLst>
              <a:ext uri="{FF2B5EF4-FFF2-40B4-BE49-F238E27FC236}">
                <a16:creationId xmlns:a16="http://schemas.microsoft.com/office/drawing/2014/main" id="{7ACAEC57-F5FF-4393-B995-9B8EDF4791DC}"/>
              </a:ext>
            </a:extLst>
          </p:cNvPr>
          <p:cNvSpPr/>
          <p:nvPr/>
        </p:nvSpPr>
        <p:spPr>
          <a:xfrm>
            <a:off x="2291080" y="4312920"/>
            <a:ext cx="228600" cy="254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Isosceles Triangle 28">
            <a:extLst>
              <a:ext uri="{FF2B5EF4-FFF2-40B4-BE49-F238E27FC236}">
                <a16:creationId xmlns:a16="http://schemas.microsoft.com/office/drawing/2014/main" id="{D239F6A3-887C-4BE7-BCB2-0E158BD50930}"/>
              </a:ext>
            </a:extLst>
          </p:cNvPr>
          <p:cNvSpPr/>
          <p:nvPr/>
        </p:nvSpPr>
        <p:spPr>
          <a:xfrm>
            <a:off x="3083560" y="4551680"/>
            <a:ext cx="228600" cy="254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Isosceles Triangle 29">
            <a:extLst>
              <a:ext uri="{FF2B5EF4-FFF2-40B4-BE49-F238E27FC236}">
                <a16:creationId xmlns:a16="http://schemas.microsoft.com/office/drawing/2014/main" id="{A3143A79-4ADA-4DE6-BC40-C57280CD25DD}"/>
              </a:ext>
            </a:extLst>
          </p:cNvPr>
          <p:cNvSpPr/>
          <p:nvPr/>
        </p:nvSpPr>
        <p:spPr>
          <a:xfrm>
            <a:off x="7040880" y="5166360"/>
            <a:ext cx="228600" cy="254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Isosceles Triangle 30">
            <a:extLst>
              <a:ext uri="{FF2B5EF4-FFF2-40B4-BE49-F238E27FC236}">
                <a16:creationId xmlns:a16="http://schemas.microsoft.com/office/drawing/2014/main" id="{AE1347BF-77AA-4249-AF27-C878219704B4}"/>
              </a:ext>
            </a:extLst>
          </p:cNvPr>
          <p:cNvSpPr/>
          <p:nvPr/>
        </p:nvSpPr>
        <p:spPr>
          <a:xfrm>
            <a:off x="6268720" y="5166360"/>
            <a:ext cx="228600" cy="254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Isosceles Triangle 31">
            <a:extLst>
              <a:ext uri="{FF2B5EF4-FFF2-40B4-BE49-F238E27FC236}">
                <a16:creationId xmlns:a16="http://schemas.microsoft.com/office/drawing/2014/main" id="{0D06FFFB-A432-4349-A4C5-70AB04049A7A}"/>
              </a:ext>
            </a:extLst>
          </p:cNvPr>
          <p:cNvSpPr/>
          <p:nvPr/>
        </p:nvSpPr>
        <p:spPr>
          <a:xfrm>
            <a:off x="4683760" y="4978400"/>
            <a:ext cx="228600" cy="254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Isosceles Triangle 32">
            <a:extLst>
              <a:ext uri="{FF2B5EF4-FFF2-40B4-BE49-F238E27FC236}">
                <a16:creationId xmlns:a16="http://schemas.microsoft.com/office/drawing/2014/main" id="{443C5100-82FD-4A38-B3EC-0F119E327E6A}"/>
              </a:ext>
            </a:extLst>
          </p:cNvPr>
          <p:cNvSpPr/>
          <p:nvPr/>
        </p:nvSpPr>
        <p:spPr>
          <a:xfrm>
            <a:off x="5478780" y="5095240"/>
            <a:ext cx="228600" cy="254000"/>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itle 1">
            <a:extLst>
              <a:ext uri="{FF2B5EF4-FFF2-40B4-BE49-F238E27FC236}">
                <a16:creationId xmlns:a16="http://schemas.microsoft.com/office/drawing/2014/main" id="{6F4CFCEB-148F-4896-842B-4636EF9E1A09}"/>
              </a:ext>
            </a:extLst>
          </p:cNvPr>
          <p:cNvSpPr>
            <a:spLocks noGrp="1"/>
          </p:cNvSpPr>
          <p:nvPr>
            <p:ph type="title"/>
          </p:nvPr>
        </p:nvSpPr>
        <p:spPr>
          <a:xfrm>
            <a:off x="894945" y="223736"/>
            <a:ext cx="6280300" cy="1120082"/>
          </a:xfrm>
        </p:spPr>
        <p:txBody>
          <a:bodyPr>
            <a:normAutofit/>
          </a:bodyPr>
          <a:lstStyle/>
          <a:p>
            <a:r>
              <a:rPr lang="en-IN" sz="3200" b="1" cap="all" dirty="0">
                <a:solidFill>
                  <a:srgbClr val="FFFF99"/>
                </a:solidFill>
                <a:latin typeface="+mn-lt"/>
              </a:rPr>
              <a:t>1st Exchange zone of </a:t>
            </a:r>
            <a:br>
              <a:rPr lang="en-IN" sz="3200" b="1" cap="all" dirty="0">
                <a:solidFill>
                  <a:srgbClr val="FFFF99"/>
                </a:solidFill>
                <a:latin typeface="+mn-lt"/>
              </a:rPr>
            </a:br>
            <a:r>
              <a:rPr lang="en-IN" sz="3200" b="1" cap="all" dirty="0">
                <a:solidFill>
                  <a:srgbClr val="FFFF99"/>
                </a:solidFill>
                <a:latin typeface="+mn-lt"/>
              </a:rPr>
              <a:t>4 x 400m Relay Race</a:t>
            </a:r>
          </a:p>
        </p:txBody>
      </p:sp>
    </p:spTree>
    <p:extLst>
      <p:ext uri="{BB962C8B-B14F-4D97-AF65-F5344CB8AC3E}">
        <p14:creationId xmlns:p14="http://schemas.microsoft.com/office/powerpoint/2010/main" val="380035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additive="base">
                                        <p:cTn id="75" dur="500" fill="hold"/>
                                        <p:tgtEl>
                                          <p:spTgt spid="6"/>
                                        </p:tgtEl>
                                        <p:attrNameLst>
                                          <p:attrName>ppt_x</p:attrName>
                                        </p:attrNameLst>
                                      </p:cBhvr>
                                      <p:tavLst>
                                        <p:tav tm="0">
                                          <p:val>
                                            <p:strVal val="#ppt_x"/>
                                          </p:val>
                                        </p:tav>
                                        <p:tav tm="100000">
                                          <p:val>
                                            <p:strVal val="#ppt_x"/>
                                          </p:val>
                                        </p:tav>
                                      </p:tavLst>
                                    </p:anim>
                                    <p:anim calcmode="lin" valueType="num">
                                      <p:cBhvr additive="base">
                                        <p:cTn id="76" dur="500" fill="hold"/>
                                        <p:tgtEl>
                                          <p:spTgt spid="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500" fill="hold"/>
                                        <p:tgtEl>
                                          <p:spTgt spid="7"/>
                                        </p:tgtEl>
                                        <p:attrNameLst>
                                          <p:attrName>ppt_x</p:attrName>
                                        </p:attrNameLst>
                                      </p:cBhvr>
                                      <p:tavLst>
                                        <p:tav tm="0">
                                          <p:val>
                                            <p:strVal val="#ppt_x"/>
                                          </p:val>
                                        </p:tav>
                                        <p:tav tm="100000">
                                          <p:val>
                                            <p:strVal val="#ppt_x"/>
                                          </p:val>
                                        </p:tav>
                                      </p:tavLst>
                                    </p:anim>
                                    <p:anim calcmode="lin" valueType="num">
                                      <p:cBhvr additive="base">
                                        <p:cTn id="80" dur="500" fill="hold"/>
                                        <p:tgtEl>
                                          <p:spTgt spid="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ppt_x"/>
                                          </p:val>
                                        </p:tav>
                                        <p:tav tm="100000">
                                          <p:val>
                                            <p:strVal val="#ppt_x"/>
                                          </p:val>
                                        </p:tav>
                                      </p:tavLst>
                                    </p:anim>
                                    <p:anim calcmode="lin" valueType="num">
                                      <p:cBhvr additive="base">
                                        <p:cTn id="84" dur="500" fill="hold"/>
                                        <p:tgtEl>
                                          <p:spTgt spid="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additive="base">
                                        <p:cTn id="87" dur="500" fill="hold"/>
                                        <p:tgtEl>
                                          <p:spTgt spid="9"/>
                                        </p:tgtEl>
                                        <p:attrNameLst>
                                          <p:attrName>ppt_x</p:attrName>
                                        </p:attrNameLst>
                                      </p:cBhvr>
                                      <p:tavLst>
                                        <p:tav tm="0">
                                          <p:val>
                                            <p:strVal val="#ppt_x"/>
                                          </p:val>
                                        </p:tav>
                                        <p:tav tm="100000">
                                          <p:val>
                                            <p:strVal val="#ppt_x"/>
                                          </p:val>
                                        </p:tav>
                                      </p:tavLst>
                                    </p:anim>
                                    <p:anim calcmode="lin" valueType="num">
                                      <p:cBhvr additive="base">
                                        <p:cTn id="88" dur="500" fill="hold"/>
                                        <p:tgtEl>
                                          <p:spTgt spid="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additive="base">
                                        <p:cTn id="91" dur="500" fill="hold"/>
                                        <p:tgtEl>
                                          <p:spTgt spid="10"/>
                                        </p:tgtEl>
                                        <p:attrNameLst>
                                          <p:attrName>ppt_x</p:attrName>
                                        </p:attrNameLst>
                                      </p:cBhvr>
                                      <p:tavLst>
                                        <p:tav tm="0">
                                          <p:val>
                                            <p:strVal val="#ppt_x"/>
                                          </p:val>
                                        </p:tav>
                                        <p:tav tm="100000">
                                          <p:val>
                                            <p:strVal val="#ppt_x"/>
                                          </p:val>
                                        </p:tav>
                                      </p:tavLst>
                                    </p:anim>
                                    <p:anim calcmode="lin" valueType="num">
                                      <p:cBhvr additive="base">
                                        <p:cTn id="92" dur="500" fill="hold"/>
                                        <p:tgtEl>
                                          <p:spTgt spid="1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additive="base">
                                        <p:cTn id="95" dur="500" fill="hold"/>
                                        <p:tgtEl>
                                          <p:spTgt spid="11"/>
                                        </p:tgtEl>
                                        <p:attrNameLst>
                                          <p:attrName>ppt_x</p:attrName>
                                        </p:attrNameLst>
                                      </p:cBhvr>
                                      <p:tavLst>
                                        <p:tav tm="0">
                                          <p:val>
                                            <p:strVal val="#ppt_x"/>
                                          </p:val>
                                        </p:tav>
                                        <p:tav tm="100000">
                                          <p:val>
                                            <p:strVal val="#ppt_x"/>
                                          </p:val>
                                        </p:tav>
                                      </p:tavLst>
                                    </p:anim>
                                    <p:anim calcmode="lin" valueType="num">
                                      <p:cBhvr additive="base">
                                        <p:cTn id="96" dur="500" fill="hold"/>
                                        <p:tgtEl>
                                          <p:spTgt spid="1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additive="base">
                                        <p:cTn id="103" dur="500" fill="hold"/>
                                        <p:tgtEl>
                                          <p:spTgt spid="15"/>
                                        </p:tgtEl>
                                        <p:attrNameLst>
                                          <p:attrName>ppt_x</p:attrName>
                                        </p:attrNameLst>
                                      </p:cBhvr>
                                      <p:tavLst>
                                        <p:tav tm="0">
                                          <p:val>
                                            <p:strVal val="#ppt_x"/>
                                          </p:val>
                                        </p:tav>
                                        <p:tav tm="100000">
                                          <p:val>
                                            <p:strVal val="#ppt_x"/>
                                          </p:val>
                                        </p:tav>
                                      </p:tavLst>
                                    </p:anim>
                                    <p:anim calcmode="lin" valueType="num">
                                      <p:cBhvr additive="base">
                                        <p:cTn id="10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2429-4E51-4F60-9AD5-82255B2EA1B6}"/>
              </a:ext>
            </a:extLst>
          </p:cNvPr>
          <p:cNvSpPr>
            <a:spLocks noGrp="1"/>
          </p:cNvSpPr>
          <p:nvPr>
            <p:ph type="title"/>
          </p:nvPr>
        </p:nvSpPr>
        <p:spPr>
          <a:xfrm>
            <a:off x="875488" y="0"/>
            <a:ext cx="9849661" cy="1325563"/>
          </a:xfrm>
        </p:spPr>
        <p:txBody>
          <a:bodyPr>
            <a:normAutofit/>
          </a:bodyPr>
          <a:lstStyle/>
          <a:p>
            <a:r>
              <a:rPr lang="en-IN" sz="3200" b="1" cap="all" dirty="0">
                <a:solidFill>
                  <a:srgbClr val="FFFF99"/>
                </a:solidFill>
                <a:latin typeface="+mn-lt"/>
              </a:rPr>
              <a:t>The Check Marks</a:t>
            </a:r>
          </a:p>
        </p:txBody>
      </p:sp>
      <p:sp>
        <p:nvSpPr>
          <p:cNvPr id="3" name="Content Placeholder 2">
            <a:extLst>
              <a:ext uri="{FF2B5EF4-FFF2-40B4-BE49-F238E27FC236}">
                <a16:creationId xmlns:a16="http://schemas.microsoft.com/office/drawing/2014/main" id="{12AC32FD-116C-4C5A-96F1-1C549D9B4223}"/>
              </a:ext>
            </a:extLst>
          </p:cNvPr>
          <p:cNvSpPr>
            <a:spLocks noGrp="1"/>
          </p:cNvSpPr>
          <p:nvPr>
            <p:ph idx="1"/>
          </p:nvPr>
        </p:nvSpPr>
        <p:spPr/>
        <p:txBody>
          <a:bodyPr>
            <a:normAutofit/>
          </a:bodyPr>
          <a:lstStyle/>
          <a:p>
            <a:pPr algn="just"/>
            <a:r>
              <a:rPr lang="en-IN" sz="2000" dirty="0">
                <a:ea typeface="Open Sans" panose="020B0606030504020204" pitchFamily="34" charset="0"/>
                <a:cs typeface="Open Sans" panose="020B0606030504020204" pitchFamily="34" charset="0"/>
              </a:rPr>
              <a:t>When all or the first portion of a Relay Race is being run in lanes, an athlete </a:t>
            </a:r>
            <a:r>
              <a:rPr lang="en-IN" sz="2000" b="1" dirty="0">
                <a:solidFill>
                  <a:srgbClr val="00B050"/>
                </a:solidFill>
                <a:ea typeface="Open Sans" panose="020B0606030504020204" pitchFamily="34" charset="0"/>
                <a:cs typeface="Open Sans" panose="020B0606030504020204" pitchFamily="34" charset="0"/>
              </a:rPr>
              <a:t>may</a:t>
            </a:r>
            <a:r>
              <a:rPr lang="en-IN" sz="2000" dirty="0">
                <a:ea typeface="Open Sans" panose="020B0606030504020204" pitchFamily="34" charset="0"/>
                <a:cs typeface="Open Sans" panose="020B0606030504020204" pitchFamily="34" charset="0"/>
              </a:rPr>
              <a:t> place one check-mark on the track within their own lane, by using adhesive tape, maximum 0.05m × 0.40m, of a distinctive colour which cannot be confused with other permanent markings. </a:t>
            </a:r>
          </a:p>
        </p:txBody>
      </p:sp>
      <p:pic>
        <p:nvPicPr>
          <p:cNvPr id="5" name="Picture 4">
            <a:extLst>
              <a:ext uri="{FF2B5EF4-FFF2-40B4-BE49-F238E27FC236}">
                <a16:creationId xmlns:a16="http://schemas.microsoft.com/office/drawing/2014/main" id="{73B9ABF2-419F-41CA-9239-B9B72342E31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b="18601"/>
          <a:stretch/>
        </p:blipFill>
        <p:spPr>
          <a:xfrm>
            <a:off x="1438275" y="2915841"/>
            <a:ext cx="6305550" cy="2170906"/>
          </a:xfrm>
          <a:prstGeom prst="rect">
            <a:avLst/>
          </a:prstGeom>
        </p:spPr>
      </p:pic>
      <p:sp>
        <p:nvSpPr>
          <p:cNvPr id="7" name="TextBox 6">
            <a:extLst>
              <a:ext uri="{FF2B5EF4-FFF2-40B4-BE49-F238E27FC236}">
                <a16:creationId xmlns:a16="http://schemas.microsoft.com/office/drawing/2014/main" id="{759E0DD8-A8BA-4F41-8635-EB72FD6C90F3}"/>
              </a:ext>
            </a:extLst>
          </p:cNvPr>
          <p:cNvSpPr txBox="1"/>
          <p:nvPr/>
        </p:nvSpPr>
        <p:spPr>
          <a:xfrm>
            <a:off x="1361871" y="5115719"/>
            <a:ext cx="6439711" cy="707886"/>
          </a:xfrm>
          <a:prstGeom prst="rect">
            <a:avLst/>
          </a:prstGeom>
          <a:noFill/>
        </p:spPr>
        <p:txBody>
          <a:bodyPr wrap="square" rtlCol="0">
            <a:spAutoFit/>
          </a:bodyPr>
          <a:lstStyle/>
          <a:p>
            <a:pPr algn="just"/>
            <a:r>
              <a:rPr lang="en-IN" sz="2000" dirty="0"/>
              <a:t>Checkmarks for red coloured synthetic track to be supplied by Call Room or Zone Umpires and suitable for 4x100m</a:t>
            </a:r>
          </a:p>
        </p:txBody>
      </p:sp>
      <p:cxnSp>
        <p:nvCxnSpPr>
          <p:cNvPr id="9" name="Straight Connector 8">
            <a:extLst>
              <a:ext uri="{FF2B5EF4-FFF2-40B4-BE49-F238E27FC236}">
                <a16:creationId xmlns:a16="http://schemas.microsoft.com/office/drawing/2014/main" id="{5DB3F6B2-B679-44AB-AA9F-747EEC77559C}"/>
              </a:ext>
            </a:extLst>
          </p:cNvPr>
          <p:cNvCxnSpPr>
            <a:cxnSpLocks/>
          </p:cNvCxnSpPr>
          <p:nvPr/>
        </p:nvCxnSpPr>
        <p:spPr>
          <a:xfrm>
            <a:off x="7981950" y="2944416"/>
            <a:ext cx="0" cy="2132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6AE97A-7312-4993-B5C3-8DEE5C94955B}"/>
              </a:ext>
            </a:extLst>
          </p:cNvPr>
          <p:cNvCxnSpPr/>
          <p:nvPr/>
        </p:nvCxnSpPr>
        <p:spPr>
          <a:xfrm>
            <a:off x="7753350" y="2944416"/>
            <a:ext cx="238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41057D-D90F-4485-BBBB-2A37AEC4B585}"/>
              </a:ext>
            </a:extLst>
          </p:cNvPr>
          <p:cNvCxnSpPr/>
          <p:nvPr/>
        </p:nvCxnSpPr>
        <p:spPr>
          <a:xfrm>
            <a:off x="7743825" y="5068491"/>
            <a:ext cx="238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F09891-6C7F-45D0-B55A-1F6B5F8D5BE3}"/>
              </a:ext>
            </a:extLst>
          </p:cNvPr>
          <p:cNvCxnSpPr/>
          <p:nvPr/>
        </p:nvCxnSpPr>
        <p:spPr>
          <a:xfrm>
            <a:off x="7981950" y="3972719"/>
            <a:ext cx="5429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6FCAC3-AF93-4BDF-88C4-8910E822A93F}"/>
              </a:ext>
            </a:extLst>
          </p:cNvPr>
          <p:cNvSpPr txBox="1"/>
          <p:nvPr/>
        </p:nvSpPr>
        <p:spPr>
          <a:xfrm>
            <a:off x="7992083" y="3580387"/>
            <a:ext cx="3379551" cy="1015663"/>
          </a:xfrm>
          <a:prstGeom prst="rect">
            <a:avLst/>
          </a:prstGeom>
          <a:noFill/>
        </p:spPr>
        <p:txBody>
          <a:bodyPr wrap="square" rtlCol="0">
            <a:spAutoFit/>
          </a:bodyPr>
          <a:lstStyle/>
          <a:p>
            <a:pPr algn="ctr"/>
            <a:r>
              <a:rPr lang="en-IN" sz="2000" dirty="0"/>
              <a:t>8 checkmarks </a:t>
            </a:r>
          </a:p>
          <a:p>
            <a:pPr algn="ctr"/>
            <a:r>
              <a:rPr lang="en-IN" sz="2000" dirty="0"/>
              <a:t>each 0.05</a:t>
            </a:r>
            <a:r>
              <a:rPr lang="en-IN" sz="2000" dirty="0">
                <a:ea typeface="Open Sans" panose="020B0606030504020204" pitchFamily="34" charset="0"/>
                <a:cs typeface="Open Sans" panose="020B0606030504020204" pitchFamily="34" charset="0"/>
              </a:rPr>
              <a:t> X 0.40m </a:t>
            </a:r>
          </a:p>
          <a:p>
            <a:pPr algn="ctr"/>
            <a:r>
              <a:rPr lang="en-IN" sz="2000" dirty="0">
                <a:ea typeface="Open Sans" panose="020B0606030504020204" pitchFamily="34" charset="0"/>
                <a:cs typeface="Open Sans" panose="020B0606030504020204" pitchFamily="34" charset="0"/>
              </a:rPr>
              <a:t>(image not to scale)</a:t>
            </a:r>
          </a:p>
        </p:txBody>
      </p:sp>
    </p:spTree>
    <p:custDataLst>
      <p:tags r:id="rId1"/>
    </p:custDataLst>
    <p:extLst>
      <p:ext uri="{BB962C8B-B14F-4D97-AF65-F5344CB8AC3E}">
        <p14:creationId xmlns:p14="http://schemas.microsoft.com/office/powerpoint/2010/main" val="908215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B58451-EA12-45A4-B8FE-00BA6F818885}"/>
              </a:ext>
            </a:extLst>
          </p:cNvPr>
          <p:cNvSpPr>
            <a:spLocks noGrp="1"/>
          </p:cNvSpPr>
          <p:nvPr>
            <p:ph type="title"/>
          </p:nvPr>
        </p:nvSpPr>
        <p:spPr>
          <a:xfrm>
            <a:off x="214605" y="0"/>
            <a:ext cx="10515600" cy="1325563"/>
          </a:xfrm>
        </p:spPr>
        <p:txBody>
          <a:bodyPr>
            <a:normAutofit/>
          </a:bodyPr>
          <a:lstStyle/>
          <a:p>
            <a:r>
              <a:rPr lang="en-IN" sz="3200" b="1" dirty="0">
                <a:solidFill>
                  <a:srgbClr val="FFFF99"/>
                </a:solidFill>
                <a:latin typeface="+mn-lt"/>
              </a:rPr>
              <a:t>The Relay Baton</a:t>
            </a:r>
          </a:p>
        </p:txBody>
      </p:sp>
      <p:pic>
        <p:nvPicPr>
          <p:cNvPr id="7" name="Picture Placeholder 6">
            <a:extLst>
              <a:ext uri="{FF2B5EF4-FFF2-40B4-BE49-F238E27FC236}">
                <a16:creationId xmlns:a16="http://schemas.microsoft.com/office/drawing/2014/main" id="{AAFF0178-C3C9-42B5-ADE6-B4CB51B3B312}"/>
              </a:ext>
            </a:extLst>
          </p:cNvPr>
          <p:cNvPicPr>
            <a:picLocks noGrp="1" noChangeAspect="1"/>
          </p:cNvPicPr>
          <p:nvPr>
            <p:ph idx="1"/>
          </p:nvPr>
        </p:nvPicPr>
        <p:blipFill rotWithShape="1">
          <a:blip r:embed="rId3"/>
          <a:stretch/>
        </p:blipFill>
        <p:spPr>
          <a:xfrm>
            <a:off x="7066733" y="1576693"/>
            <a:ext cx="4351338" cy="43513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a:extLst>
              <a:ext uri="{FF2B5EF4-FFF2-40B4-BE49-F238E27FC236}">
                <a16:creationId xmlns:a16="http://schemas.microsoft.com/office/drawing/2014/main" id="{76FB0C1A-96A9-4C50-A02F-4101F1F3F8AB}"/>
              </a:ext>
            </a:extLst>
          </p:cNvPr>
          <p:cNvSpPr>
            <a:spLocks noGrp="1"/>
          </p:cNvSpPr>
          <p:nvPr>
            <p:ph type="body" sz="half" idx="4294967295"/>
          </p:nvPr>
        </p:nvSpPr>
        <p:spPr>
          <a:xfrm>
            <a:off x="719847" y="1712882"/>
            <a:ext cx="6147881" cy="4351337"/>
          </a:xfrm>
        </p:spPr>
        <p:txBody>
          <a:bodyPr>
            <a:normAutofit/>
          </a:bodyPr>
          <a:lstStyle/>
          <a:p>
            <a:pPr algn="just"/>
            <a:r>
              <a:rPr lang="en-IN" sz="2000" dirty="0">
                <a:ea typeface="Open Sans" panose="020B0606030504020204" pitchFamily="34" charset="0"/>
                <a:cs typeface="Open Sans" panose="020B0606030504020204" pitchFamily="34" charset="0"/>
              </a:rPr>
              <a:t>The relay baton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a smooth hollow tube, circular in section, made of wood, metal or any other rigid material in one piece, the length of which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0.28m to 0.30m. Weight of the baton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not be less than 50g.The outside diameter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40mm±2mm</a:t>
            </a:r>
          </a:p>
          <a:p>
            <a:pPr marL="0" indent="0" algn="just">
              <a:buNone/>
            </a:pPr>
            <a:endParaRPr lang="en-IN" sz="2000" dirty="0">
              <a:ea typeface="Open Sans" panose="020B0606030504020204" pitchFamily="34" charset="0"/>
              <a:cs typeface="Open Sans" panose="020B0606030504020204" pitchFamily="34" charset="0"/>
            </a:endParaRPr>
          </a:p>
          <a:p>
            <a:pPr algn="just"/>
            <a:r>
              <a:rPr lang="en-IN" sz="2000" dirty="0">
                <a:ea typeface="Open Sans" panose="020B0606030504020204" pitchFamily="34" charset="0"/>
                <a:cs typeface="Open Sans" panose="020B0606030504020204" pitchFamily="34" charset="0"/>
              </a:rPr>
              <a:t>Athletes are not permitted to wear gloves or to place material or substances on their hands in order to obtain a better grip of the baton. </a:t>
            </a:r>
          </a:p>
        </p:txBody>
      </p:sp>
    </p:spTree>
    <p:custDataLst>
      <p:tags r:id="rId1"/>
    </p:custDataLst>
    <p:extLst>
      <p:ext uri="{BB962C8B-B14F-4D97-AF65-F5344CB8AC3E}">
        <p14:creationId xmlns:p14="http://schemas.microsoft.com/office/powerpoint/2010/main" val="592811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BE02-8F1E-422D-94AE-FF3F9BC3D797}"/>
              </a:ext>
            </a:extLst>
          </p:cNvPr>
          <p:cNvSpPr>
            <a:spLocks noGrp="1"/>
          </p:cNvSpPr>
          <p:nvPr>
            <p:ph type="title"/>
          </p:nvPr>
        </p:nvSpPr>
        <p:spPr>
          <a:xfrm>
            <a:off x="914399" y="18255"/>
            <a:ext cx="9778483" cy="1325563"/>
          </a:xfrm>
        </p:spPr>
        <p:txBody>
          <a:bodyPr>
            <a:normAutofit/>
          </a:bodyPr>
          <a:lstStyle/>
          <a:p>
            <a:r>
              <a:rPr lang="en-IN" sz="3200" b="1" cap="all" dirty="0">
                <a:solidFill>
                  <a:srgbClr val="FFFF99"/>
                </a:solidFill>
                <a:latin typeface="+mn-lt"/>
              </a:rPr>
              <a:t>failures in Relay Races</a:t>
            </a:r>
          </a:p>
        </p:txBody>
      </p:sp>
      <p:sp>
        <p:nvSpPr>
          <p:cNvPr id="3" name="Content Placeholder 2">
            <a:extLst>
              <a:ext uri="{FF2B5EF4-FFF2-40B4-BE49-F238E27FC236}">
                <a16:creationId xmlns:a16="http://schemas.microsoft.com/office/drawing/2014/main" id="{0C04CB4F-5F54-4A87-BC03-AD4962E35F96}"/>
              </a:ext>
            </a:extLst>
          </p:cNvPr>
          <p:cNvSpPr>
            <a:spLocks noGrp="1"/>
          </p:cNvSpPr>
          <p:nvPr>
            <p:ph idx="1"/>
          </p:nvPr>
        </p:nvSpPr>
        <p:spPr>
          <a:xfrm>
            <a:off x="838200" y="1825624"/>
            <a:ext cx="10515600" cy="4633541"/>
          </a:xfrm>
        </p:spPr>
        <p:txBody>
          <a:bodyPr>
            <a:normAutofit/>
          </a:bodyPr>
          <a:lstStyle/>
          <a:p>
            <a:pPr>
              <a:lnSpc>
                <a:spcPct val="150000"/>
              </a:lnSpc>
              <a:tabLst>
                <a:tab pos="2335213" algn="l"/>
                <a:tab pos="2597150" algn="l"/>
              </a:tabLst>
            </a:pPr>
            <a:r>
              <a:rPr lang="en-IN" sz="2000" dirty="0"/>
              <a:t>TR24.6.1 (170.6(a)) 	- 	running without the baton / finishing the race without the baton</a:t>
            </a:r>
          </a:p>
          <a:p>
            <a:pPr>
              <a:lnSpc>
                <a:spcPct val="150000"/>
              </a:lnSpc>
              <a:tabLst>
                <a:tab pos="2335213" algn="l"/>
                <a:tab pos="2597150" algn="l"/>
              </a:tabLst>
            </a:pPr>
            <a:r>
              <a:rPr lang="en-IN" sz="2000" dirty="0"/>
              <a:t>TR24.6.2 (170.6(b)) 	- 	fault at carrying the baton (e.g. using gloves or substances on hand)</a:t>
            </a:r>
          </a:p>
          <a:p>
            <a:pPr>
              <a:lnSpc>
                <a:spcPct val="150000"/>
              </a:lnSpc>
              <a:tabLst>
                <a:tab pos="2335213" algn="l"/>
                <a:tab pos="2597150" algn="l"/>
              </a:tabLst>
            </a:pPr>
            <a:r>
              <a:rPr lang="en-IN" sz="2000" dirty="0"/>
              <a:t>TR24.6.3 (170.6(c)) 	- 	fault at recovering a dropped baton</a:t>
            </a:r>
          </a:p>
          <a:p>
            <a:pPr>
              <a:lnSpc>
                <a:spcPct val="150000"/>
              </a:lnSpc>
              <a:tabLst>
                <a:tab pos="2335213" algn="l"/>
                <a:tab pos="2597150" algn="l"/>
              </a:tabLst>
            </a:pPr>
            <a:r>
              <a:rPr lang="en-IN" sz="2000" dirty="0"/>
              <a:t>TR24.7 (170.7) 	- 	passing the baton outside the takeover zone (early / late takeover)</a:t>
            </a:r>
          </a:p>
          <a:p>
            <a:pPr>
              <a:lnSpc>
                <a:spcPct val="150000"/>
              </a:lnSpc>
              <a:tabLst>
                <a:tab pos="2335213" algn="l"/>
                <a:tab pos="2597150" algn="l"/>
              </a:tabLst>
            </a:pPr>
            <a:r>
              <a:rPr lang="en-IN" sz="2000" dirty="0"/>
              <a:t>TR24.8 (170.8) 	- 	infringement of TR17.3. (Rule 163.3) / impediment at takeover </a:t>
            </a:r>
          </a:p>
          <a:p>
            <a:pPr>
              <a:lnSpc>
                <a:spcPct val="150000"/>
              </a:lnSpc>
              <a:tabLst>
                <a:tab pos="2335213" algn="l"/>
                <a:tab pos="2597150" algn="l"/>
              </a:tabLst>
            </a:pPr>
            <a:r>
              <a:rPr lang="en-IN" sz="2000" dirty="0"/>
              <a:t>TR24.9 (170.9) 	- 	taking the baton from another team</a:t>
            </a:r>
          </a:p>
          <a:p>
            <a:pPr>
              <a:lnSpc>
                <a:spcPct val="150000"/>
              </a:lnSpc>
              <a:tabLst>
                <a:tab pos="2335213" algn="l"/>
                <a:tab pos="2597150" algn="l"/>
              </a:tabLst>
            </a:pPr>
            <a:r>
              <a:rPr lang="en-IN" sz="2000" dirty="0"/>
              <a:t>TR24.10 (170.10) 	- 	running more than one leg / using more than four substitutes</a:t>
            </a:r>
          </a:p>
          <a:p>
            <a:pPr marL="0" indent="0">
              <a:lnSpc>
                <a:spcPct val="150000"/>
              </a:lnSpc>
              <a:buNone/>
            </a:pPr>
            <a:r>
              <a:rPr lang="en-IN" sz="2000" dirty="0"/>
              <a:t>									Continued…</a:t>
            </a:r>
          </a:p>
        </p:txBody>
      </p:sp>
    </p:spTree>
    <p:extLst>
      <p:ext uri="{BB962C8B-B14F-4D97-AF65-F5344CB8AC3E}">
        <p14:creationId xmlns:p14="http://schemas.microsoft.com/office/powerpoint/2010/main" val="1902233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3230B9-292D-4642-B0D9-CA5D9476D5C4}"/>
              </a:ext>
            </a:extLst>
          </p:cNvPr>
          <p:cNvSpPr>
            <a:spLocks noGrp="1"/>
          </p:cNvSpPr>
          <p:nvPr>
            <p:ph idx="1"/>
          </p:nvPr>
        </p:nvSpPr>
        <p:spPr>
          <a:xfrm>
            <a:off x="729574" y="1702340"/>
            <a:ext cx="10624226" cy="4805464"/>
          </a:xfrm>
        </p:spPr>
        <p:txBody>
          <a:bodyPr>
            <a:noAutofit/>
          </a:bodyPr>
          <a:lstStyle/>
          <a:p>
            <a:pPr defTabSz="927100">
              <a:lnSpc>
                <a:spcPct val="100000"/>
              </a:lnSpc>
              <a:spcBef>
                <a:spcPts val="0"/>
              </a:spcBef>
              <a:tabLst>
                <a:tab pos="2509838" algn="l"/>
                <a:tab pos="2782888" algn="l"/>
              </a:tabLst>
            </a:pPr>
            <a:r>
              <a:rPr lang="en-IN" sz="2000" dirty="0">
                <a:ea typeface="Open Sans" panose="020B0606030504020204" pitchFamily="34" charset="0"/>
                <a:cs typeface="Open Sans" panose="020B0606030504020204" pitchFamily="34" charset="0"/>
              </a:rPr>
              <a:t>TR24.11 (170.11) 	- 	late confirmation / changing team composition and/or running order</a:t>
            </a:r>
          </a:p>
          <a:p>
            <a:pPr defTabSz="927100">
              <a:lnSpc>
                <a:spcPct val="100000"/>
              </a:lnSpc>
              <a:spcBef>
                <a:spcPts val="0"/>
              </a:spcBef>
              <a:tabLst>
                <a:tab pos="2509838" algn="l"/>
                <a:tab pos="2782888" algn="l"/>
              </a:tabLst>
            </a:pPr>
            <a:endParaRPr lang="en-IN" sz="2000" dirty="0">
              <a:ea typeface="Open Sans" panose="020B0606030504020204" pitchFamily="34" charset="0"/>
              <a:cs typeface="Open Sans" panose="020B0606030504020204" pitchFamily="34" charset="0"/>
            </a:endParaRPr>
          </a:p>
          <a:p>
            <a:pPr defTabSz="927100">
              <a:lnSpc>
                <a:spcPct val="100000"/>
              </a:lnSpc>
              <a:spcBef>
                <a:spcPts val="0"/>
              </a:spcBef>
              <a:tabLst>
                <a:tab pos="2509838" algn="l"/>
                <a:tab pos="2782888" algn="l"/>
              </a:tabLst>
            </a:pPr>
            <a:r>
              <a:rPr lang="en-IN" sz="2000" dirty="0">
                <a:ea typeface="Open Sans" panose="020B0606030504020204" pitchFamily="34" charset="0"/>
                <a:cs typeface="Open Sans" panose="020B0606030504020204" pitchFamily="34" charset="0"/>
              </a:rPr>
              <a:t>TR24.13 (170.13) 	- 	leaving the assigned lane before the break line.</a:t>
            </a:r>
          </a:p>
          <a:p>
            <a:pPr defTabSz="927100">
              <a:lnSpc>
                <a:spcPct val="100000"/>
              </a:lnSpc>
              <a:spcBef>
                <a:spcPts val="0"/>
              </a:spcBef>
              <a:tabLst>
                <a:tab pos="2509838" algn="l"/>
                <a:tab pos="2782888" algn="l"/>
              </a:tabLst>
            </a:pPr>
            <a:endParaRPr lang="en-IN" sz="2000" dirty="0">
              <a:ea typeface="Open Sans" panose="020B0606030504020204" pitchFamily="34" charset="0"/>
              <a:cs typeface="Open Sans" panose="020B0606030504020204" pitchFamily="34" charset="0"/>
            </a:endParaRPr>
          </a:p>
          <a:p>
            <a:pPr defTabSz="927100">
              <a:lnSpc>
                <a:spcPct val="100000"/>
              </a:lnSpc>
              <a:spcBef>
                <a:spcPts val="0"/>
              </a:spcBef>
              <a:tabLst>
                <a:tab pos="2509838" algn="l"/>
                <a:tab pos="2782888" algn="l"/>
              </a:tabLst>
            </a:pPr>
            <a:r>
              <a:rPr lang="en-IN" sz="2000" dirty="0">
                <a:ea typeface="Open Sans" panose="020B0606030504020204" pitchFamily="34" charset="0"/>
                <a:cs typeface="Open Sans" panose="020B0606030504020204" pitchFamily="34" charset="0"/>
              </a:rPr>
              <a:t>TR24.14 (170.14) 	- 	leaving the assigned lane early before the break line</a:t>
            </a:r>
          </a:p>
          <a:p>
            <a:pPr defTabSz="927100">
              <a:lnSpc>
                <a:spcPct val="100000"/>
              </a:lnSpc>
              <a:spcBef>
                <a:spcPts val="0"/>
              </a:spcBef>
              <a:tabLst>
                <a:tab pos="2509838" algn="l"/>
                <a:tab pos="2782888" algn="l"/>
              </a:tabLst>
            </a:pPr>
            <a:endParaRPr lang="en-IN" sz="2000" dirty="0">
              <a:ea typeface="Open Sans" panose="020B0606030504020204" pitchFamily="34" charset="0"/>
              <a:cs typeface="Open Sans" panose="020B0606030504020204" pitchFamily="34" charset="0"/>
            </a:endParaRPr>
          </a:p>
          <a:p>
            <a:pPr defTabSz="927100">
              <a:lnSpc>
                <a:spcPct val="100000"/>
              </a:lnSpc>
              <a:spcBef>
                <a:spcPts val="0"/>
              </a:spcBef>
              <a:tabLst>
                <a:tab pos="2509838" algn="l"/>
                <a:tab pos="2782888" algn="l"/>
              </a:tabLst>
            </a:pPr>
            <a:r>
              <a:rPr lang="en-IN" sz="2000" dirty="0">
                <a:ea typeface="Open Sans" panose="020B0606030504020204" pitchFamily="34" charset="0"/>
                <a:cs typeface="Open Sans" panose="020B0606030504020204" pitchFamily="34" charset="0"/>
              </a:rPr>
              <a:t>TR24.15 (170.15 	- 	leaving the assigned lane early before the break line</a:t>
            </a:r>
          </a:p>
          <a:p>
            <a:pPr defTabSz="927100">
              <a:lnSpc>
                <a:spcPct val="100000"/>
              </a:lnSpc>
              <a:spcBef>
                <a:spcPts val="0"/>
              </a:spcBef>
              <a:tabLst>
                <a:tab pos="2509838" algn="l"/>
                <a:tab pos="2782888" algn="l"/>
              </a:tabLst>
            </a:pPr>
            <a:endParaRPr lang="en-IN" sz="2000" dirty="0">
              <a:ea typeface="Open Sans" panose="020B0606030504020204" pitchFamily="34" charset="0"/>
              <a:cs typeface="Open Sans" panose="020B0606030504020204" pitchFamily="34" charset="0"/>
            </a:endParaRPr>
          </a:p>
          <a:p>
            <a:pPr defTabSz="927100">
              <a:lnSpc>
                <a:spcPct val="100000"/>
              </a:lnSpc>
              <a:spcBef>
                <a:spcPts val="0"/>
              </a:spcBef>
              <a:tabLst>
                <a:tab pos="2509838" algn="l"/>
                <a:tab pos="2782888" algn="l"/>
              </a:tabLst>
            </a:pPr>
            <a:r>
              <a:rPr lang="en-IN" sz="2000" dirty="0">
                <a:ea typeface="Open Sans" panose="020B0606030504020204" pitchFamily="34" charset="0"/>
                <a:cs typeface="Open Sans" panose="020B0606030504020204" pitchFamily="34" charset="0"/>
              </a:rPr>
              <a:t>TR24.16.1 (170.16(a))	- 	leaving the assigned lane early before the break line</a:t>
            </a:r>
          </a:p>
          <a:p>
            <a:pPr defTabSz="927100">
              <a:lnSpc>
                <a:spcPct val="100000"/>
              </a:lnSpc>
              <a:spcBef>
                <a:spcPts val="0"/>
              </a:spcBef>
              <a:tabLst>
                <a:tab pos="2509838" algn="l"/>
                <a:tab pos="2782888" algn="l"/>
              </a:tabLst>
            </a:pPr>
            <a:endParaRPr lang="en-IN" sz="2000" dirty="0">
              <a:ea typeface="Open Sans" panose="020B0606030504020204" pitchFamily="34" charset="0"/>
              <a:cs typeface="Open Sans" panose="020B0606030504020204" pitchFamily="34" charset="0"/>
            </a:endParaRPr>
          </a:p>
          <a:p>
            <a:pPr defTabSz="927100">
              <a:lnSpc>
                <a:spcPct val="100000"/>
              </a:lnSpc>
              <a:spcBef>
                <a:spcPts val="0"/>
              </a:spcBef>
              <a:tabLst>
                <a:tab pos="2509838" algn="l"/>
                <a:tab pos="2782888" algn="l"/>
              </a:tabLst>
            </a:pPr>
            <a:r>
              <a:rPr lang="en-IN" sz="2000" dirty="0">
                <a:ea typeface="Open Sans" panose="020B0606030504020204" pitchFamily="34" charset="0"/>
                <a:cs typeface="Open Sans" panose="020B0606030504020204" pitchFamily="34" charset="0"/>
              </a:rPr>
              <a:t>TR24.19 (170.19) 	- 	starting outside the takeover zone</a:t>
            </a:r>
          </a:p>
          <a:p>
            <a:pPr defTabSz="927100">
              <a:lnSpc>
                <a:spcPct val="100000"/>
              </a:lnSpc>
              <a:spcBef>
                <a:spcPts val="0"/>
              </a:spcBef>
              <a:tabLst>
                <a:tab pos="2509838" algn="l"/>
                <a:tab pos="2782888" algn="l"/>
              </a:tabLst>
            </a:pPr>
            <a:endParaRPr lang="en-IN" sz="2000" dirty="0">
              <a:ea typeface="Open Sans" panose="020B0606030504020204" pitchFamily="34" charset="0"/>
              <a:cs typeface="Open Sans" panose="020B0606030504020204" pitchFamily="34" charset="0"/>
            </a:endParaRPr>
          </a:p>
          <a:p>
            <a:pPr defTabSz="927100">
              <a:lnSpc>
                <a:spcPct val="100000"/>
              </a:lnSpc>
              <a:spcBef>
                <a:spcPts val="0"/>
              </a:spcBef>
              <a:tabLst>
                <a:tab pos="2509838" algn="l"/>
                <a:tab pos="2782888" algn="l"/>
              </a:tabLst>
            </a:pPr>
            <a:r>
              <a:rPr lang="en-IN" sz="2000" dirty="0">
                <a:ea typeface="Open Sans" panose="020B0606030504020204" pitchFamily="34" charset="0"/>
                <a:cs typeface="Open Sans" panose="020B0606030504020204" pitchFamily="34" charset="0"/>
              </a:rPr>
              <a:t>TR24.20 (170.20) 	- 	exchanging positions before takeover (Medley, 4 × 400m)</a:t>
            </a:r>
          </a:p>
          <a:p>
            <a:pPr defTabSz="927100">
              <a:lnSpc>
                <a:spcPct val="100000"/>
              </a:lnSpc>
              <a:spcBef>
                <a:spcPts val="0"/>
              </a:spcBef>
              <a:tabLst>
                <a:tab pos="2509838" algn="l"/>
                <a:tab pos="2782888" algn="l"/>
              </a:tabLst>
            </a:pPr>
            <a:endParaRPr lang="en-IN" sz="2000" dirty="0">
              <a:ea typeface="Open Sans" panose="020B0606030504020204" pitchFamily="34" charset="0"/>
              <a:cs typeface="Open Sans" panose="020B0606030504020204" pitchFamily="34" charset="0"/>
            </a:endParaRPr>
          </a:p>
          <a:p>
            <a:pPr defTabSz="927100">
              <a:lnSpc>
                <a:spcPct val="100000"/>
              </a:lnSpc>
              <a:spcBef>
                <a:spcPts val="0"/>
              </a:spcBef>
              <a:tabLst>
                <a:tab pos="2509838" algn="l"/>
                <a:tab pos="2782888" algn="l"/>
              </a:tabLst>
            </a:pPr>
            <a:r>
              <a:rPr lang="en-IN" sz="2000" dirty="0">
                <a:ea typeface="Open Sans" panose="020B0606030504020204" pitchFamily="34" charset="0"/>
                <a:cs typeface="Open Sans" panose="020B0606030504020204" pitchFamily="34" charset="0"/>
              </a:rPr>
              <a:t>TR24.21 (170.21) 	- 	jostling / obstruction at takeover</a:t>
            </a:r>
          </a:p>
        </p:txBody>
      </p:sp>
      <p:sp>
        <p:nvSpPr>
          <p:cNvPr id="6" name="Title 1">
            <a:extLst>
              <a:ext uri="{FF2B5EF4-FFF2-40B4-BE49-F238E27FC236}">
                <a16:creationId xmlns:a16="http://schemas.microsoft.com/office/drawing/2014/main" id="{5CE70F4D-736D-470B-967D-7EF20DDA6E26}"/>
              </a:ext>
            </a:extLst>
          </p:cNvPr>
          <p:cNvSpPr>
            <a:spLocks noGrp="1"/>
          </p:cNvSpPr>
          <p:nvPr>
            <p:ph type="title"/>
          </p:nvPr>
        </p:nvSpPr>
        <p:spPr>
          <a:xfrm>
            <a:off x="914399" y="18255"/>
            <a:ext cx="9778483" cy="1325563"/>
          </a:xfrm>
        </p:spPr>
        <p:txBody>
          <a:bodyPr>
            <a:normAutofit/>
          </a:bodyPr>
          <a:lstStyle/>
          <a:p>
            <a:r>
              <a:rPr lang="en-IN" sz="3200" b="1" cap="all" dirty="0">
                <a:solidFill>
                  <a:srgbClr val="FFFF99"/>
                </a:solidFill>
                <a:latin typeface="+mn-lt"/>
              </a:rPr>
              <a:t>failures in Relay Races</a:t>
            </a:r>
          </a:p>
        </p:txBody>
      </p:sp>
    </p:spTree>
    <p:extLst>
      <p:ext uri="{BB962C8B-B14F-4D97-AF65-F5344CB8AC3E}">
        <p14:creationId xmlns:p14="http://schemas.microsoft.com/office/powerpoint/2010/main" val="277357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fade">
                                      <p:cBhvr>
                                        <p:cTn id="4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6">
            <a:extLst>
              <a:ext uri="{FF2B5EF4-FFF2-40B4-BE49-F238E27FC236}">
                <a16:creationId xmlns:a16="http://schemas.microsoft.com/office/drawing/2014/main" id="{89173AD5-2FC4-47AE-894F-C131E0E2C46D}"/>
              </a:ext>
            </a:extLst>
          </p:cNvPr>
          <p:cNvPicPr>
            <a:picLocks noChangeAspect="1"/>
          </p:cNvPicPr>
          <p:nvPr/>
        </p:nvPicPr>
        <p:blipFill rotWithShape="1">
          <a:blip r:embed="rId2"/>
          <a:stretch/>
        </p:blipFill>
        <p:spPr>
          <a:xfrm>
            <a:off x="6799942" y="1458849"/>
            <a:ext cx="4639786" cy="48738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479B6C81-6EA8-4263-B712-8764EA4CB270}"/>
              </a:ext>
            </a:extLst>
          </p:cNvPr>
          <p:cNvSpPr>
            <a:spLocks noGrp="1"/>
          </p:cNvSpPr>
          <p:nvPr>
            <p:ph type="title"/>
          </p:nvPr>
        </p:nvSpPr>
        <p:spPr>
          <a:xfrm>
            <a:off x="690664" y="68096"/>
            <a:ext cx="9974230" cy="1325563"/>
          </a:xfrm>
        </p:spPr>
        <p:txBody>
          <a:bodyPr>
            <a:normAutofit/>
          </a:bodyPr>
          <a:lstStyle/>
          <a:p>
            <a:r>
              <a:rPr lang="en-IN" sz="3200" b="1" cap="all" dirty="0">
                <a:solidFill>
                  <a:srgbClr val="FFFF99"/>
                </a:solidFill>
                <a:latin typeface="+mn-lt"/>
              </a:rPr>
              <a:t>Retrieving of Baton </a:t>
            </a:r>
            <a:br>
              <a:rPr lang="en-IN" sz="3200" b="1" cap="all" dirty="0">
                <a:solidFill>
                  <a:srgbClr val="FFFF99"/>
                </a:solidFill>
                <a:latin typeface="+mn-lt"/>
              </a:rPr>
            </a:br>
            <a:r>
              <a:rPr lang="en-IN" sz="3200" b="1" cap="all" dirty="0">
                <a:solidFill>
                  <a:srgbClr val="FFFF99"/>
                </a:solidFill>
                <a:latin typeface="+mn-lt"/>
              </a:rPr>
              <a:t>(Allowed)</a:t>
            </a:r>
          </a:p>
        </p:txBody>
      </p:sp>
      <p:sp>
        <p:nvSpPr>
          <p:cNvPr id="3" name="Content Placeholder 2">
            <a:extLst>
              <a:ext uri="{FF2B5EF4-FFF2-40B4-BE49-F238E27FC236}">
                <a16:creationId xmlns:a16="http://schemas.microsoft.com/office/drawing/2014/main" id="{D98F00D8-BE7F-421A-B004-44B31D75F185}"/>
              </a:ext>
            </a:extLst>
          </p:cNvPr>
          <p:cNvSpPr>
            <a:spLocks noGrp="1"/>
          </p:cNvSpPr>
          <p:nvPr>
            <p:ph idx="1"/>
          </p:nvPr>
        </p:nvSpPr>
        <p:spPr>
          <a:xfrm>
            <a:off x="466928" y="1553844"/>
            <a:ext cx="5904689" cy="4817772"/>
          </a:xfrm>
        </p:spPr>
        <p:txBody>
          <a:bodyPr>
            <a:noAutofit/>
          </a:bodyPr>
          <a:lstStyle/>
          <a:p>
            <a:pPr algn="just">
              <a:lnSpc>
                <a:spcPct val="100000"/>
              </a:lnSpc>
              <a:spcBef>
                <a:spcPts val="0"/>
              </a:spcBef>
            </a:pPr>
            <a:r>
              <a:rPr lang="en-IN" sz="2000" dirty="0">
                <a:ea typeface="Open Sans" panose="020B0606030504020204" pitchFamily="34" charset="0"/>
                <a:cs typeface="Open Sans" panose="020B0606030504020204" pitchFamily="34" charset="0"/>
              </a:rPr>
              <a:t>If dropped, the baton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recovered by the athlete who dropped it.</a:t>
            </a:r>
          </a:p>
          <a:p>
            <a:pPr algn="just">
              <a:lnSpc>
                <a:spcPct val="100000"/>
              </a:lnSpc>
              <a:spcBef>
                <a:spcPts val="0"/>
              </a:spcBef>
            </a:pPr>
            <a:r>
              <a:rPr lang="en-IN" sz="2000" dirty="0">
                <a:ea typeface="Open Sans" panose="020B0606030504020204" pitchFamily="34" charset="0"/>
                <a:cs typeface="Open Sans" panose="020B0606030504020204" pitchFamily="34" charset="0"/>
              </a:rPr>
              <a:t> They </a:t>
            </a:r>
            <a:r>
              <a:rPr lang="en-IN" sz="2000" dirty="0">
                <a:solidFill>
                  <a:srgbClr val="00B050"/>
                </a:solidFill>
                <a:ea typeface="Open Sans" panose="020B0606030504020204" pitchFamily="34" charset="0"/>
                <a:cs typeface="Open Sans" panose="020B0606030504020204" pitchFamily="34" charset="0"/>
              </a:rPr>
              <a:t>may</a:t>
            </a:r>
            <a:r>
              <a:rPr lang="en-IN" sz="2000" dirty="0">
                <a:ea typeface="Open Sans" panose="020B0606030504020204" pitchFamily="34" charset="0"/>
                <a:cs typeface="Open Sans" panose="020B0606030504020204" pitchFamily="34" charset="0"/>
              </a:rPr>
              <a:t> leave their lane to retrieve it provided that, by doing so, they do not lessen the distance to be covered. </a:t>
            </a:r>
          </a:p>
          <a:p>
            <a:pPr algn="just">
              <a:lnSpc>
                <a:spcPct val="100000"/>
              </a:lnSpc>
              <a:spcBef>
                <a:spcPts val="0"/>
              </a:spcBef>
            </a:pPr>
            <a:r>
              <a:rPr lang="en-IN" sz="2000" dirty="0">
                <a:ea typeface="Open Sans" panose="020B0606030504020204" pitchFamily="34" charset="0"/>
                <a:cs typeface="Open Sans" panose="020B0606030504020204" pitchFamily="34" charset="0"/>
              </a:rPr>
              <a:t>In addition, where the baton is dropped in such a way that it moves sideways or forward in the direction of the athlete who dropped it, after retrieving it, must return at least to the point where it was last in their hand, before continuing in the race. </a:t>
            </a:r>
          </a:p>
          <a:p>
            <a:pPr algn="just">
              <a:lnSpc>
                <a:spcPct val="100000"/>
              </a:lnSpc>
              <a:spcBef>
                <a:spcPts val="0"/>
              </a:spcBef>
            </a:pPr>
            <a:r>
              <a:rPr lang="en-IN" sz="2000" dirty="0">
                <a:ea typeface="Open Sans" panose="020B0606030504020204" pitchFamily="34" charset="0"/>
                <a:cs typeface="Open Sans" panose="020B0606030504020204" pitchFamily="34" charset="0"/>
              </a:rPr>
              <a:t>Provided these procedures are adopted where applicable and no other athlete is impeded, dropping the baton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not result in disqualification. </a:t>
            </a:r>
          </a:p>
          <a:p>
            <a:pPr algn="just">
              <a:lnSpc>
                <a:spcPct val="100000"/>
              </a:lnSpc>
              <a:spcBef>
                <a:spcPts val="0"/>
              </a:spcBef>
            </a:pPr>
            <a:r>
              <a:rPr lang="en-IN" sz="2000" dirty="0">
                <a:ea typeface="Open Sans" panose="020B0606030504020204" pitchFamily="34" charset="0"/>
                <a:cs typeface="Open Sans" panose="020B0606030504020204" pitchFamily="34" charset="0"/>
              </a:rPr>
              <a:t>If an athlete does not follow this Rule, their team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disqualified.</a:t>
            </a:r>
          </a:p>
        </p:txBody>
      </p:sp>
    </p:spTree>
    <p:extLst>
      <p:ext uri="{BB962C8B-B14F-4D97-AF65-F5344CB8AC3E}">
        <p14:creationId xmlns:p14="http://schemas.microsoft.com/office/powerpoint/2010/main" val="3157574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C1521-E293-449C-A570-D97BCA15AC72}"/>
              </a:ext>
            </a:extLst>
          </p:cNvPr>
          <p:cNvPicPr>
            <a:picLocks noChangeAspect="1"/>
          </p:cNvPicPr>
          <p:nvPr/>
        </p:nvPicPr>
        <p:blipFill rotWithShape="1">
          <a:blip r:embed="rId2">
            <a:extLst>
              <a:ext uri="{28A0092B-C50C-407E-A947-70E740481C1C}">
                <a14:useLocalDpi xmlns:a14="http://schemas.microsoft.com/office/drawing/2010/main" val="0"/>
              </a:ext>
            </a:extLst>
          </a:blip>
          <a:srcRect r="1053" b="7543"/>
          <a:stretch/>
        </p:blipFill>
        <p:spPr>
          <a:xfrm>
            <a:off x="697528" y="2040705"/>
            <a:ext cx="5829731" cy="356962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F6E0C62F-33C5-4091-B931-FC6EECB9B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679" y="2025163"/>
            <a:ext cx="4959601" cy="36071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65327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31C85F-80F0-4A60-9CB1-5A3C752A8261}"/>
              </a:ext>
            </a:extLst>
          </p:cNvPr>
          <p:cNvSpPr>
            <a:spLocks noGrp="1"/>
          </p:cNvSpPr>
          <p:nvPr>
            <p:ph type="title"/>
          </p:nvPr>
        </p:nvSpPr>
        <p:spPr>
          <a:xfrm>
            <a:off x="829068" y="165166"/>
            <a:ext cx="3932237" cy="681140"/>
          </a:xfrm>
        </p:spPr>
        <p:txBody>
          <a:bodyPr>
            <a:normAutofit fontScale="90000"/>
          </a:bodyPr>
          <a:lstStyle/>
          <a:p>
            <a:r>
              <a:rPr lang="en-IN" b="1" cap="all" dirty="0">
                <a:solidFill>
                  <a:srgbClr val="FFFF99"/>
                </a:solidFill>
                <a:latin typeface="+mn-lt"/>
              </a:rPr>
              <a:t>Passing of the baton</a:t>
            </a:r>
          </a:p>
        </p:txBody>
      </p:sp>
      <p:sp>
        <p:nvSpPr>
          <p:cNvPr id="3" name="Content Placeholder 2">
            <a:extLst>
              <a:ext uri="{FF2B5EF4-FFF2-40B4-BE49-F238E27FC236}">
                <a16:creationId xmlns:a16="http://schemas.microsoft.com/office/drawing/2014/main" id="{B68A7143-8B30-4BF3-B90D-96ACEA1E4B9A}"/>
              </a:ext>
            </a:extLst>
          </p:cNvPr>
          <p:cNvSpPr>
            <a:spLocks noGrp="1"/>
          </p:cNvSpPr>
          <p:nvPr>
            <p:ph type="body" sz="half" idx="2"/>
          </p:nvPr>
        </p:nvSpPr>
        <p:spPr>
          <a:xfrm>
            <a:off x="671208" y="1900999"/>
            <a:ext cx="4260715" cy="4412252"/>
          </a:xfrm>
        </p:spPr>
        <p:txBody>
          <a:bodyPr>
            <a:noAutofit/>
          </a:bodyPr>
          <a:lstStyle/>
          <a:p>
            <a:pPr marL="285750" indent="-285750" algn="just">
              <a:buFont typeface="Arial" panose="020B0604020202020204" pitchFamily="34" charset="0"/>
              <a:buChar char="•"/>
            </a:pPr>
            <a:r>
              <a:rPr lang="en-IN" sz="2000" dirty="0">
                <a:ea typeface="Open Sans" panose="020B0606030504020204" pitchFamily="34" charset="0"/>
                <a:cs typeface="Open Sans" panose="020B0606030504020204" pitchFamily="34" charset="0"/>
              </a:rPr>
              <a:t>The baton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passed within the takeover zone. </a:t>
            </a:r>
          </a:p>
          <a:p>
            <a:pPr marL="285750" indent="-285750" algn="just">
              <a:buFont typeface="Arial" panose="020B0604020202020204" pitchFamily="34" charset="0"/>
              <a:buChar char="•"/>
            </a:pPr>
            <a:r>
              <a:rPr lang="en-IN" sz="2000" dirty="0">
                <a:ea typeface="Open Sans" panose="020B0606030504020204" pitchFamily="34" charset="0"/>
                <a:cs typeface="Open Sans" panose="020B0606030504020204" pitchFamily="34" charset="0"/>
              </a:rPr>
              <a:t>The passing of the baton commences when it is first touched by the receiving athlete and;</a:t>
            </a:r>
          </a:p>
          <a:p>
            <a:pPr marL="285750" indent="-285750" algn="just">
              <a:buFont typeface="Arial" panose="020B0604020202020204" pitchFamily="34" charset="0"/>
              <a:buChar char="•"/>
            </a:pPr>
            <a:r>
              <a:rPr lang="en-IN" sz="2000" dirty="0">
                <a:ea typeface="Open Sans" panose="020B0606030504020204" pitchFamily="34" charset="0"/>
                <a:cs typeface="Open Sans" panose="020B0606030504020204" pitchFamily="34" charset="0"/>
              </a:rPr>
              <a:t>It is completed the moment it is in the hand of only the receiving athlete. </a:t>
            </a:r>
          </a:p>
          <a:p>
            <a:pPr marL="285750" indent="-285750" algn="just">
              <a:buFont typeface="Arial" panose="020B0604020202020204" pitchFamily="34" charset="0"/>
              <a:buChar char="•"/>
            </a:pPr>
            <a:r>
              <a:rPr lang="en-IN" sz="2000" dirty="0">
                <a:ea typeface="Open Sans" panose="020B0606030504020204" pitchFamily="34" charset="0"/>
                <a:cs typeface="Open Sans" panose="020B0606030504020204" pitchFamily="34" charset="0"/>
              </a:rPr>
              <a:t>In relation to the takeover zone, it is only the position of the baton which is decisive. Passing of the baton outside the takeover zone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result in disqualification. </a:t>
            </a:r>
          </a:p>
        </p:txBody>
      </p:sp>
      <p:pic>
        <p:nvPicPr>
          <p:cNvPr id="7" name="Picture 6">
            <a:extLst>
              <a:ext uri="{FF2B5EF4-FFF2-40B4-BE49-F238E27FC236}">
                <a16:creationId xmlns:a16="http://schemas.microsoft.com/office/drawing/2014/main" id="{E6B342FD-B6CE-4B99-B8A7-F3AD45C58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4170" y="1760707"/>
            <a:ext cx="6057737" cy="4542816"/>
          </a:xfrm>
          <a:prstGeom prst="rect">
            <a:avLst/>
          </a:prstGeom>
        </p:spPr>
      </p:pic>
    </p:spTree>
    <p:custDataLst>
      <p:tags r:id="rId1"/>
    </p:custDataLst>
    <p:extLst>
      <p:ext uri="{BB962C8B-B14F-4D97-AF65-F5344CB8AC3E}">
        <p14:creationId xmlns:p14="http://schemas.microsoft.com/office/powerpoint/2010/main" val="229592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9C1D-2F09-4B7E-BA84-A3CD105C155D}"/>
              </a:ext>
            </a:extLst>
          </p:cNvPr>
          <p:cNvSpPr>
            <a:spLocks noGrp="1"/>
          </p:cNvSpPr>
          <p:nvPr>
            <p:ph type="title"/>
          </p:nvPr>
        </p:nvSpPr>
        <p:spPr>
          <a:xfrm>
            <a:off x="768484" y="0"/>
            <a:ext cx="9971053" cy="1325563"/>
          </a:xfrm>
        </p:spPr>
        <p:txBody>
          <a:bodyPr>
            <a:normAutofit/>
          </a:bodyPr>
          <a:lstStyle/>
          <a:p>
            <a:r>
              <a:rPr lang="en-IN" sz="3200" b="1" cap="all" dirty="0">
                <a:solidFill>
                  <a:srgbClr val="FFFF99"/>
                </a:solidFill>
                <a:latin typeface="+mn-lt"/>
              </a:rPr>
              <a:t>Laned or Non-Laned Race</a:t>
            </a:r>
          </a:p>
        </p:txBody>
      </p:sp>
      <p:sp>
        <p:nvSpPr>
          <p:cNvPr id="3" name="Content Placeholder 2">
            <a:extLst>
              <a:ext uri="{FF2B5EF4-FFF2-40B4-BE49-F238E27FC236}">
                <a16:creationId xmlns:a16="http://schemas.microsoft.com/office/drawing/2014/main" id="{AF77D144-FAEF-4AC8-8B58-8CFBD590616C}"/>
              </a:ext>
            </a:extLst>
          </p:cNvPr>
          <p:cNvSpPr>
            <a:spLocks noGrp="1"/>
          </p:cNvSpPr>
          <p:nvPr>
            <p:ph idx="1"/>
          </p:nvPr>
        </p:nvSpPr>
        <p:spPr>
          <a:xfrm>
            <a:off x="710119" y="1536968"/>
            <a:ext cx="10535055" cy="5204298"/>
          </a:xfrm>
        </p:spPr>
        <p:txBody>
          <a:bodyPr>
            <a:noAutofit/>
          </a:bodyPr>
          <a:lstStyle/>
          <a:p>
            <a:pPr algn="just">
              <a:lnSpc>
                <a:spcPct val="110000"/>
              </a:lnSpc>
              <a:spcBef>
                <a:spcPts val="0"/>
              </a:spcBef>
            </a:pPr>
            <a:r>
              <a:rPr lang="en-IN" sz="2000" dirty="0">
                <a:ea typeface="Open Sans" panose="020B0606030504020204" pitchFamily="34" charset="0"/>
                <a:cs typeface="Open Sans" panose="020B0606030504020204" pitchFamily="34" charset="0"/>
              </a:rPr>
              <a:t>The 4 × 100m race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run entirely in lanes. </a:t>
            </a:r>
          </a:p>
          <a:p>
            <a:pPr algn="just">
              <a:lnSpc>
                <a:spcPct val="110000"/>
              </a:lnSpc>
              <a:spcBef>
                <a:spcPts val="0"/>
              </a:spcBef>
            </a:pPr>
            <a:endParaRPr lang="en-IN" sz="2000" dirty="0">
              <a:ea typeface="Open Sans" panose="020B0606030504020204" pitchFamily="34" charset="0"/>
              <a:cs typeface="Open Sans" panose="020B0606030504020204" pitchFamily="34" charset="0"/>
            </a:endParaRPr>
          </a:p>
          <a:p>
            <a:pPr algn="just">
              <a:lnSpc>
                <a:spcPct val="110000"/>
              </a:lnSpc>
              <a:spcBef>
                <a:spcPts val="0"/>
              </a:spcBef>
            </a:pPr>
            <a:r>
              <a:rPr lang="en-IN" sz="2000" dirty="0">
                <a:ea typeface="Open Sans" panose="020B0606030504020204" pitchFamily="34" charset="0"/>
                <a:cs typeface="Open Sans" panose="020B0606030504020204" pitchFamily="34" charset="0"/>
              </a:rPr>
              <a:t>The Medley Relay race should be run in lanes for the first two legs, as well as that part of the third leg up to the nearer edge of the break line ,where athletes </a:t>
            </a:r>
            <a:r>
              <a:rPr lang="en-IN" sz="2000" dirty="0">
                <a:solidFill>
                  <a:srgbClr val="00B050"/>
                </a:solidFill>
                <a:ea typeface="Open Sans" panose="020B0606030504020204" pitchFamily="34" charset="0"/>
                <a:cs typeface="Open Sans" panose="020B0606030504020204" pitchFamily="34" charset="0"/>
              </a:rPr>
              <a:t>may</a:t>
            </a:r>
            <a:r>
              <a:rPr lang="en-IN" sz="2000" dirty="0">
                <a:ea typeface="Open Sans" panose="020B0606030504020204" pitchFamily="34" charset="0"/>
                <a:cs typeface="Open Sans" panose="020B0606030504020204" pitchFamily="34" charset="0"/>
              </a:rPr>
              <a:t> leave their respective lanes (two bends in lanes). </a:t>
            </a:r>
          </a:p>
          <a:p>
            <a:pPr algn="just">
              <a:lnSpc>
                <a:spcPct val="110000"/>
              </a:lnSpc>
              <a:spcBef>
                <a:spcPts val="0"/>
              </a:spcBef>
            </a:pPr>
            <a:endParaRPr lang="en-IN" sz="2000" dirty="0">
              <a:ea typeface="Open Sans" panose="020B0606030504020204" pitchFamily="34" charset="0"/>
              <a:cs typeface="Open Sans" panose="020B0606030504020204" pitchFamily="34" charset="0"/>
            </a:endParaRPr>
          </a:p>
          <a:p>
            <a:pPr algn="just">
              <a:lnSpc>
                <a:spcPct val="110000"/>
              </a:lnSpc>
              <a:spcBef>
                <a:spcPts val="0"/>
              </a:spcBef>
            </a:pPr>
            <a:r>
              <a:rPr lang="en-IN" sz="2000" dirty="0">
                <a:ea typeface="Open Sans" panose="020B0606030504020204" pitchFamily="34" charset="0"/>
                <a:cs typeface="Open Sans" panose="020B0606030504020204" pitchFamily="34" charset="0"/>
              </a:rPr>
              <a:t>Medley relay is included in U16(Boys &amp; Girls)and U18 (Boys &amp; Girls) in AFI National Level Competitions.</a:t>
            </a:r>
          </a:p>
          <a:p>
            <a:pPr algn="just">
              <a:lnSpc>
                <a:spcPct val="110000"/>
              </a:lnSpc>
              <a:spcBef>
                <a:spcPts val="0"/>
              </a:spcBef>
            </a:pPr>
            <a:endParaRPr lang="en-IN" sz="2000" dirty="0">
              <a:ea typeface="Open Sans" panose="020B0606030504020204" pitchFamily="34" charset="0"/>
              <a:cs typeface="Open Sans" panose="020B0606030504020204" pitchFamily="34" charset="0"/>
            </a:endParaRPr>
          </a:p>
          <a:p>
            <a:pPr algn="just">
              <a:lnSpc>
                <a:spcPct val="110000"/>
              </a:lnSpc>
              <a:spcBef>
                <a:spcPts val="0"/>
              </a:spcBef>
            </a:pPr>
            <a:r>
              <a:rPr lang="en-IN" sz="2000" dirty="0">
                <a:ea typeface="Open Sans" panose="020B0606030504020204" pitchFamily="34" charset="0"/>
                <a:cs typeface="Open Sans" panose="020B0606030504020204" pitchFamily="34" charset="0"/>
              </a:rPr>
              <a:t>The 4 ×400m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run in lanes for the first leg, as well as that part of the second leg up to the nearer edge of the </a:t>
            </a:r>
            <a:r>
              <a:rPr lang="en-IN" sz="2000" dirty="0" err="1">
                <a:ea typeface="Open Sans" panose="020B0606030504020204" pitchFamily="34" charset="0"/>
                <a:cs typeface="Open Sans" panose="020B0606030504020204" pitchFamily="34" charset="0"/>
              </a:rPr>
              <a:t>brea</a:t>
            </a:r>
            <a:r>
              <a:rPr lang="en-IN" sz="2000" dirty="0">
                <a:ea typeface="Open Sans" panose="020B0606030504020204" pitchFamily="34" charset="0"/>
                <a:cs typeface="Open Sans" panose="020B0606030504020204" pitchFamily="34" charset="0"/>
              </a:rPr>
              <a:t> </a:t>
            </a:r>
            <a:r>
              <a:rPr lang="en-IN" sz="2000" dirty="0" err="1">
                <a:ea typeface="Open Sans" panose="020B0606030504020204" pitchFamily="34" charset="0"/>
                <a:cs typeface="Open Sans" panose="020B0606030504020204" pitchFamily="34" charset="0"/>
              </a:rPr>
              <a:t>kline</a:t>
            </a:r>
            <a:r>
              <a:rPr lang="en-IN" sz="2000" dirty="0">
                <a:ea typeface="Open Sans" panose="020B0606030504020204" pitchFamily="34" charset="0"/>
                <a:cs typeface="Open Sans" panose="020B0606030504020204" pitchFamily="34" charset="0"/>
              </a:rPr>
              <a:t>, where athletes </a:t>
            </a:r>
            <a:r>
              <a:rPr lang="en-IN" sz="2000" dirty="0">
                <a:solidFill>
                  <a:srgbClr val="00B050"/>
                </a:solidFill>
                <a:ea typeface="Open Sans" panose="020B0606030504020204" pitchFamily="34" charset="0"/>
                <a:cs typeface="Open Sans" panose="020B0606030504020204" pitchFamily="34" charset="0"/>
              </a:rPr>
              <a:t>may</a:t>
            </a:r>
            <a:r>
              <a:rPr lang="en-IN" sz="2000" dirty="0">
                <a:ea typeface="Open Sans" panose="020B0606030504020204" pitchFamily="34" charset="0"/>
                <a:cs typeface="Open Sans" panose="020B0606030504020204" pitchFamily="34" charset="0"/>
              </a:rPr>
              <a:t> leave their respective lanes.</a:t>
            </a:r>
          </a:p>
          <a:p>
            <a:pPr algn="just">
              <a:lnSpc>
                <a:spcPct val="110000"/>
              </a:lnSpc>
              <a:spcBef>
                <a:spcPts val="0"/>
              </a:spcBef>
            </a:pPr>
            <a:endParaRPr lang="en-IN" sz="2000" dirty="0">
              <a:ea typeface="Open Sans" panose="020B0606030504020204" pitchFamily="34" charset="0"/>
              <a:cs typeface="Open Sans" panose="020B0606030504020204" pitchFamily="34" charset="0"/>
            </a:endParaRPr>
          </a:p>
          <a:p>
            <a:pPr algn="just">
              <a:lnSpc>
                <a:spcPct val="110000"/>
              </a:lnSpc>
              <a:spcBef>
                <a:spcPts val="0"/>
              </a:spcBef>
            </a:pPr>
            <a:r>
              <a:rPr lang="en-IN" sz="2000" dirty="0">
                <a:ea typeface="Open Sans" panose="020B0606030504020204" pitchFamily="34" charset="0"/>
                <a:cs typeface="Open Sans" panose="020B0606030504020204" pitchFamily="34" charset="0"/>
              </a:rPr>
              <a:t> When less than 4 teams are participating in 4 ×400m,in lanes for the first leg up to the nearer edge of the break line, where athletes </a:t>
            </a:r>
            <a:r>
              <a:rPr lang="en-IN" sz="2000" dirty="0">
                <a:solidFill>
                  <a:srgbClr val="00B050"/>
                </a:solidFill>
                <a:ea typeface="Open Sans" panose="020B0606030504020204" pitchFamily="34" charset="0"/>
                <a:cs typeface="Open Sans" panose="020B0606030504020204" pitchFamily="34" charset="0"/>
              </a:rPr>
              <a:t>may</a:t>
            </a:r>
            <a:r>
              <a:rPr lang="en-IN" sz="2000" dirty="0">
                <a:ea typeface="Open Sans" panose="020B0606030504020204" pitchFamily="34" charset="0"/>
                <a:cs typeface="Open Sans" panose="020B0606030504020204" pitchFamily="34" charset="0"/>
              </a:rPr>
              <a:t> leave their respective lanes (one bend in lanes). </a:t>
            </a:r>
          </a:p>
        </p:txBody>
      </p:sp>
    </p:spTree>
    <p:custDataLst>
      <p:tags r:id="rId1"/>
    </p:custDataLst>
    <p:extLst>
      <p:ext uri="{BB962C8B-B14F-4D97-AF65-F5344CB8AC3E}">
        <p14:creationId xmlns:p14="http://schemas.microsoft.com/office/powerpoint/2010/main" val="3796292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9AC9-D3CA-4362-B6D8-DBC7CDD44F14}"/>
              </a:ext>
            </a:extLst>
          </p:cNvPr>
          <p:cNvSpPr>
            <a:spLocks noGrp="1"/>
          </p:cNvSpPr>
          <p:nvPr>
            <p:ph type="title"/>
          </p:nvPr>
        </p:nvSpPr>
        <p:spPr>
          <a:xfrm>
            <a:off x="865762" y="0"/>
            <a:ext cx="6636049" cy="1325563"/>
          </a:xfrm>
        </p:spPr>
        <p:txBody>
          <a:bodyPr>
            <a:normAutofit/>
          </a:bodyPr>
          <a:lstStyle/>
          <a:p>
            <a:r>
              <a:rPr lang="en-IN" sz="3200" b="1" cap="all" dirty="0">
                <a:solidFill>
                  <a:srgbClr val="FFFF99"/>
                </a:solidFill>
                <a:latin typeface="+mn-lt"/>
              </a:rPr>
              <a:t>2</a:t>
            </a:r>
            <a:r>
              <a:rPr lang="en-IN" sz="3200" b="1" cap="all" baseline="30000" dirty="0">
                <a:solidFill>
                  <a:srgbClr val="FFFF99"/>
                </a:solidFill>
                <a:latin typeface="+mn-lt"/>
              </a:rPr>
              <a:t>nd</a:t>
            </a:r>
            <a:r>
              <a:rPr lang="en-IN" sz="3200" b="1" cap="all" dirty="0">
                <a:solidFill>
                  <a:srgbClr val="FFFF99"/>
                </a:solidFill>
                <a:latin typeface="+mn-lt"/>
              </a:rPr>
              <a:t> and 3</a:t>
            </a:r>
            <a:r>
              <a:rPr lang="en-IN" sz="3200" b="1" cap="all" baseline="30000" dirty="0">
                <a:solidFill>
                  <a:srgbClr val="FFFF99"/>
                </a:solidFill>
                <a:latin typeface="+mn-lt"/>
              </a:rPr>
              <a:t>rd</a:t>
            </a:r>
            <a:r>
              <a:rPr lang="en-IN" sz="3200" b="1" cap="all" dirty="0">
                <a:solidFill>
                  <a:srgbClr val="FFFF99"/>
                </a:solidFill>
                <a:latin typeface="+mn-lt"/>
              </a:rPr>
              <a:t> exchange zone of 4x400m Relay Race</a:t>
            </a:r>
          </a:p>
        </p:txBody>
      </p:sp>
      <p:pic>
        <p:nvPicPr>
          <p:cNvPr id="5" name="Picture 4">
            <a:extLst>
              <a:ext uri="{FF2B5EF4-FFF2-40B4-BE49-F238E27FC236}">
                <a16:creationId xmlns:a16="http://schemas.microsoft.com/office/drawing/2014/main" id="{4D1A762F-7A7D-423D-8EEB-9EB92AF655E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5" b="93383" l="90" r="96748">
                        <a14:foregroundMark x1="19783" y1="32481" x2="19783" y2="32481"/>
                        <a14:foregroundMark x1="13369" y1="24662" x2="13369" y2="24662"/>
                        <a14:foregroundMark x1="7859" y1="19098" x2="13550" y2="83008"/>
                        <a14:foregroundMark x1="13550" y1="83008" x2="13550" y2="83008"/>
                        <a14:foregroundMark x1="2891" y1="42556" x2="10027" y2="82556"/>
                        <a14:foregroundMark x1="90786" y1="31429" x2="89883" y2="91278"/>
                        <a14:foregroundMark x1="89883" y1="91278" x2="89883" y2="91278"/>
                        <a14:foregroundMark x1="68654" y1="19549" x2="79675" y2="50827"/>
                        <a14:foregroundMark x1="23126" y1="43459" x2="38753" y2="43459"/>
                        <a14:foregroundMark x1="20506" y1="53985" x2="53207" y2="59549"/>
                        <a14:foregroundMark x1="47335" y1="53534" x2="22764" y2="51729"/>
                        <a14:foregroundMark x1="1987" y1="21353" x2="7498" y2="23609"/>
                        <a14:foregroundMark x1="632" y1="89474" x2="9395" y2="88571"/>
                        <a14:foregroundMark x1="9395" y1="88571" x2="19693" y2="89925"/>
                        <a14:foregroundMark x1="59259" y1="16391" x2="51852" y2="16692"/>
                        <a14:foregroundMark x1="51852" y1="16692" x2="51852" y2="16692"/>
                        <a14:foregroundMark x1="93767" y1="12782" x2="95935" y2="91278"/>
                        <a14:foregroundMark x1="95935" y1="91278" x2="96838" y2="70677"/>
                        <a14:foregroundMark x1="69015" y1="92632" x2="40741" y2="91278"/>
                        <a14:foregroundMark x1="61427" y1="93383" x2="90" y2="93383"/>
                        <a14:foregroundMark x1="90" y1="93383" x2="90" y2="93383"/>
                        <a14:foregroundMark x1="723" y1="14436" x2="723" y2="14436"/>
                        <a14:foregroundMark x1="723" y1="14436" x2="7407" y2="13684"/>
                        <a14:foregroundMark x1="7407" y1="13684" x2="14453" y2="14737"/>
                        <a14:foregroundMark x1="14453" y1="14737" x2="26287" y2="14135"/>
                        <a14:foregroundMark x1="26287" y1="14135" x2="52846" y2="14135"/>
                      </a14:backgroundRemoval>
                    </a14:imgEffect>
                  </a14:imgLayer>
                </a14:imgProps>
              </a:ext>
            </a:extLst>
          </a:blip>
          <a:stretch>
            <a:fillRect/>
          </a:stretch>
        </p:blipFill>
        <p:spPr>
          <a:xfrm>
            <a:off x="923731" y="933061"/>
            <a:ext cx="10384971" cy="6139543"/>
          </a:xfrm>
          <a:prstGeom prst="rect">
            <a:avLst/>
          </a:prstGeom>
        </p:spPr>
      </p:pic>
      <p:sp>
        <p:nvSpPr>
          <p:cNvPr id="6" name="Oval 5">
            <a:extLst>
              <a:ext uri="{FF2B5EF4-FFF2-40B4-BE49-F238E27FC236}">
                <a16:creationId xmlns:a16="http://schemas.microsoft.com/office/drawing/2014/main" id="{1EB4977E-FE60-4C54-83C6-8C53DED41241}"/>
              </a:ext>
            </a:extLst>
          </p:cNvPr>
          <p:cNvSpPr/>
          <p:nvPr/>
        </p:nvSpPr>
        <p:spPr>
          <a:xfrm>
            <a:off x="609600" y="1533525"/>
            <a:ext cx="990600" cy="5267325"/>
          </a:xfrm>
          <a:prstGeom prst="ellipse">
            <a:avLst/>
          </a:prstGeom>
          <a:noFill/>
          <a:ln w="793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3FCFEADE-3843-4DB1-872B-2AAA98B3F2BB}"/>
              </a:ext>
            </a:extLst>
          </p:cNvPr>
          <p:cNvSpPr/>
          <p:nvPr/>
        </p:nvSpPr>
        <p:spPr>
          <a:xfrm>
            <a:off x="11012163" y="1066800"/>
            <a:ext cx="447675" cy="3362325"/>
          </a:xfrm>
          <a:prstGeom prst="ellipse">
            <a:avLst/>
          </a:prstGeom>
          <a:noFill/>
          <a:ln w="793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1879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E5E6-0DE1-43BF-9B5D-FC91D2AA5914}"/>
              </a:ext>
            </a:extLst>
          </p:cNvPr>
          <p:cNvSpPr>
            <a:spLocks noGrp="1"/>
          </p:cNvSpPr>
          <p:nvPr>
            <p:ph type="title"/>
          </p:nvPr>
        </p:nvSpPr>
        <p:spPr>
          <a:xfrm>
            <a:off x="738908" y="2"/>
            <a:ext cx="6890328" cy="1136072"/>
          </a:xfrm>
        </p:spPr>
        <p:txBody>
          <a:bodyPr>
            <a:normAutofit/>
          </a:bodyPr>
          <a:lstStyle/>
          <a:p>
            <a:r>
              <a:rPr lang="en-IN" sz="3200" b="1" cap="all" dirty="0">
                <a:solidFill>
                  <a:srgbClr val="FFFF99"/>
                </a:solidFill>
                <a:latin typeface="+mn-lt"/>
              </a:rPr>
              <a:t>The standard heights of hurdles </a:t>
            </a:r>
          </a:p>
        </p:txBody>
      </p:sp>
      <p:sp>
        <p:nvSpPr>
          <p:cNvPr id="6" name="TextBox 5">
            <a:extLst>
              <a:ext uri="{FF2B5EF4-FFF2-40B4-BE49-F238E27FC236}">
                <a16:creationId xmlns:a16="http://schemas.microsoft.com/office/drawing/2014/main" id="{2F53EA49-0128-4A2C-9713-5E9E2E519A32}"/>
              </a:ext>
            </a:extLst>
          </p:cNvPr>
          <p:cNvSpPr txBox="1"/>
          <p:nvPr/>
        </p:nvSpPr>
        <p:spPr>
          <a:xfrm>
            <a:off x="791358" y="5104258"/>
            <a:ext cx="10615551" cy="707886"/>
          </a:xfrm>
          <a:prstGeom prst="rect">
            <a:avLst/>
          </a:prstGeom>
          <a:noFill/>
        </p:spPr>
        <p:txBody>
          <a:bodyPr wrap="square" rtlCol="0">
            <a:spAutoFit/>
          </a:bodyPr>
          <a:lstStyle/>
          <a:p>
            <a:pPr algn="just"/>
            <a:r>
              <a:rPr lang="en-IN" sz="2000" dirty="0"/>
              <a:t>Note: </a:t>
            </a:r>
          </a:p>
          <a:p>
            <a:pPr algn="just"/>
            <a:r>
              <a:rPr lang="en-IN" sz="2000" dirty="0"/>
              <a:t>Due to manufacturing varieties, hurdles up to 1.000m are also acceptable in the U20, 110m Hurdles. </a:t>
            </a:r>
          </a:p>
        </p:txBody>
      </p:sp>
      <p:sp>
        <p:nvSpPr>
          <p:cNvPr id="5" name="Rectangle 4">
            <a:extLst>
              <a:ext uri="{FF2B5EF4-FFF2-40B4-BE49-F238E27FC236}">
                <a16:creationId xmlns:a16="http://schemas.microsoft.com/office/drawing/2014/main" id="{6350159A-251B-4061-874C-D8CC34734EB5}"/>
              </a:ext>
            </a:extLst>
          </p:cNvPr>
          <p:cNvSpPr/>
          <p:nvPr/>
        </p:nvSpPr>
        <p:spPr>
          <a:xfrm>
            <a:off x="1293815" y="3013788"/>
            <a:ext cx="1262773" cy="96105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48E4DADE-97EB-4F8C-84A1-5F92A04C9990}"/>
              </a:ext>
            </a:extLst>
          </p:cNvPr>
          <p:cNvSpPr/>
          <p:nvPr/>
        </p:nvSpPr>
        <p:spPr>
          <a:xfrm>
            <a:off x="9703837" y="3013788"/>
            <a:ext cx="1194348" cy="96105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9D945EE3-4B8F-45A8-8493-65E9EA4BFBF6}"/>
              </a:ext>
            </a:extLst>
          </p:cNvPr>
          <p:cNvSpPr/>
          <p:nvPr/>
        </p:nvSpPr>
        <p:spPr>
          <a:xfrm>
            <a:off x="8503297" y="3013788"/>
            <a:ext cx="1181907" cy="96105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C81D4317-0A90-48A1-9BF1-FB08B8A05B82}"/>
              </a:ext>
            </a:extLst>
          </p:cNvPr>
          <p:cNvSpPr/>
          <p:nvPr/>
        </p:nvSpPr>
        <p:spPr>
          <a:xfrm>
            <a:off x="7296539" y="3013788"/>
            <a:ext cx="1026367" cy="96105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E3B68186-FDA7-4B96-B605-623D90D501B2}"/>
              </a:ext>
            </a:extLst>
          </p:cNvPr>
          <p:cNvSpPr/>
          <p:nvPr/>
        </p:nvSpPr>
        <p:spPr>
          <a:xfrm>
            <a:off x="6096000" y="3013788"/>
            <a:ext cx="1175686" cy="96105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BF1F886C-4262-4CF6-9C69-EDD5678A7F5E}"/>
              </a:ext>
            </a:extLst>
          </p:cNvPr>
          <p:cNvSpPr/>
          <p:nvPr/>
        </p:nvSpPr>
        <p:spPr>
          <a:xfrm>
            <a:off x="4917233" y="3013788"/>
            <a:ext cx="1153914" cy="96105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66D74B53-759E-413C-AAE0-B7849AE6E2BE}"/>
              </a:ext>
            </a:extLst>
          </p:cNvPr>
          <p:cNvSpPr/>
          <p:nvPr/>
        </p:nvSpPr>
        <p:spPr>
          <a:xfrm>
            <a:off x="4198776" y="3013788"/>
            <a:ext cx="693603" cy="96105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3A27FD41-96FF-403B-9F72-D2360CB0B86D}"/>
              </a:ext>
            </a:extLst>
          </p:cNvPr>
          <p:cNvSpPr/>
          <p:nvPr/>
        </p:nvSpPr>
        <p:spPr>
          <a:xfrm>
            <a:off x="2575220" y="3013788"/>
            <a:ext cx="1458743" cy="961053"/>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B2FD6A1A-7F23-4413-B0DC-1D0FB448D7F7}"/>
              </a:ext>
            </a:extLst>
          </p:cNvPr>
          <p:cNvSpPr/>
          <p:nvPr/>
        </p:nvSpPr>
        <p:spPr>
          <a:xfrm>
            <a:off x="1558212" y="4047707"/>
            <a:ext cx="811764" cy="595297"/>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4325FD8B-16E9-4968-99D7-C7615D113987}"/>
              </a:ext>
            </a:extLst>
          </p:cNvPr>
          <p:cNvSpPr/>
          <p:nvPr/>
        </p:nvSpPr>
        <p:spPr>
          <a:xfrm>
            <a:off x="2861387" y="4098623"/>
            <a:ext cx="886408" cy="47151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16DEA2FA-4720-484A-B325-A9CA8F249DEA}"/>
              </a:ext>
            </a:extLst>
          </p:cNvPr>
          <p:cNvSpPr/>
          <p:nvPr/>
        </p:nvSpPr>
        <p:spPr>
          <a:xfrm>
            <a:off x="4114801" y="4098623"/>
            <a:ext cx="693603" cy="544381"/>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a:extLst>
              <a:ext uri="{FF2B5EF4-FFF2-40B4-BE49-F238E27FC236}">
                <a16:creationId xmlns:a16="http://schemas.microsoft.com/office/drawing/2014/main" id="{DF8F6EA2-7AF7-4811-8596-7FC5F369D7B6}"/>
              </a:ext>
            </a:extLst>
          </p:cNvPr>
          <p:cNvSpPr/>
          <p:nvPr/>
        </p:nvSpPr>
        <p:spPr>
          <a:xfrm>
            <a:off x="5029200" y="4047707"/>
            <a:ext cx="961053" cy="47151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7B045887-4472-4286-A690-F3C472320802}"/>
              </a:ext>
            </a:extLst>
          </p:cNvPr>
          <p:cNvSpPr/>
          <p:nvPr/>
        </p:nvSpPr>
        <p:spPr>
          <a:xfrm>
            <a:off x="6568751" y="4098623"/>
            <a:ext cx="419878" cy="369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a:extLst>
              <a:ext uri="{FF2B5EF4-FFF2-40B4-BE49-F238E27FC236}">
                <a16:creationId xmlns:a16="http://schemas.microsoft.com/office/drawing/2014/main" id="{0644BA8B-053F-4D99-A38B-361617B830F3}"/>
              </a:ext>
            </a:extLst>
          </p:cNvPr>
          <p:cNvSpPr/>
          <p:nvPr/>
        </p:nvSpPr>
        <p:spPr>
          <a:xfrm>
            <a:off x="7361855" y="4047707"/>
            <a:ext cx="961052" cy="369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65B2A5C9-BCD2-4D3F-A4EF-506578F40C75}"/>
              </a:ext>
            </a:extLst>
          </p:cNvPr>
          <p:cNvSpPr/>
          <p:nvPr/>
        </p:nvSpPr>
        <p:spPr>
          <a:xfrm>
            <a:off x="8649478" y="4047707"/>
            <a:ext cx="961052" cy="369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a:extLst>
              <a:ext uri="{FF2B5EF4-FFF2-40B4-BE49-F238E27FC236}">
                <a16:creationId xmlns:a16="http://schemas.microsoft.com/office/drawing/2014/main" id="{4F728CC5-DA8E-434C-B85E-B01545876769}"/>
              </a:ext>
            </a:extLst>
          </p:cNvPr>
          <p:cNvSpPr/>
          <p:nvPr/>
        </p:nvSpPr>
        <p:spPr>
          <a:xfrm>
            <a:off x="10161037" y="4098623"/>
            <a:ext cx="307910" cy="369683"/>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30">
            <a:extLst>
              <a:ext uri="{FF2B5EF4-FFF2-40B4-BE49-F238E27FC236}">
                <a16:creationId xmlns:a16="http://schemas.microsoft.com/office/drawing/2014/main" id="{D1689216-B942-4FA6-9A7C-D5F2F30AA61A}"/>
              </a:ext>
            </a:extLst>
          </p:cNvPr>
          <p:cNvSpPr/>
          <p:nvPr/>
        </p:nvSpPr>
        <p:spPr>
          <a:xfrm>
            <a:off x="1293815" y="3013788"/>
            <a:ext cx="9629225" cy="1689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FFFF00"/>
              </a:solidFill>
            </a:endParaRPr>
          </a:p>
        </p:txBody>
      </p:sp>
      <p:graphicFrame>
        <p:nvGraphicFramePr>
          <p:cNvPr id="8" name="Table 8">
            <a:extLst>
              <a:ext uri="{FF2B5EF4-FFF2-40B4-BE49-F238E27FC236}">
                <a16:creationId xmlns:a16="http://schemas.microsoft.com/office/drawing/2014/main" id="{47824B28-FB1C-41BD-BA30-89DA86C4C6E7}"/>
              </a:ext>
            </a:extLst>
          </p:cNvPr>
          <p:cNvGraphicFramePr>
            <a:graphicFrameLocks noGrp="1"/>
          </p:cNvGraphicFramePr>
          <p:nvPr>
            <p:extLst>
              <p:ext uri="{D42A27DB-BD31-4B8C-83A1-F6EECF244321}">
                <p14:modId xmlns:p14="http://schemas.microsoft.com/office/powerpoint/2010/main" val="2633571484"/>
              </p:ext>
            </p:extLst>
          </p:nvPr>
        </p:nvGraphicFramePr>
        <p:xfrm>
          <a:off x="877453" y="2058937"/>
          <a:ext cx="10427856" cy="2623900"/>
        </p:xfrm>
        <a:graphic>
          <a:graphicData uri="http://schemas.openxmlformats.org/drawingml/2006/table">
            <a:tbl>
              <a:tblPr firstRow="1" bandRow="1">
                <a:tableStyleId>{5C22544A-7EE6-4342-B048-85BDC9FD1C3A}</a:tableStyleId>
              </a:tblPr>
              <a:tblGrid>
                <a:gridCol w="1394692">
                  <a:extLst>
                    <a:ext uri="{9D8B030D-6E8A-4147-A177-3AD203B41FA5}">
                      <a16:colId xmlns:a16="http://schemas.microsoft.com/office/drawing/2014/main" val="3083221214"/>
                    </a:ext>
                  </a:extLst>
                </a:gridCol>
                <a:gridCol w="1209964">
                  <a:extLst>
                    <a:ext uri="{9D8B030D-6E8A-4147-A177-3AD203B41FA5}">
                      <a16:colId xmlns:a16="http://schemas.microsoft.com/office/drawing/2014/main" val="3205239773"/>
                    </a:ext>
                  </a:extLst>
                </a:gridCol>
                <a:gridCol w="1200727">
                  <a:extLst>
                    <a:ext uri="{9D8B030D-6E8A-4147-A177-3AD203B41FA5}">
                      <a16:colId xmlns:a16="http://schemas.microsoft.com/office/drawing/2014/main" val="791311344"/>
                    </a:ext>
                  </a:extLst>
                </a:gridCol>
                <a:gridCol w="1237671">
                  <a:extLst>
                    <a:ext uri="{9D8B030D-6E8A-4147-A177-3AD203B41FA5}">
                      <a16:colId xmlns:a16="http://schemas.microsoft.com/office/drawing/2014/main" val="2597571472"/>
                    </a:ext>
                  </a:extLst>
                </a:gridCol>
                <a:gridCol w="1265382">
                  <a:extLst>
                    <a:ext uri="{9D8B030D-6E8A-4147-A177-3AD203B41FA5}">
                      <a16:colId xmlns:a16="http://schemas.microsoft.com/office/drawing/2014/main" val="3210434924"/>
                    </a:ext>
                  </a:extLst>
                </a:gridCol>
                <a:gridCol w="1690254">
                  <a:extLst>
                    <a:ext uri="{9D8B030D-6E8A-4147-A177-3AD203B41FA5}">
                      <a16:colId xmlns:a16="http://schemas.microsoft.com/office/drawing/2014/main" val="1159006862"/>
                    </a:ext>
                  </a:extLst>
                </a:gridCol>
                <a:gridCol w="1256146">
                  <a:extLst>
                    <a:ext uri="{9D8B030D-6E8A-4147-A177-3AD203B41FA5}">
                      <a16:colId xmlns:a16="http://schemas.microsoft.com/office/drawing/2014/main" val="2654462328"/>
                    </a:ext>
                  </a:extLst>
                </a:gridCol>
                <a:gridCol w="1173020">
                  <a:extLst>
                    <a:ext uri="{9D8B030D-6E8A-4147-A177-3AD203B41FA5}">
                      <a16:colId xmlns:a16="http://schemas.microsoft.com/office/drawing/2014/main" val="3693322556"/>
                    </a:ext>
                  </a:extLst>
                </a:gridCol>
              </a:tblGrid>
              <a:tr h="958294">
                <a:tc>
                  <a:txBody>
                    <a:bodyPr/>
                    <a:lstStyle/>
                    <a:p>
                      <a:pPr algn="ctr"/>
                      <a:r>
                        <a:rPr lang="en-IN" sz="1800" cap="all" baseline="0" dirty="0"/>
                        <a:t>Distance </a:t>
                      </a:r>
                    </a:p>
                    <a:p>
                      <a:pPr algn="ctr"/>
                      <a:r>
                        <a:rPr lang="en-IN" sz="1800" cap="all" baseline="0" dirty="0"/>
                        <a:t>of race </a:t>
                      </a:r>
                    </a:p>
                  </a:txBody>
                  <a:tcPr marL="83516" marR="83516" anchor="ctr">
                    <a:solidFill>
                      <a:srgbClr val="AB242A"/>
                    </a:solidFill>
                  </a:tcPr>
                </a:tc>
                <a:tc>
                  <a:txBody>
                    <a:bodyPr/>
                    <a:lstStyle/>
                    <a:p>
                      <a:pPr algn="ctr"/>
                      <a:r>
                        <a:rPr lang="en-IN" sz="1800" cap="all" baseline="0" dirty="0"/>
                        <a:t>Men / U23 Men</a:t>
                      </a:r>
                    </a:p>
                  </a:txBody>
                  <a:tcPr marL="83516" marR="83516" anchor="ctr">
                    <a:solidFill>
                      <a:srgbClr val="AB242A"/>
                    </a:solidFill>
                  </a:tcPr>
                </a:tc>
                <a:tc>
                  <a:txBody>
                    <a:bodyPr/>
                    <a:lstStyle/>
                    <a:p>
                      <a:pPr algn="ctr"/>
                      <a:r>
                        <a:rPr lang="en-IN" sz="1800" cap="all" baseline="0" dirty="0"/>
                        <a:t>U20 Men</a:t>
                      </a:r>
                    </a:p>
                  </a:txBody>
                  <a:tcPr marL="83516" marR="83516" anchor="ctr">
                    <a:solidFill>
                      <a:srgbClr val="AB242A"/>
                    </a:solidFill>
                  </a:tcPr>
                </a:tc>
                <a:tc>
                  <a:txBody>
                    <a:bodyPr/>
                    <a:lstStyle/>
                    <a:p>
                      <a:pPr algn="ctr"/>
                      <a:r>
                        <a:rPr lang="en-IN" sz="1800" cap="all" baseline="0" dirty="0"/>
                        <a:t>U18 Men</a:t>
                      </a:r>
                    </a:p>
                  </a:txBody>
                  <a:tcPr marL="83516" marR="83516" anchor="ctr">
                    <a:solidFill>
                      <a:srgbClr val="AB242A"/>
                    </a:solidFill>
                  </a:tcPr>
                </a:tc>
                <a:tc>
                  <a:txBody>
                    <a:bodyPr/>
                    <a:lstStyle/>
                    <a:p>
                      <a:pPr algn="ctr"/>
                      <a:r>
                        <a:rPr lang="en-IN" sz="1800" cap="all" baseline="0" dirty="0"/>
                        <a:t>U16 Boys</a:t>
                      </a:r>
                    </a:p>
                  </a:txBody>
                  <a:tcPr marL="83516" marR="83516" anchor="ctr">
                    <a:solidFill>
                      <a:srgbClr val="AB242A"/>
                    </a:solidFill>
                  </a:tcPr>
                </a:tc>
                <a:tc>
                  <a:txBody>
                    <a:bodyPr/>
                    <a:lstStyle/>
                    <a:p>
                      <a:pPr algn="ctr"/>
                      <a:r>
                        <a:rPr lang="en-IN" sz="1800" cap="all" baseline="0" dirty="0"/>
                        <a:t>Women / </a:t>
                      </a:r>
                    </a:p>
                    <a:p>
                      <a:pPr algn="ctr"/>
                      <a:r>
                        <a:rPr lang="en-IN" sz="1800" cap="all" baseline="0" dirty="0"/>
                        <a:t>U20 Women</a:t>
                      </a:r>
                    </a:p>
                  </a:txBody>
                  <a:tcPr marL="83516" marR="83516" anchor="ctr">
                    <a:solidFill>
                      <a:srgbClr val="AB242A"/>
                    </a:solidFill>
                  </a:tcPr>
                </a:tc>
                <a:tc>
                  <a:txBody>
                    <a:bodyPr/>
                    <a:lstStyle/>
                    <a:p>
                      <a:pPr algn="ctr"/>
                      <a:r>
                        <a:rPr lang="en-IN" sz="1800" cap="all" baseline="0" dirty="0"/>
                        <a:t>U18 Women </a:t>
                      </a:r>
                    </a:p>
                  </a:txBody>
                  <a:tcPr marL="83516" marR="83516" anchor="ctr">
                    <a:solidFill>
                      <a:srgbClr val="AB242A"/>
                    </a:solidFill>
                  </a:tcPr>
                </a:tc>
                <a:tc>
                  <a:txBody>
                    <a:bodyPr/>
                    <a:lstStyle/>
                    <a:p>
                      <a:pPr algn="ctr"/>
                      <a:r>
                        <a:rPr lang="en-IN" sz="1800" cap="all" baseline="0" dirty="0"/>
                        <a:t>U16 Girls</a:t>
                      </a:r>
                    </a:p>
                  </a:txBody>
                  <a:tcPr marL="83516" marR="83516" anchor="ctr">
                    <a:solidFill>
                      <a:srgbClr val="AB242A"/>
                    </a:solidFill>
                  </a:tcPr>
                </a:tc>
                <a:extLst>
                  <a:ext uri="{0D108BD9-81ED-4DB2-BD59-A6C34878D82A}">
                    <a16:rowId xmlns:a16="http://schemas.microsoft.com/office/drawing/2014/main" val="4178328943"/>
                  </a:ext>
                </a:extLst>
              </a:tr>
              <a:tr h="555202">
                <a:tc>
                  <a:txBody>
                    <a:bodyPr/>
                    <a:lstStyle/>
                    <a:p>
                      <a:pPr algn="ctr"/>
                      <a:r>
                        <a:rPr lang="en-AU" b="1" dirty="0"/>
                        <a:t>100m/110m</a:t>
                      </a:r>
                      <a:endParaRPr lang="en-IN" b="1" dirty="0"/>
                    </a:p>
                  </a:txBody>
                  <a:tcPr anchor="ctr">
                    <a:solidFill>
                      <a:srgbClr val="FFCCCC"/>
                    </a:solidFill>
                  </a:tcPr>
                </a:tc>
                <a:tc>
                  <a:txBody>
                    <a:bodyPr/>
                    <a:lstStyle/>
                    <a:p>
                      <a:pPr algn="ctr"/>
                      <a:r>
                        <a:rPr lang="en-AU" dirty="0"/>
                        <a:t>1.067m</a:t>
                      </a:r>
                      <a:endParaRPr lang="en-IN" dirty="0"/>
                    </a:p>
                  </a:txBody>
                  <a:tcPr anchor="ctr">
                    <a:solidFill>
                      <a:srgbClr val="FFCCCC"/>
                    </a:solidFill>
                  </a:tcPr>
                </a:tc>
                <a:tc>
                  <a:txBody>
                    <a:bodyPr/>
                    <a:lstStyle/>
                    <a:p>
                      <a:pPr algn="ctr"/>
                      <a:r>
                        <a:rPr lang="en-AU" dirty="0"/>
                        <a:t>0.991m</a:t>
                      </a:r>
                      <a:endParaRPr lang="en-IN" dirty="0"/>
                    </a:p>
                  </a:txBody>
                  <a:tcPr anchor="ctr">
                    <a:solidFill>
                      <a:srgbClr val="FFCCCC"/>
                    </a:solidFill>
                  </a:tcPr>
                </a:tc>
                <a:tc>
                  <a:txBody>
                    <a:bodyPr/>
                    <a:lstStyle/>
                    <a:p>
                      <a:pPr algn="ctr"/>
                      <a:r>
                        <a:rPr lang="en-AU" dirty="0"/>
                        <a:t>0.914m</a:t>
                      </a:r>
                      <a:endParaRPr lang="en-IN" dirty="0"/>
                    </a:p>
                  </a:txBody>
                  <a:tcPr anchor="ctr">
                    <a:solidFill>
                      <a:srgbClr val="FFCCCC"/>
                    </a:solidFill>
                  </a:tcPr>
                </a:tc>
                <a:tc>
                  <a:txBody>
                    <a:bodyPr/>
                    <a:lstStyle/>
                    <a:p>
                      <a:pPr algn="ctr"/>
                      <a:r>
                        <a:rPr lang="en-AU" dirty="0"/>
                        <a:t>---</a:t>
                      </a:r>
                      <a:endParaRPr lang="en-IN" dirty="0"/>
                    </a:p>
                  </a:txBody>
                  <a:tcPr anchor="ctr">
                    <a:solidFill>
                      <a:srgbClr val="FFCCCC"/>
                    </a:solidFill>
                  </a:tcPr>
                </a:tc>
                <a:tc>
                  <a:txBody>
                    <a:bodyPr/>
                    <a:lstStyle/>
                    <a:p>
                      <a:pPr algn="ctr"/>
                      <a:r>
                        <a:rPr lang="en-AU" dirty="0"/>
                        <a:t>0.838m</a:t>
                      </a:r>
                      <a:endParaRPr lang="en-IN" dirty="0"/>
                    </a:p>
                  </a:txBody>
                  <a:tcPr anchor="ctr">
                    <a:solidFill>
                      <a:srgbClr val="FFCCCC"/>
                    </a:solidFill>
                  </a:tcPr>
                </a:tc>
                <a:tc>
                  <a:txBody>
                    <a:bodyPr/>
                    <a:lstStyle/>
                    <a:p>
                      <a:pPr algn="ctr"/>
                      <a:r>
                        <a:rPr lang="en-AU" dirty="0"/>
                        <a:t>0.762m</a:t>
                      </a:r>
                      <a:endParaRPr lang="en-IN" dirty="0"/>
                    </a:p>
                  </a:txBody>
                  <a:tcPr anchor="ctr">
                    <a:solidFill>
                      <a:srgbClr val="FFCCCC"/>
                    </a:solidFill>
                  </a:tcPr>
                </a:tc>
                <a:tc>
                  <a:txBody>
                    <a:bodyPr/>
                    <a:lstStyle/>
                    <a:p>
                      <a:pPr algn="ctr"/>
                      <a:r>
                        <a:rPr lang="en-AU" dirty="0"/>
                        <a:t>---</a:t>
                      </a:r>
                      <a:endParaRPr lang="en-IN" dirty="0"/>
                    </a:p>
                  </a:txBody>
                  <a:tcPr anchor="ctr">
                    <a:solidFill>
                      <a:srgbClr val="FFCCCC"/>
                    </a:solidFill>
                  </a:tcPr>
                </a:tc>
                <a:extLst>
                  <a:ext uri="{0D108BD9-81ED-4DB2-BD59-A6C34878D82A}">
                    <a16:rowId xmlns:a16="http://schemas.microsoft.com/office/drawing/2014/main" val="744430849"/>
                  </a:ext>
                </a:extLst>
              </a:tr>
              <a:tr h="555202">
                <a:tc>
                  <a:txBody>
                    <a:bodyPr/>
                    <a:lstStyle/>
                    <a:p>
                      <a:pPr algn="ctr"/>
                      <a:r>
                        <a:rPr lang="en-AU" b="1" dirty="0"/>
                        <a:t>400m</a:t>
                      </a:r>
                      <a:endParaRPr lang="en-IN" b="1" dirty="0"/>
                    </a:p>
                  </a:txBody>
                  <a:tcPr anchor="ctr">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0.914m</a:t>
                      </a:r>
                      <a:endParaRPr lang="en-IN" dirty="0"/>
                    </a:p>
                  </a:txBody>
                  <a:tcPr anchor="ctr">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0.914m</a:t>
                      </a:r>
                      <a:endParaRPr lang="en-IN" dirty="0"/>
                    </a:p>
                  </a:txBody>
                  <a:tcPr anchor="ctr">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t>0.838m</a:t>
                      </a:r>
                      <a:endParaRPr lang="en-IN" dirty="0"/>
                    </a:p>
                  </a:txBody>
                  <a:tcPr anchor="ctr">
                    <a:solidFill>
                      <a:srgbClr val="FFCCFF"/>
                    </a:solidFill>
                  </a:tcPr>
                </a:tc>
                <a:tc>
                  <a:txBody>
                    <a:bodyPr/>
                    <a:lstStyle/>
                    <a:p>
                      <a:pPr algn="ctr"/>
                      <a:r>
                        <a:rPr lang="en-AU" dirty="0"/>
                        <a:t>---</a:t>
                      </a:r>
                      <a:endParaRPr lang="en-IN" dirty="0"/>
                    </a:p>
                  </a:txBody>
                  <a:tcPr anchor="ctr">
                    <a:solidFill>
                      <a:srgbClr val="FFCCFF"/>
                    </a:solidFill>
                  </a:tcPr>
                </a:tc>
                <a:tc>
                  <a:txBody>
                    <a:bodyPr/>
                    <a:lstStyle/>
                    <a:p>
                      <a:pPr algn="ctr"/>
                      <a:r>
                        <a:rPr lang="en-AU" dirty="0"/>
                        <a:t>0.762m</a:t>
                      </a:r>
                      <a:endParaRPr lang="en-IN" dirty="0"/>
                    </a:p>
                  </a:txBody>
                  <a:tcPr anchor="ctr">
                    <a:solidFill>
                      <a:srgbClr val="FFCCFF"/>
                    </a:solidFill>
                  </a:tcPr>
                </a:tc>
                <a:tc>
                  <a:txBody>
                    <a:bodyPr/>
                    <a:lstStyle/>
                    <a:p>
                      <a:pPr algn="ctr"/>
                      <a:r>
                        <a:rPr lang="en-AU" dirty="0"/>
                        <a:t>0.762m</a:t>
                      </a:r>
                      <a:endParaRPr lang="en-IN" dirty="0"/>
                    </a:p>
                  </a:txBody>
                  <a:tcPr anchor="ctr">
                    <a:solidFill>
                      <a:srgbClr val="FFCCFF"/>
                    </a:solidFill>
                  </a:tcPr>
                </a:tc>
                <a:tc>
                  <a:txBody>
                    <a:bodyPr/>
                    <a:lstStyle/>
                    <a:p>
                      <a:pPr algn="ctr"/>
                      <a:r>
                        <a:rPr lang="en-AU" dirty="0"/>
                        <a:t>---</a:t>
                      </a:r>
                      <a:endParaRPr lang="en-IN" dirty="0"/>
                    </a:p>
                  </a:txBody>
                  <a:tcPr anchor="ctr">
                    <a:solidFill>
                      <a:srgbClr val="FFCCFF"/>
                    </a:solidFill>
                  </a:tcPr>
                </a:tc>
                <a:extLst>
                  <a:ext uri="{0D108BD9-81ED-4DB2-BD59-A6C34878D82A}">
                    <a16:rowId xmlns:a16="http://schemas.microsoft.com/office/drawing/2014/main" val="3764776774"/>
                  </a:ext>
                </a:extLst>
              </a:tr>
              <a:tr h="555202">
                <a:tc>
                  <a:txBody>
                    <a:bodyPr/>
                    <a:lstStyle/>
                    <a:p>
                      <a:pPr algn="ctr"/>
                      <a:r>
                        <a:rPr lang="en-AU" b="1" dirty="0"/>
                        <a:t>80m</a:t>
                      </a:r>
                      <a:endParaRPr lang="en-IN" b="1" dirty="0"/>
                    </a:p>
                  </a:txBody>
                  <a:tcPr anchor="ctr">
                    <a:solidFill>
                      <a:srgbClr val="FFCCCC"/>
                    </a:solidFill>
                  </a:tcPr>
                </a:tc>
                <a:tc>
                  <a:txBody>
                    <a:bodyPr/>
                    <a:lstStyle/>
                    <a:p>
                      <a:pPr algn="ctr"/>
                      <a:r>
                        <a:rPr lang="en-AU" dirty="0"/>
                        <a:t>---</a:t>
                      </a:r>
                      <a:endParaRPr lang="en-IN" dirty="0"/>
                    </a:p>
                  </a:txBody>
                  <a:tcPr anchor="ctr">
                    <a:solidFill>
                      <a:srgbClr val="FFCCCC"/>
                    </a:solidFill>
                  </a:tcPr>
                </a:tc>
                <a:tc>
                  <a:txBody>
                    <a:bodyPr/>
                    <a:lstStyle/>
                    <a:p>
                      <a:pPr algn="ctr"/>
                      <a:r>
                        <a:rPr lang="en-AU" dirty="0"/>
                        <a:t>---</a:t>
                      </a:r>
                      <a:endParaRPr lang="en-IN" dirty="0"/>
                    </a:p>
                  </a:txBody>
                  <a:tcPr anchor="ctr">
                    <a:solidFill>
                      <a:srgbClr val="FFCCCC"/>
                    </a:solidFill>
                  </a:tcPr>
                </a:tc>
                <a:tc>
                  <a:txBody>
                    <a:bodyPr/>
                    <a:lstStyle/>
                    <a:p>
                      <a:pPr algn="ctr"/>
                      <a:r>
                        <a:rPr lang="en-AU" dirty="0"/>
                        <a:t>---</a:t>
                      </a:r>
                      <a:endParaRPr lang="en-IN" dirty="0"/>
                    </a:p>
                  </a:txBody>
                  <a:tcPr anchor="ctr">
                    <a:solidFill>
                      <a:srgbClr val="FFCCCC"/>
                    </a:solidFill>
                  </a:tcPr>
                </a:tc>
                <a:tc>
                  <a:txBody>
                    <a:bodyPr/>
                    <a:lstStyle/>
                    <a:p>
                      <a:pPr algn="ctr"/>
                      <a:r>
                        <a:rPr lang="en-AU" dirty="0"/>
                        <a:t>0.838m</a:t>
                      </a:r>
                      <a:endParaRPr lang="en-IN" dirty="0"/>
                    </a:p>
                  </a:txBody>
                  <a:tcPr anchor="ctr">
                    <a:solidFill>
                      <a:srgbClr val="FFCCCC"/>
                    </a:solidFill>
                  </a:tcPr>
                </a:tc>
                <a:tc>
                  <a:txBody>
                    <a:bodyPr/>
                    <a:lstStyle/>
                    <a:p>
                      <a:pPr algn="ctr"/>
                      <a:r>
                        <a:rPr lang="en-AU" dirty="0"/>
                        <a:t>---</a:t>
                      </a:r>
                      <a:endParaRPr lang="en-IN" dirty="0"/>
                    </a:p>
                  </a:txBody>
                  <a:tcPr anchor="ctr">
                    <a:solidFill>
                      <a:srgbClr val="FFCCCC"/>
                    </a:solidFill>
                  </a:tcPr>
                </a:tc>
                <a:tc>
                  <a:txBody>
                    <a:bodyPr/>
                    <a:lstStyle/>
                    <a:p>
                      <a:pPr algn="ctr"/>
                      <a:r>
                        <a:rPr lang="en-AU" dirty="0"/>
                        <a:t>---</a:t>
                      </a:r>
                      <a:endParaRPr lang="en-IN" dirty="0"/>
                    </a:p>
                  </a:txBody>
                  <a:tcPr anchor="ctr">
                    <a:solidFill>
                      <a:srgbClr val="FFCCCC"/>
                    </a:solidFill>
                  </a:tcPr>
                </a:tc>
                <a:tc>
                  <a:txBody>
                    <a:bodyPr/>
                    <a:lstStyle/>
                    <a:p>
                      <a:pPr algn="ctr"/>
                      <a:r>
                        <a:rPr lang="en-AU" dirty="0"/>
                        <a:t>0.762m</a:t>
                      </a:r>
                      <a:endParaRPr lang="en-IN" dirty="0"/>
                    </a:p>
                  </a:txBody>
                  <a:tcPr anchor="ctr">
                    <a:solidFill>
                      <a:srgbClr val="FFCCCC"/>
                    </a:solidFill>
                  </a:tcPr>
                </a:tc>
                <a:extLst>
                  <a:ext uri="{0D108BD9-81ED-4DB2-BD59-A6C34878D82A}">
                    <a16:rowId xmlns:a16="http://schemas.microsoft.com/office/drawing/2014/main" val="432344111"/>
                  </a:ext>
                </a:extLst>
              </a:tr>
            </a:tbl>
          </a:graphicData>
        </a:graphic>
      </p:graphicFrame>
    </p:spTree>
    <p:custDataLst>
      <p:tags r:id="rId1"/>
    </p:custDataLst>
    <p:extLst>
      <p:ext uri="{BB962C8B-B14F-4D97-AF65-F5344CB8AC3E}">
        <p14:creationId xmlns:p14="http://schemas.microsoft.com/office/powerpoint/2010/main" val="289809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26"/>
                                        </p:tgtEl>
                                      </p:cBhvr>
                                    </p:animEffect>
                                    <p:set>
                                      <p:cBhvr>
                                        <p:cTn id="39" dur="1" fill="hold">
                                          <p:stCondLst>
                                            <p:cond delay="499"/>
                                          </p:stCondLst>
                                        </p:cTn>
                                        <p:tgtEl>
                                          <p:spTgt spid="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30"/>
                                        </p:tgtEl>
                                      </p:cBhvr>
                                    </p:animEffect>
                                    <p:set>
                                      <p:cBhvr>
                                        <p:cTn id="71" dur="1" fill="hold">
                                          <p:stCondLst>
                                            <p:cond delay="499"/>
                                          </p:stCondLst>
                                        </p:cTn>
                                        <p:tgtEl>
                                          <p:spTgt spid="3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
                                            <p:txEl>
                                              <p:pRg st="0" end="0"/>
                                            </p:txEl>
                                          </p:spTgt>
                                        </p:tgtEl>
                                        <p:attrNameLst>
                                          <p:attrName>style.visibility</p:attrName>
                                        </p:attrNameLst>
                                      </p:cBhvr>
                                      <p:to>
                                        <p:strVal val="visible"/>
                                      </p:to>
                                    </p:set>
                                    <p:animEffect transition="in" filter="fade">
                                      <p:cBhvr>
                                        <p:cTn id="76" dur="500"/>
                                        <p:tgtEl>
                                          <p:spTgt spid="6">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6">
                                            <p:txEl>
                                              <p:pRg st="1" end="1"/>
                                            </p:txEl>
                                          </p:spTgt>
                                        </p:tgtEl>
                                        <p:attrNameLst>
                                          <p:attrName>style.visibility</p:attrName>
                                        </p:attrNameLst>
                                      </p:cBhvr>
                                      <p:to>
                                        <p:strVal val="visible"/>
                                      </p:to>
                                    </p:set>
                                    <p:animEffect transition="in" filter="fade">
                                      <p:cBhvr>
                                        <p:cTn id="8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animBg="1"/>
      <p:bldP spid="17" grpId="0" animBg="1"/>
      <p:bldP spid="18"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C1A0AB8D-99A3-4019-AC99-91E060101996}"/>
              </a:ext>
            </a:extLst>
          </p:cNvPr>
          <p:cNvPicPr>
            <a:picLocks noGrp="1" noChangeAspect="1"/>
          </p:cNvPicPr>
          <p:nvPr>
            <p:ph idx="1"/>
          </p:nvPr>
        </p:nvPicPr>
        <p:blipFill rotWithShape="1">
          <a:blip r:embed="rId3"/>
          <a:stretch/>
        </p:blipFill>
        <p:spPr>
          <a:xfrm>
            <a:off x="6968141" y="1605064"/>
            <a:ext cx="4520810" cy="47470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5CED5BF6-8E6C-48D1-8930-C4211B8D448F}"/>
              </a:ext>
            </a:extLst>
          </p:cNvPr>
          <p:cNvSpPr>
            <a:spLocks noGrp="1"/>
          </p:cNvSpPr>
          <p:nvPr>
            <p:ph type="title"/>
          </p:nvPr>
        </p:nvSpPr>
        <p:spPr>
          <a:xfrm>
            <a:off x="846306" y="107009"/>
            <a:ext cx="4824920" cy="1215956"/>
          </a:xfrm>
        </p:spPr>
        <p:txBody>
          <a:bodyPr>
            <a:normAutofit/>
          </a:bodyPr>
          <a:lstStyle/>
          <a:p>
            <a:r>
              <a:rPr lang="en-IN" sz="3200" b="1" cap="all" dirty="0">
                <a:solidFill>
                  <a:srgbClr val="FFFF99"/>
                </a:solidFill>
                <a:latin typeface="+mn-lt"/>
              </a:rPr>
              <a:t>2nd and 3rd  Exchange in 4×400m</a:t>
            </a:r>
          </a:p>
        </p:txBody>
      </p:sp>
      <p:sp>
        <p:nvSpPr>
          <p:cNvPr id="3" name="Content Placeholder 2">
            <a:extLst>
              <a:ext uri="{FF2B5EF4-FFF2-40B4-BE49-F238E27FC236}">
                <a16:creationId xmlns:a16="http://schemas.microsoft.com/office/drawing/2014/main" id="{966046D4-F873-4A2E-B1A2-6C12572038E6}"/>
              </a:ext>
            </a:extLst>
          </p:cNvPr>
          <p:cNvSpPr>
            <a:spLocks noGrp="1"/>
          </p:cNvSpPr>
          <p:nvPr>
            <p:ph type="body" sz="half" idx="4294967295"/>
          </p:nvPr>
        </p:nvSpPr>
        <p:spPr>
          <a:xfrm>
            <a:off x="671209" y="1797957"/>
            <a:ext cx="5758773" cy="4725988"/>
          </a:xfrm>
        </p:spPr>
        <p:txBody>
          <a:bodyPr>
            <a:normAutofit/>
          </a:bodyPr>
          <a:lstStyle/>
          <a:p>
            <a:pPr algn="just">
              <a:lnSpc>
                <a:spcPct val="120000"/>
              </a:lnSpc>
              <a:spcBef>
                <a:spcPts val="0"/>
              </a:spcBef>
            </a:pPr>
            <a:r>
              <a:rPr lang="en-IN" sz="2000" dirty="0">
                <a:ea typeface="Open Sans" panose="020B0606030504020204" pitchFamily="34" charset="0"/>
                <a:cs typeface="Open Sans" panose="020B0606030504020204" pitchFamily="34" charset="0"/>
              </a:rPr>
              <a:t>In the 4 × 400m race, the athletes running the third and fourth legs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under the direction of a designated official, place themselves in their waiting position in the same order (inside to out) as the order of their respective team members as they enter the last bend. </a:t>
            </a:r>
          </a:p>
          <a:p>
            <a:pPr algn="just">
              <a:lnSpc>
                <a:spcPct val="120000"/>
              </a:lnSpc>
              <a:spcBef>
                <a:spcPts val="0"/>
              </a:spcBef>
            </a:pPr>
            <a:endParaRPr lang="en-IN" sz="2000" dirty="0">
              <a:ea typeface="Open Sans" panose="020B0606030504020204" pitchFamily="34" charset="0"/>
              <a:cs typeface="Open Sans" panose="020B0606030504020204" pitchFamily="34" charset="0"/>
            </a:endParaRPr>
          </a:p>
          <a:p>
            <a:pPr algn="just">
              <a:lnSpc>
                <a:spcPct val="120000"/>
              </a:lnSpc>
              <a:spcBef>
                <a:spcPts val="0"/>
              </a:spcBef>
            </a:pPr>
            <a:r>
              <a:rPr lang="en-IN" sz="2000" dirty="0">
                <a:ea typeface="Open Sans" panose="020B0606030504020204" pitchFamily="34" charset="0"/>
                <a:cs typeface="Open Sans" panose="020B0606030504020204" pitchFamily="34" charset="0"/>
              </a:rPr>
              <a:t>Once the incoming athletes have passed this point, the waiting athletes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maintain their order, and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not exchange positions at the beginning of the takeover zone. If an athlete does not follow this Rule, their team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disqualified.</a:t>
            </a:r>
          </a:p>
        </p:txBody>
      </p:sp>
    </p:spTree>
    <p:custDataLst>
      <p:tags r:id="rId1"/>
    </p:custDataLst>
    <p:extLst>
      <p:ext uri="{BB962C8B-B14F-4D97-AF65-F5344CB8AC3E}">
        <p14:creationId xmlns:p14="http://schemas.microsoft.com/office/powerpoint/2010/main" val="2972842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1EDC36-1C8F-45EE-943E-B7E3D6724DC3}"/>
              </a:ext>
            </a:extLst>
          </p:cNvPr>
          <p:cNvSpPr>
            <a:spLocks noGrp="1"/>
          </p:cNvSpPr>
          <p:nvPr>
            <p:ph type="ctrTitle"/>
          </p:nvPr>
        </p:nvSpPr>
        <p:spPr>
          <a:xfrm>
            <a:off x="1524000" y="1459149"/>
            <a:ext cx="9144000" cy="3413085"/>
          </a:xfrm>
        </p:spPr>
        <p:txBody>
          <a:bodyPr>
            <a:normAutofit fontScale="90000"/>
          </a:bodyPr>
          <a:lstStyle/>
          <a:p>
            <a:r>
              <a:rPr lang="en-IN" sz="13800" dirty="0">
                <a:latin typeface="Oswald" pitchFamily="2" charset="0"/>
              </a:rPr>
              <a:t>Thanks for Watching </a:t>
            </a:r>
          </a:p>
        </p:txBody>
      </p:sp>
      <p:sp>
        <p:nvSpPr>
          <p:cNvPr id="8" name="Subtitle 7">
            <a:extLst>
              <a:ext uri="{FF2B5EF4-FFF2-40B4-BE49-F238E27FC236}">
                <a16:creationId xmlns:a16="http://schemas.microsoft.com/office/drawing/2014/main" id="{DE08728D-DF5A-44A9-9AB7-73A0E09765C7}"/>
              </a:ext>
            </a:extLst>
          </p:cNvPr>
          <p:cNvSpPr>
            <a:spLocks noGrp="1"/>
          </p:cNvSpPr>
          <p:nvPr>
            <p:ph type="subTitle" idx="1"/>
          </p:nvPr>
        </p:nvSpPr>
        <p:spPr>
          <a:xfrm>
            <a:off x="1524000" y="4721714"/>
            <a:ext cx="9144000" cy="1655762"/>
          </a:xfrm>
        </p:spPr>
        <p:txBody>
          <a:bodyPr>
            <a:normAutofit/>
          </a:bodyPr>
          <a:lstStyle/>
          <a:p>
            <a:r>
              <a:rPr lang="en-IN" sz="4800" dirty="0">
                <a:latin typeface="Oswald" pitchFamily="2" charset="0"/>
              </a:rPr>
              <a:t>Questions from you will be highly appreciated</a:t>
            </a:r>
          </a:p>
        </p:txBody>
      </p:sp>
    </p:spTree>
    <p:extLst>
      <p:ext uri="{BB962C8B-B14F-4D97-AF65-F5344CB8AC3E}">
        <p14:creationId xmlns:p14="http://schemas.microsoft.com/office/powerpoint/2010/main" val="3144841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079C29-891F-42B2-AE49-FBCBC9A7BB7B}"/>
              </a:ext>
            </a:extLst>
          </p:cNvPr>
          <p:cNvSpPr>
            <a:spLocks noGrp="1"/>
          </p:cNvSpPr>
          <p:nvPr>
            <p:ph idx="1"/>
          </p:nvPr>
        </p:nvSpPr>
        <p:spPr>
          <a:xfrm>
            <a:off x="736604" y="1797917"/>
            <a:ext cx="10515600" cy="4455102"/>
          </a:xfrm>
        </p:spPr>
        <p:txBody>
          <a:bodyPr>
            <a:normAutofit lnSpcReduction="10000"/>
          </a:bodyPr>
          <a:lstStyle/>
          <a:p>
            <a:pPr algn="just">
              <a:lnSpc>
                <a:spcPct val="120000"/>
              </a:lnSpc>
              <a:spcBef>
                <a:spcPts val="0"/>
              </a:spcBef>
            </a:pPr>
            <a:r>
              <a:rPr lang="en-IN" sz="2000" b="0" i="0" u="none" strike="noStrike" baseline="0" dirty="0"/>
              <a:t>The hurdles </a:t>
            </a:r>
            <a:r>
              <a:rPr lang="en-IN" sz="2000" b="0" i="0" u="none" strike="noStrike" baseline="0" dirty="0">
                <a:solidFill>
                  <a:srgbClr val="FF0000"/>
                </a:solidFill>
              </a:rPr>
              <a:t>shall</a:t>
            </a:r>
            <a:r>
              <a:rPr lang="en-IN" sz="2000" b="0" i="0" u="none" strike="noStrike" baseline="0" dirty="0"/>
              <a:t> be made of metal or some other suitable material with the top bar of wood or other non-metallic suitable material. </a:t>
            </a:r>
          </a:p>
          <a:p>
            <a:pPr algn="just">
              <a:lnSpc>
                <a:spcPct val="120000"/>
              </a:lnSpc>
              <a:spcBef>
                <a:spcPts val="0"/>
              </a:spcBef>
            </a:pPr>
            <a:endParaRPr lang="en-IN" sz="2000" b="0" i="0" u="none" strike="noStrike" baseline="0" dirty="0"/>
          </a:p>
          <a:p>
            <a:pPr algn="just">
              <a:lnSpc>
                <a:spcPct val="120000"/>
              </a:lnSpc>
              <a:spcBef>
                <a:spcPts val="0"/>
              </a:spcBef>
            </a:pPr>
            <a:r>
              <a:rPr lang="en-IN" sz="2000" b="0" i="0" u="none" strike="noStrike" baseline="0" dirty="0"/>
              <a:t>They </a:t>
            </a:r>
            <a:r>
              <a:rPr lang="en-IN" sz="2000" b="0" i="0" u="none" strike="noStrike" baseline="0" dirty="0">
                <a:solidFill>
                  <a:srgbClr val="FF0000"/>
                </a:solidFill>
              </a:rPr>
              <a:t>shall</a:t>
            </a:r>
            <a:r>
              <a:rPr lang="en-IN" sz="2000" b="0" i="0" u="none" strike="noStrike" baseline="0" dirty="0"/>
              <a:t> consist of two feet and two uprights supporting a rectangular frame, reinforced by one or more cross bars, the uprights to be fixed at the extreme end of each base.</a:t>
            </a:r>
          </a:p>
          <a:p>
            <a:pPr algn="just">
              <a:lnSpc>
                <a:spcPct val="120000"/>
              </a:lnSpc>
              <a:spcBef>
                <a:spcPts val="0"/>
              </a:spcBef>
            </a:pPr>
            <a:endParaRPr lang="en-IN" sz="2000" b="0" i="0" u="none" strike="noStrike" baseline="0" dirty="0"/>
          </a:p>
          <a:p>
            <a:pPr algn="just">
              <a:lnSpc>
                <a:spcPct val="120000"/>
              </a:lnSpc>
              <a:spcBef>
                <a:spcPts val="0"/>
              </a:spcBef>
            </a:pPr>
            <a:r>
              <a:rPr lang="en-IN" sz="2000" b="0" i="0" u="none" strike="noStrike" baseline="0" dirty="0"/>
              <a:t> The hurdle </a:t>
            </a:r>
            <a:r>
              <a:rPr lang="en-IN" sz="2000" b="0" i="0" u="none" strike="noStrike" baseline="0" dirty="0">
                <a:solidFill>
                  <a:srgbClr val="FF0000"/>
                </a:solidFill>
              </a:rPr>
              <a:t>shall</a:t>
            </a:r>
            <a:r>
              <a:rPr lang="en-IN" sz="2000" b="0" i="0" u="none" strike="noStrike" baseline="0" dirty="0"/>
              <a:t> be of such a design that a force at least equal to the weight of 3.6kg applied horizontally to the centre of the top edge of the top bar is required to tilt it.</a:t>
            </a:r>
          </a:p>
          <a:p>
            <a:pPr marL="0" indent="0" algn="just">
              <a:lnSpc>
                <a:spcPct val="120000"/>
              </a:lnSpc>
              <a:spcBef>
                <a:spcPts val="0"/>
              </a:spcBef>
              <a:buNone/>
            </a:pPr>
            <a:r>
              <a:rPr lang="en-IN" sz="2000" b="0" i="0" u="none" strike="noStrike" baseline="0" dirty="0"/>
              <a:t> </a:t>
            </a:r>
          </a:p>
          <a:p>
            <a:pPr algn="just">
              <a:lnSpc>
                <a:spcPct val="120000"/>
              </a:lnSpc>
              <a:spcBef>
                <a:spcPts val="0"/>
              </a:spcBef>
            </a:pPr>
            <a:r>
              <a:rPr lang="en-IN" sz="2000" b="0" i="0" u="none" strike="noStrike" baseline="0" dirty="0"/>
              <a:t>The</a:t>
            </a:r>
            <a:r>
              <a:rPr lang="en-IN" sz="2000" dirty="0"/>
              <a:t> </a:t>
            </a:r>
            <a:r>
              <a:rPr lang="en-IN" sz="2000" b="0" i="0" u="none" strike="noStrike" baseline="0" dirty="0"/>
              <a:t>hurdle </a:t>
            </a:r>
            <a:r>
              <a:rPr lang="en-IN" sz="2000" b="0" i="0" u="none" strike="noStrike" baseline="0" dirty="0">
                <a:solidFill>
                  <a:srgbClr val="00B050"/>
                </a:solidFill>
              </a:rPr>
              <a:t>may</a:t>
            </a:r>
            <a:r>
              <a:rPr lang="en-IN" sz="2000" b="0" i="0" u="none" strike="noStrike" baseline="0" dirty="0"/>
              <a:t> be adjustable in height for each event.</a:t>
            </a:r>
          </a:p>
          <a:p>
            <a:pPr marL="0" indent="0" algn="just">
              <a:lnSpc>
                <a:spcPct val="120000"/>
              </a:lnSpc>
              <a:spcBef>
                <a:spcPts val="0"/>
              </a:spcBef>
              <a:buNone/>
            </a:pPr>
            <a:r>
              <a:rPr lang="en-IN" sz="2000" b="0" i="0" u="none" strike="noStrike" baseline="0" dirty="0"/>
              <a:t> </a:t>
            </a:r>
          </a:p>
          <a:p>
            <a:pPr algn="just">
              <a:lnSpc>
                <a:spcPct val="120000"/>
              </a:lnSpc>
              <a:spcBef>
                <a:spcPts val="0"/>
              </a:spcBef>
            </a:pPr>
            <a:r>
              <a:rPr lang="en-IN" sz="2000" b="0" i="0" u="none" strike="noStrike" baseline="0" dirty="0"/>
              <a:t>The counterweights </a:t>
            </a:r>
            <a:r>
              <a:rPr lang="en-IN" sz="2000" b="0" i="0" u="none" strike="noStrike" baseline="0" dirty="0">
                <a:solidFill>
                  <a:srgbClr val="FF0000"/>
                </a:solidFill>
              </a:rPr>
              <a:t>shall</a:t>
            </a:r>
            <a:r>
              <a:rPr lang="en-IN" sz="2000" b="0" i="0" u="none" strike="noStrike" baseline="0" dirty="0"/>
              <a:t> be adjustable so that at each height a force at least equal to the weight of 3.6kg and not more than 4kg is required to tilt it.</a:t>
            </a:r>
            <a:endParaRPr lang="en-IN" sz="2000" dirty="0"/>
          </a:p>
        </p:txBody>
      </p:sp>
      <p:sp>
        <p:nvSpPr>
          <p:cNvPr id="4" name="Title 3">
            <a:extLst>
              <a:ext uri="{FF2B5EF4-FFF2-40B4-BE49-F238E27FC236}">
                <a16:creationId xmlns:a16="http://schemas.microsoft.com/office/drawing/2014/main" id="{4779D78B-2AFE-48A1-8511-40982D62091E}"/>
              </a:ext>
            </a:extLst>
          </p:cNvPr>
          <p:cNvSpPr txBox="1">
            <a:spLocks noGrp="1"/>
          </p:cNvSpPr>
          <p:nvPr>
            <p:ph type="title"/>
          </p:nvPr>
        </p:nvSpPr>
        <p:spPr>
          <a:xfrm>
            <a:off x="775855" y="385571"/>
            <a:ext cx="9952794" cy="590931"/>
          </a:xfrm>
          <a:prstGeom prst="rect">
            <a:avLst/>
          </a:prstGeom>
          <a:noFill/>
        </p:spPr>
        <p:txBody>
          <a:bodyPr wrap="square" rtlCol="0">
            <a:spAutoFit/>
          </a:bodyPr>
          <a:lstStyle/>
          <a:p>
            <a:r>
              <a:rPr lang="en-IN" sz="3600" b="1" cap="all" dirty="0">
                <a:solidFill>
                  <a:srgbClr val="FFFF99"/>
                </a:solidFill>
                <a:latin typeface="+mn-lt"/>
              </a:rPr>
              <a:t>Construction of a Hurdle</a:t>
            </a:r>
          </a:p>
        </p:txBody>
      </p:sp>
    </p:spTree>
    <p:extLst>
      <p:ext uri="{BB962C8B-B14F-4D97-AF65-F5344CB8AC3E}">
        <p14:creationId xmlns:p14="http://schemas.microsoft.com/office/powerpoint/2010/main" val="1532108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2C437-95B6-4954-8BB0-93D6885DDF11}"/>
              </a:ext>
            </a:extLst>
          </p:cNvPr>
          <p:cNvPicPr/>
          <p:nvPr/>
        </p:nvPicPr>
        <p:blipFill rotWithShape="1">
          <a:blip r:embed="rId2"/>
          <a:srcRect b="47443"/>
          <a:stretch/>
        </p:blipFill>
        <p:spPr bwMode="auto">
          <a:xfrm>
            <a:off x="1715219" y="1954340"/>
            <a:ext cx="4103681" cy="4289442"/>
          </a:xfrm>
          <a:prstGeom prst="rect">
            <a:avLst/>
          </a:prstGeom>
          <a:noFill/>
        </p:spPr>
      </p:pic>
      <p:sp>
        <p:nvSpPr>
          <p:cNvPr id="3" name="TextBox 2">
            <a:extLst>
              <a:ext uri="{FF2B5EF4-FFF2-40B4-BE49-F238E27FC236}">
                <a16:creationId xmlns:a16="http://schemas.microsoft.com/office/drawing/2014/main" id="{55261F76-F51A-4B54-86A1-220E8A1347AA}"/>
              </a:ext>
            </a:extLst>
          </p:cNvPr>
          <p:cNvSpPr txBox="1"/>
          <p:nvPr/>
        </p:nvSpPr>
        <p:spPr>
          <a:xfrm>
            <a:off x="831273" y="314131"/>
            <a:ext cx="7047694" cy="646331"/>
          </a:xfrm>
          <a:prstGeom prst="rect">
            <a:avLst/>
          </a:prstGeom>
          <a:noFill/>
        </p:spPr>
        <p:txBody>
          <a:bodyPr wrap="square" rtlCol="0">
            <a:spAutoFit/>
          </a:bodyPr>
          <a:lstStyle/>
          <a:p>
            <a:r>
              <a:rPr lang="en-IN" sz="3600" b="1" cap="all" dirty="0">
                <a:solidFill>
                  <a:srgbClr val="FFFF99"/>
                </a:solidFill>
              </a:rPr>
              <a:t>Construction of a Hurdle</a:t>
            </a:r>
          </a:p>
        </p:txBody>
      </p:sp>
      <p:pic>
        <p:nvPicPr>
          <p:cNvPr id="6" name="Picture 5">
            <a:extLst>
              <a:ext uri="{FF2B5EF4-FFF2-40B4-BE49-F238E27FC236}">
                <a16:creationId xmlns:a16="http://schemas.microsoft.com/office/drawing/2014/main" id="{A33134D5-9157-4E8F-9BA0-A1C71F6AA536}"/>
              </a:ext>
            </a:extLst>
          </p:cNvPr>
          <p:cNvPicPr/>
          <p:nvPr/>
        </p:nvPicPr>
        <p:blipFill rotWithShape="1">
          <a:blip r:embed="rId2"/>
          <a:srcRect t="52725" b="309"/>
          <a:stretch/>
        </p:blipFill>
        <p:spPr bwMode="auto">
          <a:xfrm>
            <a:off x="6864501" y="2586182"/>
            <a:ext cx="4103681" cy="3833090"/>
          </a:xfrm>
          <a:prstGeom prst="rect">
            <a:avLst/>
          </a:prstGeom>
          <a:noFill/>
        </p:spPr>
      </p:pic>
    </p:spTree>
    <p:extLst>
      <p:ext uri="{BB962C8B-B14F-4D97-AF65-F5344CB8AC3E}">
        <p14:creationId xmlns:p14="http://schemas.microsoft.com/office/powerpoint/2010/main" val="2738137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7128-976F-42FB-BCA2-BB7616AC6B21}"/>
              </a:ext>
            </a:extLst>
          </p:cNvPr>
          <p:cNvSpPr>
            <a:spLocks noGrp="1"/>
          </p:cNvSpPr>
          <p:nvPr>
            <p:ph type="title"/>
          </p:nvPr>
        </p:nvSpPr>
        <p:spPr>
          <a:xfrm>
            <a:off x="706959" y="266332"/>
            <a:ext cx="10515600" cy="790113"/>
          </a:xfrm>
        </p:spPr>
        <p:txBody>
          <a:bodyPr>
            <a:normAutofit/>
          </a:bodyPr>
          <a:lstStyle/>
          <a:p>
            <a:r>
              <a:rPr lang="en-IN" sz="3600" b="1" cap="all" dirty="0">
                <a:solidFill>
                  <a:srgbClr val="FFFF99"/>
                </a:solidFill>
                <a:latin typeface="+mn-lt"/>
              </a:rPr>
              <a:t>The Top Bar</a:t>
            </a:r>
          </a:p>
        </p:txBody>
      </p:sp>
      <p:pic>
        <p:nvPicPr>
          <p:cNvPr id="18" name="Content Placeholder 4">
            <a:extLst>
              <a:ext uri="{FF2B5EF4-FFF2-40B4-BE49-F238E27FC236}">
                <a16:creationId xmlns:a16="http://schemas.microsoft.com/office/drawing/2014/main" id="{63F24ED7-8BBA-407B-92B5-A4DB03424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47" y="1376218"/>
            <a:ext cx="5649925" cy="5481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CD3F5372-754C-48D9-A8A4-AA7EF1A4EE9D}"/>
              </a:ext>
            </a:extLst>
          </p:cNvPr>
          <p:cNvSpPr/>
          <p:nvPr/>
        </p:nvSpPr>
        <p:spPr>
          <a:xfrm rot="180000">
            <a:off x="7431019" y="1999115"/>
            <a:ext cx="2676320" cy="261038"/>
          </a:xfrm>
          <a:prstGeom prst="rect">
            <a:avLst/>
          </a:prstGeom>
          <a:solidFill>
            <a:srgbClr val="BCA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1ED59B5C-123A-4F5E-9675-6D801A031CF5}"/>
              </a:ext>
            </a:extLst>
          </p:cNvPr>
          <p:cNvSpPr/>
          <p:nvPr/>
        </p:nvSpPr>
        <p:spPr>
          <a:xfrm rot="180000">
            <a:off x="9646357" y="2055025"/>
            <a:ext cx="288614" cy="261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83B30FB6-3715-4DA9-8A6D-03378BBAB235}"/>
              </a:ext>
            </a:extLst>
          </p:cNvPr>
          <p:cNvSpPr/>
          <p:nvPr/>
        </p:nvSpPr>
        <p:spPr>
          <a:xfrm rot="60000">
            <a:off x="7525211" y="1944526"/>
            <a:ext cx="288614" cy="261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Arrow Connector 8">
            <a:extLst>
              <a:ext uri="{FF2B5EF4-FFF2-40B4-BE49-F238E27FC236}">
                <a16:creationId xmlns:a16="http://schemas.microsoft.com/office/drawing/2014/main" id="{3400F561-20F5-40C0-A642-3FD2E680346A}"/>
              </a:ext>
            </a:extLst>
          </p:cNvPr>
          <p:cNvCxnSpPr>
            <a:cxnSpLocks/>
          </p:cNvCxnSpPr>
          <p:nvPr/>
        </p:nvCxnSpPr>
        <p:spPr>
          <a:xfrm>
            <a:off x="9942395" y="1942286"/>
            <a:ext cx="51004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F3E58E-F876-44BF-915E-0E960101354B}"/>
              </a:ext>
            </a:extLst>
          </p:cNvPr>
          <p:cNvCxnSpPr>
            <a:cxnSpLocks/>
            <a:stCxn id="5" idx="3"/>
          </p:cNvCxnSpPr>
          <p:nvPr/>
        </p:nvCxnSpPr>
        <p:spPr>
          <a:xfrm flipV="1">
            <a:off x="9934773" y="1619853"/>
            <a:ext cx="7622" cy="572638"/>
          </a:xfrm>
          <a:prstGeom prst="line">
            <a:avLst/>
          </a:prstGeom>
          <a:ln w="31750">
            <a:solidFill>
              <a:srgbClr val="AB242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DA18F0-2116-49C8-8256-3C2234A283C3}"/>
              </a:ext>
            </a:extLst>
          </p:cNvPr>
          <p:cNvCxnSpPr>
            <a:stCxn id="5" idx="3"/>
          </p:cNvCxnSpPr>
          <p:nvPr/>
        </p:nvCxnSpPr>
        <p:spPr>
          <a:xfrm>
            <a:off x="9934773" y="2192490"/>
            <a:ext cx="7622" cy="516105"/>
          </a:xfrm>
          <a:prstGeom prst="line">
            <a:avLst/>
          </a:prstGeom>
          <a:ln w="31750">
            <a:solidFill>
              <a:srgbClr val="AB242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C50083-8204-4646-936F-D6922F1F5193}"/>
              </a:ext>
            </a:extLst>
          </p:cNvPr>
          <p:cNvCxnSpPr>
            <a:cxnSpLocks/>
          </p:cNvCxnSpPr>
          <p:nvPr/>
        </p:nvCxnSpPr>
        <p:spPr>
          <a:xfrm rot="21540000" flipH="1" flipV="1">
            <a:off x="10451478" y="1627466"/>
            <a:ext cx="8584" cy="1088743"/>
          </a:xfrm>
          <a:prstGeom prst="line">
            <a:avLst/>
          </a:prstGeom>
          <a:ln w="28575">
            <a:solidFill>
              <a:srgbClr val="AB242A"/>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1686757-EAD8-44C1-B6B4-48F19A395F46}"/>
              </a:ext>
            </a:extLst>
          </p:cNvPr>
          <p:cNvSpPr txBox="1"/>
          <p:nvPr/>
        </p:nvSpPr>
        <p:spPr>
          <a:xfrm>
            <a:off x="9348255" y="1279146"/>
            <a:ext cx="1782246" cy="369332"/>
          </a:xfrm>
          <a:prstGeom prst="rect">
            <a:avLst/>
          </a:prstGeom>
          <a:noFill/>
        </p:spPr>
        <p:txBody>
          <a:bodyPr wrap="square" rtlCol="0">
            <a:spAutoFit/>
          </a:bodyPr>
          <a:lstStyle/>
          <a:p>
            <a:r>
              <a:rPr lang="en-IN" dirty="0"/>
              <a:t>At least 0.225m</a:t>
            </a:r>
          </a:p>
        </p:txBody>
      </p:sp>
      <p:sp>
        <p:nvSpPr>
          <p:cNvPr id="17" name="Content Placeholder 2">
            <a:extLst>
              <a:ext uri="{FF2B5EF4-FFF2-40B4-BE49-F238E27FC236}">
                <a16:creationId xmlns:a16="http://schemas.microsoft.com/office/drawing/2014/main" id="{FB90AB4C-D054-42C3-B99E-3E3596F962DB}"/>
              </a:ext>
            </a:extLst>
          </p:cNvPr>
          <p:cNvSpPr txBox="1">
            <a:spLocks/>
          </p:cNvSpPr>
          <p:nvPr/>
        </p:nvSpPr>
        <p:spPr>
          <a:xfrm>
            <a:off x="506027" y="1623961"/>
            <a:ext cx="6303145" cy="48164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pPr>
            <a:r>
              <a:rPr lang="en-IN" sz="2000" dirty="0">
                <a:ea typeface="Open Sans" panose="020B0606030504020204" pitchFamily="34" charset="0"/>
                <a:cs typeface="Open Sans" panose="020B0606030504020204" pitchFamily="34" charset="0"/>
              </a:rPr>
              <a:t>The height of the top bar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70mm ± 5mm.</a:t>
            </a:r>
          </a:p>
          <a:p>
            <a:pPr algn="just">
              <a:lnSpc>
                <a:spcPct val="110000"/>
              </a:lnSpc>
            </a:pPr>
            <a:r>
              <a:rPr lang="en-IN" sz="2000" dirty="0">
                <a:ea typeface="Open Sans" panose="020B0606030504020204" pitchFamily="34" charset="0"/>
                <a:cs typeface="Open Sans" panose="020B0606030504020204" pitchFamily="34" charset="0"/>
              </a:rPr>
              <a:t> The thickness of this bar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between 10mm and 25mm, and the top edges should be rounded. </a:t>
            </a:r>
          </a:p>
          <a:p>
            <a:pPr algn="just">
              <a:lnSpc>
                <a:spcPct val="110000"/>
              </a:lnSpc>
            </a:pPr>
            <a:r>
              <a:rPr lang="en-IN" sz="2000" dirty="0">
                <a:ea typeface="Open Sans" panose="020B0606030504020204" pitchFamily="34" charset="0"/>
                <a:cs typeface="Open Sans" panose="020B0606030504020204" pitchFamily="34" charset="0"/>
              </a:rPr>
              <a:t>The bar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firmly fixed at the extremities. </a:t>
            </a:r>
          </a:p>
          <a:p>
            <a:pPr algn="just">
              <a:lnSpc>
                <a:spcPct val="110000"/>
              </a:lnSpc>
            </a:pPr>
            <a:r>
              <a:rPr lang="en-IN" sz="2000" dirty="0">
                <a:ea typeface="Open Sans" panose="020B0606030504020204" pitchFamily="34" charset="0"/>
                <a:cs typeface="Open Sans" panose="020B0606030504020204" pitchFamily="34" charset="0"/>
              </a:rPr>
              <a:t>The top bar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painted with white and black stripes,</a:t>
            </a:r>
          </a:p>
          <a:p>
            <a:pPr algn="just">
              <a:lnSpc>
                <a:spcPct val="110000"/>
              </a:lnSpc>
            </a:pPr>
            <a:r>
              <a:rPr lang="en-IN" sz="2000" dirty="0">
                <a:ea typeface="Open Sans" panose="020B0606030504020204" pitchFamily="34" charset="0"/>
                <a:cs typeface="Open Sans" panose="020B0606030504020204" pitchFamily="34" charset="0"/>
              </a:rPr>
              <a:t> or with other strong distinctive contrasting colours (and also in contrast with the surrounding environment), </a:t>
            </a:r>
          </a:p>
          <a:p>
            <a:pPr algn="just">
              <a:lnSpc>
                <a:spcPct val="110000"/>
              </a:lnSpc>
            </a:pPr>
            <a:r>
              <a:rPr lang="en-IN" sz="2000" dirty="0">
                <a:ea typeface="Open Sans" panose="020B0606030504020204" pitchFamily="34" charset="0"/>
                <a:cs typeface="Open Sans" panose="020B0606030504020204" pitchFamily="34" charset="0"/>
              </a:rPr>
              <a:t>such that the lighter stripes, which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at least 0.225m wide are on the outside.</a:t>
            </a:r>
          </a:p>
          <a:p>
            <a:pPr algn="just">
              <a:lnSpc>
                <a:spcPct val="110000"/>
              </a:lnSpc>
            </a:pPr>
            <a:r>
              <a:rPr lang="en-IN" sz="2000" dirty="0">
                <a:ea typeface="Open Sans" panose="020B0606030504020204" pitchFamily="34" charset="0"/>
                <a:cs typeface="Open Sans" panose="020B0606030504020204" pitchFamily="34" charset="0"/>
              </a:rPr>
              <a:t> It </a:t>
            </a:r>
            <a:r>
              <a:rPr lang="en-IN" sz="2000" dirty="0">
                <a:solidFill>
                  <a:srgbClr val="FF0000"/>
                </a:solidFill>
                <a:ea typeface="Open Sans" panose="020B0606030504020204" pitchFamily="34" charset="0"/>
                <a:cs typeface="Open Sans" panose="020B0606030504020204" pitchFamily="34" charset="0"/>
              </a:rPr>
              <a:t>shall</a:t>
            </a:r>
            <a:r>
              <a:rPr lang="en-IN" sz="2000" dirty="0">
                <a:ea typeface="Open Sans" panose="020B0606030504020204" pitchFamily="34" charset="0"/>
                <a:cs typeface="Open Sans" panose="020B0606030504020204" pitchFamily="34" charset="0"/>
              </a:rPr>
              <a:t> be coloured so as to be visible to all sighted athletes. </a:t>
            </a:r>
          </a:p>
        </p:txBody>
      </p:sp>
    </p:spTree>
    <p:custDataLst>
      <p:tags r:id="rId1"/>
    </p:custDataLst>
    <p:extLst>
      <p:ext uri="{BB962C8B-B14F-4D97-AF65-F5344CB8AC3E}">
        <p14:creationId xmlns:p14="http://schemas.microsoft.com/office/powerpoint/2010/main" val="2446173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fade">
                                      <p:cBhvr>
                                        <p:cTn id="37"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C69F-12B2-45BB-A7A4-972BFEE25852}"/>
              </a:ext>
            </a:extLst>
          </p:cNvPr>
          <p:cNvSpPr>
            <a:spLocks noGrp="1"/>
          </p:cNvSpPr>
          <p:nvPr>
            <p:ph type="title"/>
          </p:nvPr>
        </p:nvSpPr>
        <p:spPr>
          <a:xfrm>
            <a:off x="787940" y="18255"/>
            <a:ext cx="6685880" cy="1325563"/>
          </a:xfrm>
        </p:spPr>
        <p:txBody>
          <a:bodyPr>
            <a:noAutofit/>
          </a:bodyPr>
          <a:lstStyle/>
          <a:p>
            <a:r>
              <a:rPr lang="en-IN" sz="3200" b="1" cap="all" dirty="0">
                <a:solidFill>
                  <a:srgbClr val="FFFF99"/>
                </a:solidFill>
                <a:latin typeface="+mn-lt"/>
              </a:rPr>
              <a:t>Correct clearance of hurdles</a:t>
            </a:r>
          </a:p>
        </p:txBody>
      </p:sp>
      <p:pic>
        <p:nvPicPr>
          <p:cNvPr id="11" name="Content Placeholder 10">
            <a:extLst>
              <a:ext uri="{FF2B5EF4-FFF2-40B4-BE49-F238E27FC236}">
                <a16:creationId xmlns:a16="http://schemas.microsoft.com/office/drawing/2014/main" id="{617A724B-F2C4-4070-A65E-F674424D42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2769" y="2029909"/>
            <a:ext cx="6527006"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1">
            <a:extLst>
              <a:ext uri="{FF2B5EF4-FFF2-40B4-BE49-F238E27FC236}">
                <a16:creationId xmlns:a16="http://schemas.microsoft.com/office/drawing/2014/main" id="{08996179-CAEC-4172-9FA3-51CA90112DB3}"/>
              </a:ext>
            </a:extLst>
          </p:cNvPr>
          <p:cNvSpPr txBox="1">
            <a:spLocks/>
          </p:cNvSpPr>
          <p:nvPr/>
        </p:nvSpPr>
        <p:spPr>
          <a:xfrm>
            <a:off x="1453026" y="1016962"/>
            <a:ext cx="931549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000" b="1" dirty="0">
                <a:latin typeface="+mn-lt"/>
              </a:rPr>
              <a:t>110m Hurdle in Beijing World Athletics Championship (Correct clearance of hurdles)</a:t>
            </a:r>
          </a:p>
        </p:txBody>
      </p:sp>
    </p:spTree>
    <p:extLst>
      <p:ext uri="{BB962C8B-B14F-4D97-AF65-F5344CB8AC3E}">
        <p14:creationId xmlns:p14="http://schemas.microsoft.com/office/powerpoint/2010/main" val="90513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5395-44CF-4DDC-B073-58F685453BEA}"/>
              </a:ext>
            </a:extLst>
          </p:cNvPr>
          <p:cNvSpPr>
            <a:spLocks noGrp="1"/>
          </p:cNvSpPr>
          <p:nvPr>
            <p:ph type="title"/>
          </p:nvPr>
        </p:nvSpPr>
        <p:spPr>
          <a:xfrm>
            <a:off x="846305" y="18255"/>
            <a:ext cx="9835683" cy="1325563"/>
          </a:xfrm>
        </p:spPr>
        <p:txBody>
          <a:bodyPr>
            <a:normAutofit/>
          </a:bodyPr>
          <a:lstStyle/>
          <a:p>
            <a:r>
              <a:rPr lang="en-IN" sz="3200" b="1" cap="all" dirty="0">
                <a:solidFill>
                  <a:srgbClr val="FFFF99"/>
                </a:solidFill>
                <a:latin typeface="+mn-lt"/>
                <a:ea typeface="Calibri" panose="020F0502020204030204" pitchFamily="34" charset="0"/>
                <a:cs typeface="Mangal" panose="02040503050203030202" pitchFamily="18" charset="0"/>
              </a:rPr>
              <a:t>f</a:t>
            </a:r>
            <a:r>
              <a:rPr lang="en-IN" sz="3200" b="1" cap="all" dirty="0">
                <a:solidFill>
                  <a:srgbClr val="FFFF99"/>
                </a:solidFill>
                <a:effectLst/>
                <a:latin typeface="+mn-lt"/>
                <a:ea typeface="Calibri" panose="020F0502020204030204" pitchFamily="34" charset="0"/>
                <a:cs typeface="Mangal" panose="02040503050203030202" pitchFamily="18" charset="0"/>
              </a:rPr>
              <a:t>ailures in Hurdle Races</a:t>
            </a:r>
            <a:endParaRPr lang="en-IN" sz="3200" b="1" cap="all" dirty="0">
              <a:solidFill>
                <a:srgbClr val="FFFF99"/>
              </a:solidFill>
              <a:latin typeface="+mn-lt"/>
            </a:endParaRPr>
          </a:p>
        </p:txBody>
      </p:sp>
      <p:sp>
        <p:nvSpPr>
          <p:cNvPr id="3" name="Content Placeholder 2">
            <a:extLst>
              <a:ext uri="{FF2B5EF4-FFF2-40B4-BE49-F238E27FC236}">
                <a16:creationId xmlns:a16="http://schemas.microsoft.com/office/drawing/2014/main" id="{B280C9F3-F73E-4247-AF85-6C1E1E8853F2}"/>
              </a:ext>
            </a:extLst>
          </p:cNvPr>
          <p:cNvSpPr>
            <a:spLocks noGrp="1"/>
          </p:cNvSpPr>
          <p:nvPr>
            <p:ph idx="1"/>
          </p:nvPr>
        </p:nvSpPr>
        <p:spPr/>
        <p:txBody>
          <a:bodyPr>
            <a:normAutofit/>
          </a:bodyPr>
          <a:lstStyle/>
          <a:p>
            <a:pPr algn="just" defTabSz="898525">
              <a:lnSpc>
                <a:spcPct val="130000"/>
              </a:lnSpc>
              <a:spcBef>
                <a:spcPts val="0"/>
              </a:spcBef>
              <a:tabLst>
                <a:tab pos="3141663" algn="l"/>
              </a:tabLst>
            </a:pPr>
            <a:r>
              <a:rPr lang="en-IN" sz="2400" dirty="0">
                <a:effectLst/>
                <a:ea typeface="Calibri" panose="020F0502020204030204" pitchFamily="34" charset="0"/>
                <a:cs typeface="Mangal" panose="02040503050203030202" pitchFamily="18" charset="0"/>
              </a:rPr>
              <a:t>TR22.6 (168.6) 	- 	not going over each hurdle</a:t>
            </a:r>
          </a:p>
          <a:p>
            <a:pPr marL="0" indent="0" algn="just" defTabSz="898525">
              <a:lnSpc>
                <a:spcPct val="130000"/>
              </a:lnSpc>
              <a:spcBef>
                <a:spcPts val="0"/>
              </a:spcBef>
              <a:buNone/>
              <a:tabLst>
                <a:tab pos="3141663" algn="l"/>
              </a:tabLst>
            </a:pPr>
            <a:endParaRPr lang="en-IN" sz="2400" dirty="0">
              <a:effectLst/>
              <a:ea typeface="Calibri" panose="020F0502020204030204" pitchFamily="34" charset="0"/>
              <a:cs typeface="Mangal" panose="02040503050203030202" pitchFamily="18" charset="0"/>
            </a:endParaRPr>
          </a:p>
          <a:p>
            <a:pPr algn="just" defTabSz="898525">
              <a:lnSpc>
                <a:spcPct val="130000"/>
              </a:lnSpc>
              <a:spcBef>
                <a:spcPts val="0"/>
              </a:spcBef>
              <a:tabLst>
                <a:tab pos="3141663" algn="l"/>
              </a:tabLst>
            </a:pPr>
            <a:r>
              <a:rPr lang="en-IN" sz="2400" dirty="0">
                <a:effectLst/>
                <a:ea typeface="Calibri" panose="020F0502020204030204" pitchFamily="34" charset="0"/>
                <a:cs typeface="Mangal" panose="02040503050203030202" pitchFamily="18" charset="0"/>
              </a:rPr>
              <a:t>TR22.6.1 (168.7(a)) 	- 	trailing leg at hurdle clearance below the horizontal 		plane of top of hurdle</a:t>
            </a:r>
          </a:p>
          <a:p>
            <a:pPr marL="0" indent="0" algn="just" defTabSz="898525">
              <a:lnSpc>
                <a:spcPct val="130000"/>
              </a:lnSpc>
              <a:spcBef>
                <a:spcPts val="0"/>
              </a:spcBef>
              <a:buNone/>
              <a:tabLst>
                <a:tab pos="3141663" algn="l"/>
              </a:tabLst>
            </a:pPr>
            <a:endParaRPr lang="en-IN" sz="2400" dirty="0">
              <a:effectLst/>
              <a:ea typeface="Calibri" panose="020F0502020204030204" pitchFamily="34" charset="0"/>
              <a:cs typeface="Mangal" panose="02040503050203030202" pitchFamily="18" charset="0"/>
            </a:endParaRPr>
          </a:p>
          <a:p>
            <a:pPr algn="just" defTabSz="898525">
              <a:lnSpc>
                <a:spcPct val="130000"/>
              </a:lnSpc>
              <a:spcBef>
                <a:spcPts val="0"/>
              </a:spcBef>
              <a:tabLst>
                <a:tab pos="3141663" algn="l"/>
              </a:tabLst>
            </a:pPr>
            <a:r>
              <a:rPr lang="en-IN" sz="2400" dirty="0">
                <a:effectLst/>
                <a:ea typeface="Calibri" panose="020F0502020204030204" pitchFamily="34" charset="0"/>
                <a:cs typeface="Mangal" panose="02040503050203030202" pitchFamily="18" charset="0"/>
              </a:rPr>
              <a:t>TR22.6.2 (168.7(b)) 	- 	knocking down / displacing a hurdle in an illegal way</a:t>
            </a:r>
          </a:p>
          <a:p>
            <a:pPr marL="0" indent="0" algn="just" defTabSz="898525">
              <a:lnSpc>
                <a:spcPct val="130000"/>
              </a:lnSpc>
              <a:spcBef>
                <a:spcPts val="0"/>
              </a:spcBef>
              <a:buNone/>
              <a:tabLst>
                <a:tab pos="3141663" algn="l"/>
              </a:tabLst>
            </a:pPr>
            <a:endParaRPr lang="en-IN" sz="2400" dirty="0">
              <a:effectLst/>
              <a:ea typeface="Calibri" panose="020F0502020204030204" pitchFamily="34" charset="0"/>
              <a:cs typeface="Mangal" panose="02040503050203030202" pitchFamily="18" charset="0"/>
            </a:endParaRPr>
          </a:p>
          <a:p>
            <a:pPr algn="just" defTabSz="898525">
              <a:lnSpc>
                <a:spcPct val="130000"/>
              </a:lnSpc>
              <a:spcBef>
                <a:spcPts val="0"/>
              </a:spcBef>
              <a:tabLst>
                <a:tab pos="3141663" algn="l"/>
              </a:tabLst>
            </a:pPr>
            <a:r>
              <a:rPr lang="en-IN" sz="2400" dirty="0">
                <a:effectLst/>
                <a:ea typeface="Calibri" panose="020F0502020204030204" pitchFamily="34" charset="0"/>
                <a:cs typeface="Mangal" panose="02040503050203030202" pitchFamily="18" charset="0"/>
              </a:rPr>
              <a:t>TR22.6.3 (168.6) 	- 	knocking down / displacing a hurdle in another lane</a:t>
            </a:r>
          </a:p>
        </p:txBody>
      </p:sp>
    </p:spTree>
    <p:extLst>
      <p:ext uri="{BB962C8B-B14F-4D97-AF65-F5344CB8AC3E}">
        <p14:creationId xmlns:p14="http://schemas.microsoft.com/office/powerpoint/2010/main" val="3647305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4|4.6|13.9|6.1|11.9|4.9|25.5|16.7"/>
</p:tagLst>
</file>

<file path=ppt/tags/tag10.xml><?xml version="1.0" encoding="utf-8"?>
<p:tagLst xmlns:a="http://schemas.openxmlformats.org/drawingml/2006/main" xmlns:r="http://schemas.openxmlformats.org/officeDocument/2006/relationships" xmlns:p="http://schemas.openxmlformats.org/presentationml/2006/main">
  <p:tag name="TIMING" val="|42.6|21.8|23|9.2|20.6"/>
</p:tagLst>
</file>

<file path=ppt/tags/tag11.xml><?xml version="1.0" encoding="utf-8"?>
<p:tagLst xmlns:a="http://schemas.openxmlformats.org/drawingml/2006/main" xmlns:r="http://schemas.openxmlformats.org/officeDocument/2006/relationships" xmlns:p="http://schemas.openxmlformats.org/presentationml/2006/main">
  <p:tag name="TIMING" val="|10.2|46.5|40.5|30|24.6"/>
</p:tagLst>
</file>

<file path=ppt/tags/tag12.xml><?xml version="1.0" encoding="utf-8"?>
<p:tagLst xmlns:a="http://schemas.openxmlformats.org/drawingml/2006/main" xmlns:r="http://schemas.openxmlformats.org/officeDocument/2006/relationships" xmlns:p="http://schemas.openxmlformats.org/presentationml/2006/main">
  <p:tag name="TIMING" val="|10.2|46.5|40.5|30|24.6"/>
</p:tagLst>
</file>

<file path=ppt/tags/tag13.xml><?xml version="1.0" encoding="utf-8"?>
<p:tagLst xmlns:a="http://schemas.openxmlformats.org/drawingml/2006/main" xmlns:r="http://schemas.openxmlformats.org/officeDocument/2006/relationships" xmlns:p="http://schemas.openxmlformats.org/presentationml/2006/main">
  <p:tag name="TIMING" val="|2.7"/>
</p:tagLst>
</file>

<file path=ppt/tags/tag14.xml><?xml version="1.0" encoding="utf-8"?>
<p:tagLst xmlns:a="http://schemas.openxmlformats.org/drawingml/2006/main" xmlns:r="http://schemas.openxmlformats.org/officeDocument/2006/relationships" xmlns:p="http://schemas.openxmlformats.org/presentationml/2006/main">
  <p:tag name="TIMING" val="|2.5|34.1"/>
</p:tagLst>
</file>

<file path=ppt/tags/tag15.xml><?xml version="1.0" encoding="utf-8"?>
<p:tagLst xmlns:a="http://schemas.openxmlformats.org/drawingml/2006/main" xmlns:r="http://schemas.openxmlformats.org/officeDocument/2006/relationships" xmlns:p="http://schemas.openxmlformats.org/presentationml/2006/main">
  <p:tag name="TIMING" val="|3.5|22.6|20.6|20.7"/>
</p:tagLst>
</file>

<file path=ppt/tags/tag16.xml><?xml version="1.0" encoding="utf-8"?>
<p:tagLst xmlns:a="http://schemas.openxmlformats.org/drawingml/2006/main" xmlns:r="http://schemas.openxmlformats.org/officeDocument/2006/relationships" xmlns:p="http://schemas.openxmlformats.org/presentationml/2006/main">
  <p:tag name="TIMING" val="|3.7|14.5|52.3|23.1|75.7"/>
</p:tagLst>
</file>

<file path=ppt/tags/tag17.xml><?xml version="1.0" encoding="utf-8"?>
<p:tagLst xmlns:a="http://schemas.openxmlformats.org/drawingml/2006/main" xmlns:r="http://schemas.openxmlformats.org/officeDocument/2006/relationships" xmlns:p="http://schemas.openxmlformats.org/presentationml/2006/main">
  <p:tag name="TIMING" val="|26.5|97.3"/>
</p:tagLst>
</file>

<file path=ppt/tags/tag2.xml><?xml version="1.0" encoding="utf-8"?>
<p:tagLst xmlns:a="http://schemas.openxmlformats.org/drawingml/2006/main" xmlns:r="http://schemas.openxmlformats.org/officeDocument/2006/relationships" xmlns:p="http://schemas.openxmlformats.org/presentationml/2006/main">
  <p:tag name="TIMING" val="|9.4|4.6|13.9|6.1|11.9|4.9|25.5|16.7"/>
</p:tagLst>
</file>

<file path=ppt/tags/tag3.xml><?xml version="1.0" encoding="utf-8"?>
<p:tagLst xmlns:a="http://schemas.openxmlformats.org/drawingml/2006/main" xmlns:r="http://schemas.openxmlformats.org/officeDocument/2006/relationships" xmlns:p="http://schemas.openxmlformats.org/presentationml/2006/main">
  <p:tag name="TIMING" val="|112.3"/>
</p:tagLst>
</file>

<file path=ppt/tags/tag4.xml><?xml version="1.0" encoding="utf-8"?>
<p:tagLst xmlns:a="http://schemas.openxmlformats.org/drawingml/2006/main" xmlns:r="http://schemas.openxmlformats.org/officeDocument/2006/relationships" xmlns:p="http://schemas.openxmlformats.org/presentationml/2006/main">
  <p:tag name="TIMING" val="|2.4|28.9|23.7|11.1|29.3|23.9|19"/>
</p:tagLst>
</file>

<file path=ppt/tags/tag5.xml><?xml version="1.0" encoding="utf-8"?>
<p:tagLst xmlns:a="http://schemas.openxmlformats.org/drawingml/2006/main" xmlns:r="http://schemas.openxmlformats.org/officeDocument/2006/relationships" xmlns:p="http://schemas.openxmlformats.org/presentationml/2006/main">
  <p:tag name="TIMING" val="|39.3|36.9|7.8|35.1|33.5"/>
</p:tagLst>
</file>

<file path=ppt/tags/tag6.xml><?xml version="1.0" encoding="utf-8"?>
<p:tagLst xmlns:a="http://schemas.openxmlformats.org/drawingml/2006/main" xmlns:r="http://schemas.openxmlformats.org/officeDocument/2006/relationships" xmlns:p="http://schemas.openxmlformats.org/presentationml/2006/main">
  <p:tag name="TIMING" val="|3|14.8|15.9|32.9|19"/>
</p:tagLst>
</file>

<file path=ppt/tags/tag7.xml><?xml version="1.0" encoding="utf-8"?>
<p:tagLst xmlns:a="http://schemas.openxmlformats.org/drawingml/2006/main" xmlns:r="http://schemas.openxmlformats.org/officeDocument/2006/relationships" xmlns:p="http://schemas.openxmlformats.org/presentationml/2006/main">
  <p:tag name="TIMING" val="|3|14.8|15.9|32.9|19"/>
</p:tagLst>
</file>

<file path=ppt/tags/tag8.xml><?xml version="1.0" encoding="utf-8"?>
<p:tagLst xmlns:a="http://schemas.openxmlformats.org/drawingml/2006/main" xmlns:r="http://schemas.openxmlformats.org/officeDocument/2006/relationships" xmlns:p="http://schemas.openxmlformats.org/presentationml/2006/main">
  <p:tag name="TIMING" val="|3|14.8|15.9|32.9|19"/>
</p:tagLst>
</file>

<file path=ppt/tags/tag9.xml><?xml version="1.0" encoding="utf-8"?>
<p:tagLst xmlns:a="http://schemas.openxmlformats.org/drawingml/2006/main" xmlns:r="http://schemas.openxmlformats.org/officeDocument/2006/relationships" xmlns:p="http://schemas.openxmlformats.org/presentationml/2006/main">
  <p:tag name="TIMING" val="|3.8|9|7.9|13.4|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85C5F3A-106E-40D9-94DD-36191F5192E0}" vid="{19BB7865-5DFB-410A-9D30-5DBC3602D829}"/>
    </a:ext>
  </a:extLst>
</a:theme>
</file>

<file path=docProps/app.xml><?xml version="1.0" encoding="utf-8"?>
<Properties xmlns="http://schemas.openxmlformats.org/officeDocument/2006/extended-properties" xmlns:vt="http://schemas.openxmlformats.org/officeDocument/2006/docPropsVTypes">
  <TotalTime>636</TotalTime>
  <Words>2542</Words>
  <Application>Microsoft Office PowerPoint</Application>
  <PresentationFormat>Widescreen</PresentationFormat>
  <Paragraphs>237</Paragraphs>
  <Slides>41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Arial</vt:lpstr>
      <vt:lpstr>Calibri</vt:lpstr>
      <vt:lpstr>Calibri Light</vt:lpstr>
      <vt:lpstr>Oswald</vt:lpstr>
      <vt:lpstr>Wingdings</vt:lpstr>
      <vt:lpstr>Office Theme</vt:lpstr>
      <vt:lpstr>Theme1</vt:lpstr>
      <vt:lpstr>Hurdles, SteepleChase and Relay Races </vt:lpstr>
      <vt:lpstr>PowerPoint Presentation</vt:lpstr>
      <vt:lpstr>Hurdles : Age Category and Event</vt:lpstr>
      <vt:lpstr>The standard heights of hurdles </vt:lpstr>
      <vt:lpstr>Construction of a Hurdle</vt:lpstr>
      <vt:lpstr>PowerPoint Presentation</vt:lpstr>
      <vt:lpstr>The Top Bar</vt:lpstr>
      <vt:lpstr>Correct clearance of hurdles</vt:lpstr>
      <vt:lpstr>failures in Hurdle Races</vt:lpstr>
      <vt:lpstr> Disqualification</vt:lpstr>
      <vt:lpstr>Failure</vt:lpstr>
      <vt:lpstr>Knocking down of a hurdle by front side of leading foot during the race (Failure) </vt:lpstr>
      <vt:lpstr>PowerPoint Presentation</vt:lpstr>
      <vt:lpstr>PowerPoint Presentation</vt:lpstr>
      <vt:lpstr>PowerPoint Presentation</vt:lpstr>
      <vt:lpstr>Steeplechase Races</vt:lpstr>
      <vt:lpstr>2000m Steeplechase</vt:lpstr>
      <vt:lpstr>The Top Bar</vt:lpstr>
      <vt:lpstr>Height of the top bar of Steeplechase Hurdle</vt:lpstr>
      <vt:lpstr>Construction of a steeplechase Hurdle</vt:lpstr>
      <vt:lpstr>The Water Jump</vt:lpstr>
      <vt:lpstr>Construction of Water Jump</vt:lpstr>
      <vt:lpstr>The Race in Progress- Correct Clearance of  Water Jump</vt:lpstr>
      <vt:lpstr>failures in Steeple Chase</vt:lpstr>
      <vt:lpstr>Disqualification</vt:lpstr>
      <vt:lpstr>Non Clearance of hurdle (Failure)</vt:lpstr>
      <vt:lpstr>PowerPoint Presentation</vt:lpstr>
      <vt:lpstr>4 X 100M, 4 X 400M, 4 X 400M Mixed and Medley Relay Races</vt:lpstr>
      <vt:lpstr>1st Exchange zone of  4 x 100m Relay Race</vt:lpstr>
      <vt:lpstr>1st Exchange zone of  4 x 400m Relay Race</vt:lpstr>
      <vt:lpstr>The Check Marks</vt:lpstr>
      <vt:lpstr>The Relay Baton</vt:lpstr>
      <vt:lpstr>failures in Relay Races</vt:lpstr>
      <vt:lpstr>failures in Relay Races</vt:lpstr>
      <vt:lpstr>Retrieving of Baton  (Allowed)</vt:lpstr>
      <vt:lpstr>PowerPoint Presentation</vt:lpstr>
      <vt:lpstr>Passing of the baton</vt:lpstr>
      <vt:lpstr>Laned or Non-Laned Race</vt:lpstr>
      <vt:lpstr>2nd and 3rd exchange zone of 4x400m Relay Race</vt:lpstr>
      <vt:lpstr>2nd and 3rd  Exchange in 4×400m</vt:lpstr>
      <vt:lpstr>Thanks for Watching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Hurdles, Steeple Chase and Relay Races</dc:title>
  <dc:creator>Kanishk Kadyan</dc:creator>
  <cp:lastModifiedBy>Rakesh Save</cp:lastModifiedBy>
  <cp:revision>17</cp:revision>
  <dcterms:created xsi:type="dcterms:W3CDTF">2022-01-25T15:54:43Z</dcterms:created>
  <dcterms:modified xsi:type="dcterms:W3CDTF">2022-02-12T04:52:46Z</dcterms:modified>
</cp:coreProperties>
</file>