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handoutMasterIdLst>
    <p:handoutMasterId r:id="rId57"/>
  </p:handoutMasterIdLst>
  <p:sldIdLst>
    <p:sldId id="520" r:id="rId2"/>
    <p:sldId id="521" r:id="rId3"/>
    <p:sldId id="523" r:id="rId4"/>
    <p:sldId id="522" r:id="rId5"/>
    <p:sldId id="533" r:id="rId6"/>
    <p:sldId id="534" r:id="rId7"/>
    <p:sldId id="541" r:id="rId8"/>
    <p:sldId id="599" r:id="rId9"/>
    <p:sldId id="535" r:id="rId10"/>
    <p:sldId id="536" r:id="rId11"/>
    <p:sldId id="528" r:id="rId12"/>
    <p:sldId id="529" r:id="rId13"/>
    <p:sldId id="543" r:id="rId14"/>
    <p:sldId id="544" r:id="rId15"/>
    <p:sldId id="348" r:id="rId16"/>
    <p:sldId id="349" r:id="rId17"/>
    <p:sldId id="345" r:id="rId18"/>
    <p:sldId id="373" r:id="rId19"/>
    <p:sldId id="548" r:id="rId20"/>
    <p:sldId id="439" r:id="rId21"/>
    <p:sldId id="518" r:id="rId22"/>
    <p:sldId id="524" r:id="rId23"/>
    <p:sldId id="602" r:id="rId24"/>
    <p:sldId id="525" r:id="rId25"/>
    <p:sldId id="526" r:id="rId26"/>
    <p:sldId id="527" r:id="rId27"/>
    <p:sldId id="383" r:id="rId28"/>
    <p:sldId id="369" r:id="rId29"/>
    <p:sldId id="350" r:id="rId30"/>
    <p:sldId id="538" r:id="rId31"/>
    <p:sldId id="601" r:id="rId32"/>
    <p:sldId id="600" r:id="rId33"/>
    <p:sldId id="540" r:id="rId34"/>
    <p:sldId id="606" r:id="rId35"/>
    <p:sldId id="556" r:id="rId36"/>
    <p:sldId id="561" r:id="rId37"/>
    <p:sldId id="609" r:id="rId38"/>
    <p:sldId id="568" r:id="rId39"/>
    <p:sldId id="598" r:id="rId40"/>
    <p:sldId id="393" r:id="rId41"/>
    <p:sldId id="567" r:id="rId42"/>
    <p:sldId id="572" r:id="rId43"/>
    <p:sldId id="416" r:id="rId44"/>
    <p:sldId id="418" r:id="rId45"/>
    <p:sldId id="391" r:id="rId46"/>
    <p:sldId id="410" r:id="rId47"/>
    <p:sldId id="420" r:id="rId48"/>
    <p:sldId id="580" r:id="rId49"/>
    <p:sldId id="603" r:id="rId50"/>
    <p:sldId id="604" r:id="rId51"/>
    <p:sldId id="582" r:id="rId52"/>
    <p:sldId id="608" r:id="rId53"/>
    <p:sldId id="607" r:id="rId54"/>
    <p:sldId id="605" r:id="rId55"/>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FF"/>
    <a:srgbClr val="000080"/>
    <a:srgbClr val="6071C4"/>
    <a:srgbClr val="00B5AD"/>
    <a:srgbClr val="99CCFF"/>
    <a:srgbClr val="23487F"/>
    <a:srgbClr val="F5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56" autoAdjust="0"/>
  </p:normalViewPr>
  <p:slideViewPr>
    <p:cSldViewPr>
      <p:cViewPr varScale="1">
        <p:scale>
          <a:sx n="74" d="100"/>
          <a:sy n="74" d="100"/>
        </p:scale>
        <p:origin x="552" y="72"/>
      </p:cViewPr>
      <p:guideLst>
        <p:guide orient="horz" pos="2160"/>
        <p:guide pos="3840"/>
      </p:guideLst>
    </p:cSldViewPr>
  </p:slideViewPr>
  <p:outlineViewPr>
    <p:cViewPr>
      <p:scale>
        <a:sx n="33" d="100"/>
        <a:sy n="33" d="100"/>
      </p:scale>
      <p:origin x="0" y="10800"/>
    </p:cViewPr>
  </p:outlineViewPr>
  <p:notesTextViewPr>
    <p:cViewPr>
      <p:scale>
        <a:sx n="100" d="100"/>
        <a:sy n="100" d="100"/>
      </p:scale>
      <p:origin x="0" y="0"/>
    </p:cViewPr>
  </p:notesTextViewPr>
  <p:sorterViewPr>
    <p:cViewPr>
      <p:scale>
        <a:sx n="66" d="100"/>
        <a:sy n="66" d="100"/>
      </p:scale>
      <p:origin x="0" y="-876"/>
    </p:cViewPr>
  </p:sorterViewPr>
  <p:notesViewPr>
    <p:cSldViewPr>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xmlns="" id="{3D3BDED8-73B3-4948-A32D-0715D178198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en-GB"/>
          </a:p>
        </p:txBody>
      </p:sp>
      <p:sp>
        <p:nvSpPr>
          <p:cNvPr id="75779" name="Rectangle 3">
            <a:extLst>
              <a:ext uri="{FF2B5EF4-FFF2-40B4-BE49-F238E27FC236}">
                <a16:creationId xmlns:a16="http://schemas.microsoft.com/office/drawing/2014/main" xmlns="" id="{1C55AF83-8B8A-43FD-A11C-4C4087A8784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GB"/>
          </a:p>
        </p:txBody>
      </p:sp>
      <p:sp>
        <p:nvSpPr>
          <p:cNvPr id="75780" name="Rectangle 4">
            <a:extLst>
              <a:ext uri="{FF2B5EF4-FFF2-40B4-BE49-F238E27FC236}">
                <a16:creationId xmlns:a16="http://schemas.microsoft.com/office/drawing/2014/main" xmlns="" id="{4B571196-A454-4734-BF0B-CFC31996AFDE}"/>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en-GB"/>
          </a:p>
        </p:txBody>
      </p:sp>
      <p:sp>
        <p:nvSpPr>
          <p:cNvPr id="75781" name="Rectangle 5">
            <a:extLst>
              <a:ext uri="{FF2B5EF4-FFF2-40B4-BE49-F238E27FC236}">
                <a16:creationId xmlns:a16="http://schemas.microsoft.com/office/drawing/2014/main" xmlns="" id="{65363AA6-B5EC-44D5-A849-8B89A585B1A5}"/>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579921E9-BB7A-4B8A-9B76-2FF850D9D3B6}"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xmlns="" id="{3E9CF1BE-EA58-48E0-B4F5-19815653DC6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en-GB"/>
          </a:p>
        </p:txBody>
      </p:sp>
      <p:sp>
        <p:nvSpPr>
          <p:cNvPr id="94211" name="Rectangle 3">
            <a:extLst>
              <a:ext uri="{FF2B5EF4-FFF2-40B4-BE49-F238E27FC236}">
                <a16:creationId xmlns:a16="http://schemas.microsoft.com/office/drawing/2014/main" xmlns="" id="{C912529F-AB73-499F-91EC-5703760B517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GB"/>
          </a:p>
        </p:txBody>
      </p:sp>
      <p:sp>
        <p:nvSpPr>
          <p:cNvPr id="3076" name="Rectangle 4">
            <a:extLst>
              <a:ext uri="{FF2B5EF4-FFF2-40B4-BE49-F238E27FC236}">
                <a16:creationId xmlns:a16="http://schemas.microsoft.com/office/drawing/2014/main" xmlns="" id="{50A1EE21-5F42-4237-BCCE-8E5D3AA968F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5">
            <a:extLst>
              <a:ext uri="{FF2B5EF4-FFF2-40B4-BE49-F238E27FC236}">
                <a16:creationId xmlns:a16="http://schemas.microsoft.com/office/drawing/2014/main" xmlns="" id="{A8BD650C-F5CD-4162-88EE-477FA07CED1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4214" name="Rectangle 6">
            <a:extLst>
              <a:ext uri="{FF2B5EF4-FFF2-40B4-BE49-F238E27FC236}">
                <a16:creationId xmlns:a16="http://schemas.microsoft.com/office/drawing/2014/main" xmlns="" id="{760A26C4-9F1A-4AE5-AE4F-91BDC73CF74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en-GB"/>
          </a:p>
        </p:txBody>
      </p:sp>
      <p:sp>
        <p:nvSpPr>
          <p:cNvPr id="94215" name="Rectangle 7">
            <a:extLst>
              <a:ext uri="{FF2B5EF4-FFF2-40B4-BE49-F238E27FC236}">
                <a16:creationId xmlns:a16="http://schemas.microsoft.com/office/drawing/2014/main" xmlns="" id="{A29A76A0-68BD-472A-A290-CA44780BC7E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6D1BC339-425B-4729-8749-42E4EECDDA38}" type="slidenum">
              <a:rPr lang="en-GB" altLang="en-US"/>
              <a:pPr>
                <a:defRPr/>
              </a:pPr>
              <a:t>‹#›</a:t>
            </a:fld>
            <a:endParaRPr lang="en-GB" altLang="en-US"/>
          </a:p>
        </p:txBody>
      </p:sp>
    </p:spTree>
    <p:extLst>
      <p:ext uri="{BB962C8B-B14F-4D97-AF65-F5344CB8AC3E}">
        <p14:creationId xmlns:p14="http://schemas.microsoft.com/office/powerpoint/2010/main" val="1681157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xmlns="" id="{0A4D9FF6-AE64-44A6-8501-B4936D7975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F3B0E70-475A-49C2-9F53-95E4119A4922}" type="slidenum">
              <a:rPr lang="en-GB" altLang="en-US" smtClean="0"/>
              <a:pPr>
                <a:spcBef>
                  <a:spcPct val="0"/>
                </a:spcBef>
              </a:pPr>
              <a:t>1</a:t>
            </a:fld>
            <a:endParaRPr lang="en-GB" altLang="en-US"/>
          </a:p>
        </p:txBody>
      </p:sp>
      <p:sp>
        <p:nvSpPr>
          <p:cNvPr id="6147" name="Rectangle 2">
            <a:extLst>
              <a:ext uri="{FF2B5EF4-FFF2-40B4-BE49-F238E27FC236}">
                <a16:creationId xmlns:a16="http://schemas.microsoft.com/office/drawing/2014/main" xmlns="" id="{12F624F9-3413-4CCD-950D-0F517FAED7E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xmlns="" id="{83B5B12D-630C-473F-AC49-5A190F733F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5884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17</a:t>
            </a:fld>
            <a:endParaRPr lang="en-GB" altLang="en-US"/>
          </a:p>
        </p:txBody>
      </p:sp>
    </p:spTree>
    <p:extLst>
      <p:ext uri="{BB962C8B-B14F-4D97-AF65-F5344CB8AC3E}">
        <p14:creationId xmlns:p14="http://schemas.microsoft.com/office/powerpoint/2010/main" val="250062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18</a:t>
            </a:fld>
            <a:endParaRPr lang="en-GB" altLang="en-US"/>
          </a:p>
        </p:txBody>
      </p:sp>
    </p:spTree>
    <p:extLst>
      <p:ext uri="{BB962C8B-B14F-4D97-AF65-F5344CB8AC3E}">
        <p14:creationId xmlns:p14="http://schemas.microsoft.com/office/powerpoint/2010/main" val="3857036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20</a:t>
            </a:fld>
            <a:endParaRPr lang="en-GB" altLang="en-US"/>
          </a:p>
        </p:txBody>
      </p:sp>
    </p:spTree>
    <p:extLst>
      <p:ext uri="{BB962C8B-B14F-4D97-AF65-F5344CB8AC3E}">
        <p14:creationId xmlns:p14="http://schemas.microsoft.com/office/powerpoint/2010/main" val="3233034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22</a:t>
            </a:fld>
            <a:endParaRPr lang="en-GB" altLang="en-US"/>
          </a:p>
        </p:txBody>
      </p:sp>
    </p:spTree>
    <p:extLst>
      <p:ext uri="{BB962C8B-B14F-4D97-AF65-F5344CB8AC3E}">
        <p14:creationId xmlns:p14="http://schemas.microsoft.com/office/powerpoint/2010/main" val="146640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23</a:t>
            </a:fld>
            <a:endParaRPr lang="en-GB" altLang="en-US"/>
          </a:p>
        </p:txBody>
      </p:sp>
    </p:spTree>
    <p:extLst>
      <p:ext uri="{BB962C8B-B14F-4D97-AF65-F5344CB8AC3E}">
        <p14:creationId xmlns:p14="http://schemas.microsoft.com/office/powerpoint/2010/main" val="45032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24</a:t>
            </a:fld>
            <a:endParaRPr lang="en-GB" altLang="en-US"/>
          </a:p>
        </p:txBody>
      </p:sp>
    </p:spTree>
    <p:extLst>
      <p:ext uri="{BB962C8B-B14F-4D97-AF65-F5344CB8AC3E}">
        <p14:creationId xmlns:p14="http://schemas.microsoft.com/office/powerpoint/2010/main" val="121079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25</a:t>
            </a:fld>
            <a:endParaRPr lang="en-GB" altLang="en-US"/>
          </a:p>
        </p:txBody>
      </p:sp>
    </p:spTree>
    <p:extLst>
      <p:ext uri="{BB962C8B-B14F-4D97-AF65-F5344CB8AC3E}">
        <p14:creationId xmlns:p14="http://schemas.microsoft.com/office/powerpoint/2010/main" val="251014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26</a:t>
            </a:fld>
            <a:endParaRPr lang="en-GB" altLang="en-US"/>
          </a:p>
        </p:txBody>
      </p:sp>
    </p:spTree>
    <p:extLst>
      <p:ext uri="{BB962C8B-B14F-4D97-AF65-F5344CB8AC3E}">
        <p14:creationId xmlns:p14="http://schemas.microsoft.com/office/powerpoint/2010/main" val="380783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27</a:t>
            </a:fld>
            <a:endParaRPr lang="en-GB" altLang="en-US"/>
          </a:p>
        </p:txBody>
      </p:sp>
    </p:spTree>
    <p:extLst>
      <p:ext uri="{BB962C8B-B14F-4D97-AF65-F5344CB8AC3E}">
        <p14:creationId xmlns:p14="http://schemas.microsoft.com/office/powerpoint/2010/main" val="1875844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28</a:t>
            </a:fld>
            <a:endParaRPr lang="en-GB" altLang="en-US"/>
          </a:p>
        </p:txBody>
      </p:sp>
    </p:spTree>
    <p:extLst>
      <p:ext uri="{BB962C8B-B14F-4D97-AF65-F5344CB8AC3E}">
        <p14:creationId xmlns:p14="http://schemas.microsoft.com/office/powerpoint/2010/main" val="352934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5</a:t>
            </a:fld>
            <a:endParaRPr lang="en-GB" altLang="en-US"/>
          </a:p>
        </p:txBody>
      </p:sp>
    </p:spTree>
    <p:extLst>
      <p:ext uri="{BB962C8B-B14F-4D97-AF65-F5344CB8AC3E}">
        <p14:creationId xmlns:p14="http://schemas.microsoft.com/office/powerpoint/2010/main" val="3765000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35</a:t>
            </a:fld>
            <a:endParaRPr lang="en-GB" altLang="en-US"/>
          </a:p>
        </p:txBody>
      </p:sp>
    </p:spTree>
    <p:extLst>
      <p:ext uri="{BB962C8B-B14F-4D97-AF65-F5344CB8AC3E}">
        <p14:creationId xmlns:p14="http://schemas.microsoft.com/office/powerpoint/2010/main" val="1373786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36</a:t>
            </a:fld>
            <a:endParaRPr lang="en-GB" altLang="en-US"/>
          </a:p>
        </p:txBody>
      </p:sp>
    </p:spTree>
    <p:extLst>
      <p:ext uri="{BB962C8B-B14F-4D97-AF65-F5344CB8AC3E}">
        <p14:creationId xmlns:p14="http://schemas.microsoft.com/office/powerpoint/2010/main" val="3387521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38</a:t>
            </a:fld>
            <a:endParaRPr lang="en-GB" altLang="en-US"/>
          </a:p>
        </p:txBody>
      </p:sp>
    </p:spTree>
    <p:extLst>
      <p:ext uri="{BB962C8B-B14F-4D97-AF65-F5344CB8AC3E}">
        <p14:creationId xmlns:p14="http://schemas.microsoft.com/office/powerpoint/2010/main" val="2760793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40</a:t>
            </a:fld>
            <a:endParaRPr lang="en-GB" altLang="en-US"/>
          </a:p>
        </p:txBody>
      </p:sp>
    </p:spTree>
    <p:extLst>
      <p:ext uri="{BB962C8B-B14F-4D97-AF65-F5344CB8AC3E}">
        <p14:creationId xmlns:p14="http://schemas.microsoft.com/office/powerpoint/2010/main" val="1666915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41</a:t>
            </a:fld>
            <a:endParaRPr lang="en-GB" altLang="en-US"/>
          </a:p>
        </p:txBody>
      </p:sp>
    </p:spTree>
    <p:extLst>
      <p:ext uri="{BB962C8B-B14F-4D97-AF65-F5344CB8AC3E}">
        <p14:creationId xmlns:p14="http://schemas.microsoft.com/office/powerpoint/2010/main" val="655155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42</a:t>
            </a:fld>
            <a:endParaRPr lang="en-GB" altLang="en-US"/>
          </a:p>
        </p:txBody>
      </p:sp>
    </p:spTree>
    <p:extLst>
      <p:ext uri="{BB962C8B-B14F-4D97-AF65-F5344CB8AC3E}">
        <p14:creationId xmlns:p14="http://schemas.microsoft.com/office/powerpoint/2010/main" val="616078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43</a:t>
            </a:fld>
            <a:endParaRPr lang="en-GB" altLang="en-US"/>
          </a:p>
        </p:txBody>
      </p:sp>
    </p:spTree>
    <p:extLst>
      <p:ext uri="{BB962C8B-B14F-4D97-AF65-F5344CB8AC3E}">
        <p14:creationId xmlns:p14="http://schemas.microsoft.com/office/powerpoint/2010/main" val="2511669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44</a:t>
            </a:fld>
            <a:endParaRPr lang="en-GB" altLang="en-US"/>
          </a:p>
        </p:txBody>
      </p:sp>
    </p:spTree>
    <p:extLst>
      <p:ext uri="{BB962C8B-B14F-4D97-AF65-F5344CB8AC3E}">
        <p14:creationId xmlns:p14="http://schemas.microsoft.com/office/powerpoint/2010/main" val="2927392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45</a:t>
            </a:fld>
            <a:endParaRPr lang="en-GB" altLang="en-US"/>
          </a:p>
        </p:txBody>
      </p:sp>
    </p:spTree>
    <p:extLst>
      <p:ext uri="{BB962C8B-B14F-4D97-AF65-F5344CB8AC3E}">
        <p14:creationId xmlns:p14="http://schemas.microsoft.com/office/powerpoint/2010/main" val="2269141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48</a:t>
            </a:fld>
            <a:endParaRPr lang="en-GB" altLang="en-US"/>
          </a:p>
        </p:txBody>
      </p:sp>
    </p:spTree>
    <p:extLst>
      <p:ext uri="{BB962C8B-B14F-4D97-AF65-F5344CB8AC3E}">
        <p14:creationId xmlns:p14="http://schemas.microsoft.com/office/powerpoint/2010/main" val="61750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6</a:t>
            </a:fld>
            <a:endParaRPr lang="en-GB" altLang="en-US"/>
          </a:p>
        </p:txBody>
      </p:sp>
    </p:spTree>
    <p:extLst>
      <p:ext uri="{BB962C8B-B14F-4D97-AF65-F5344CB8AC3E}">
        <p14:creationId xmlns:p14="http://schemas.microsoft.com/office/powerpoint/2010/main" val="2521218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49</a:t>
            </a:fld>
            <a:endParaRPr lang="en-GB" altLang="en-US"/>
          </a:p>
        </p:txBody>
      </p:sp>
    </p:spTree>
    <p:extLst>
      <p:ext uri="{BB962C8B-B14F-4D97-AF65-F5344CB8AC3E}">
        <p14:creationId xmlns:p14="http://schemas.microsoft.com/office/powerpoint/2010/main" val="2343415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50</a:t>
            </a:fld>
            <a:endParaRPr lang="en-GB" altLang="en-US"/>
          </a:p>
        </p:txBody>
      </p:sp>
    </p:spTree>
    <p:extLst>
      <p:ext uri="{BB962C8B-B14F-4D97-AF65-F5344CB8AC3E}">
        <p14:creationId xmlns:p14="http://schemas.microsoft.com/office/powerpoint/2010/main" val="1905707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52</a:t>
            </a:fld>
            <a:endParaRPr lang="en-GB" altLang="en-US"/>
          </a:p>
        </p:txBody>
      </p:sp>
    </p:spTree>
    <p:extLst>
      <p:ext uri="{BB962C8B-B14F-4D97-AF65-F5344CB8AC3E}">
        <p14:creationId xmlns:p14="http://schemas.microsoft.com/office/powerpoint/2010/main" val="923711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xmlns="" id="{0A4D9FF6-AE64-44A6-8501-B4936D7975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F3B0E70-475A-49C2-9F53-95E4119A4922}" type="slidenum">
              <a:rPr lang="en-GB" altLang="en-US" smtClean="0"/>
              <a:pPr>
                <a:spcBef>
                  <a:spcPct val="0"/>
                </a:spcBef>
              </a:pPr>
              <a:t>54</a:t>
            </a:fld>
            <a:endParaRPr lang="en-GB" altLang="en-US"/>
          </a:p>
        </p:txBody>
      </p:sp>
      <p:sp>
        <p:nvSpPr>
          <p:cNvPr id="6147" name="Rectangle 2">
            <a:extLst>
              <a:ext uri="{FF2B5EF4-FFF2-40B4-BE49-F238E27FC236}">
                <a16:creationId xmlns:a16="http://schemas.microsoft.com/office/drawing/2014/main" xmlns="" id="{12F624F9-3413-4CCD-950D-0F517FAED7E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xmlns="" id="{83B5B12D-630C-473F-AC49-5A190F733F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6586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9</a:t>
            </a:fld>
            <a:endParaRPr lang="en-GB" altLang="en-US"/>
          </a:p>
        </p:txBody>
      </p:sp>
    </p:spTree>
    <p:extLst>
      <p:ext uri="{BB962C8B-B14F-4D97-AF65-F5344CB8AC3E}">
        <p14:creationId xmlns:p14="http://schemas.microsoft.com/office/powerpoint/2010/main" val="34167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11</a:t>
            </a:fld>
            <a:endParaRPr lang="en-GB" altLang="en-US"/>
          </a:p>
        </p:txBody>
      </p:sp>
    </p:spTree>
    <p:extLst>
      <p:ext uri="{BB962C8B-B14F-4D97-AF65-F5344CB8AC3E}">
        <p14:creationId xmlns:p14="http://schemas.microsoft.com/office/powerpoint/2010/main" val="7945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12</a:t>
            </a:fld>
            <a:endParaRPr lang="en-GB" altLang="en-US"/>
          </a:p>
        </p:txBody>
      </p:sp>
    </p:spTree>
    <p:extLst>
      <p:ext uri="{BB962C8B-B14F-4D97-AF65-F5344CB8AC3E}">
        <p14:creationId xmlns:p14="http://schemas.microsoft.com/office/powerpoint/2010/main" val="425744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13</a:t>
            </a:fld>
            <a:endParaRPr lang="en-GB" altLang="en-US"/>
          </a:p>
        </p:txBody>
      </p:sp>
    </p:spTree>
    <p:extLst>
      <p:ext uri="{BB962C8B-B14F-4D97-AF65-F5344CB8AC3E}">
        <p14:creationId xmlns:p14="http://schemas.microsoft.com/office/powerpoint/2010/main" val="224361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14</a:t>
            </a:fld>
            <a:endParaRPr lang="en-GB" altLang="en-US"/>
          </a:p>
        </p:txBody>
      </p:sp>
    </p:spTree>
    <p:extLst>
      <p:ext uri="{BB962C8B-B14F-4D97-AF65-F5344CB8AC3E}">
        <p14:creationId xmlns:p14="http://schemas.microsoft.com/office/powerpoint/2010/main" val="2567884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1BC339-425B-4729-8749-42E4EECDDA38}" type="slidenum">
              <a:rPr lang="en-GB" altLang="en-US" smtClean="0"/>
              <a:pPr>
                <a:defRPr/>
              </a:pPr>
              <a:t>15</a:t>
            </a:fld>
            <a:endParaRPr lang="en-GB" altLang="en-US"/>
          </a:p>
        </p:txBody>
      </p:sp>
    </p:spTree>
    <p:extLst>
      <p:ext uri="{BB962C8B-B14F-4D97-AF65-F5344CB8AC3E}">
        <p14:creationId xmlns:p14="http://schemas.microsoft.com/office/powerpoint/2010/main" val="97980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D953914-5A3B-424C-8E9C-E97AC8958C57}"/>
              </a:ext>
            </a:extLst>
          </p:cNvPr>
          <p:cNvSpPr>
            <a:spLocks noChangeArrowheads="1"/>
          </p:cNvSpPr>
          <p:nvPr userDrawn="1"/>
        </p:nvSpPr>
        <p:spPr bwMode="auto">
          <a:xfrm>
            <a:off x="10633075" y="44450"/>
            <a:ext cx="1366838" cy="1152525"/>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sp>
        <p:nvSpPr>
          <p:cNvPr id="5" name="Rectangle 4">
            <a:extLst>
              <a:ext uri="{FF2B5EF4-FFF2-40B4-BE49-F238E27FC236}">
                <a16:creationId xmlns:a16="http://schemas.microsoft.com/office/drawing/2014/main" xmlns="" id="{77B8C64E-68D6-4AB0-AA03-B171AFB09785}"/>
              </a:ext>
            </a:extLst>
          </p:cNvPr>
          <p:cNvSpPr>
            <a:spLocks noChangeArrowheads="1"/>
          </p:cNvSpPr>
          <p:nvPr userDrawn="1"/>
        </p:nvSpPr>
        <p:spPr bwMode="auto">
          <a:xfrm>
            <a:off x="9983788" y="404813"/>
            <a:ext cx="1368425" cy="720725"/>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pic>
        <p:nvPicPr>
          <p:cNvPr id="6" name="Picture 5">
            <a:extLst>
              <a:ext uri="{FF2B5EF4-FFF2-40B4-BE49-F238E27FC236}">
                <a16:creationId xmlns:a16="http://schemas.microsoft.com/office/drawing/2014/main" xmlns="" id="{0FB75512-0101-4D50-97C2-A7B973CD69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04513" y="44450"/>
            <a:ext cx="1295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3E7F44A8-2293-4B88-984A-7FBF64C787D9}"/>
              </a:ext>
            </a:extLst>
          </p:cNvPr>
          <p:cNvSpPr txBox="1">
            <a:spLocks noChangeArrowheads="1"/>
          </p:cNvSpPr>
          <p:nvPr userDrawn="1"/>
        </p:nvSpPr>
        <p:spPr bwMode="auto">
          <a:xfrm>
            <a:off x="1055688" y="242888"/>
            <a:ext cx="5151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sz="2800" b="1">
                <a:solidFill>
                  <a:schemeClr val="bg1"/>
                </a:solidFill>
                <a:latin typeface="Calibri" panose="020F0502020204030204" pitchFamily="34" charset="0"/>
                <a:cs typeface="Calibri" panose="020F0502020204030204" pitchFamily="34" charset="0"/>
              </a:rPr>
              <a:t>ATHLETICS FEDERATION OF INDIA</a:t>
            </a:r>
          </a:p>
          <a:p>
            <a:pPr algn="ctr"/>
            <a:r>
              <a:rPr lang="en-AU" altLang="en-US" sz="2800" b="1">
                <a:solidFill>
                  <a:schemeClr val="bg1"/>
                </a:solidFill>
                <a:latin typeface="Calibri" panose="020F0502020204030204" pitchFamily="34" charset="0"/>
                <a:cs typeface="Calibri" panose="020F0502020204030204" pitchFamily="34" charset="0"/>
              </a:rPr>
              <a:t>F.S.T.O. EXAMINATION</a:t>
            </a:r>
            <a:endParaRPr lang="en-IN" altLang="en-US" sz="2800" b="1">
              <a:solidFill>
                <a:schemeClr val="bg1"/>
              </a:solidFill>
              <a:latin typeface="Calibri" panose="020F0502020204030204" pitchFamily="34" charset="0"/>
              <a:cs typeface="Calibri" panose="020F0502020204030204" pitchFamily="34" charset="0"/>
            </a:endParaRPr>
          </a:p>
        </p:txBody>
      </p:sp>
      <p:sp>
        <p:nvSpPr>
          <p:cNvPr id="3075" name="Rectangle 3"/>
          <p:cNvSpPr>
            <a:spLocks noGrp="1" noChangeArrowheads="1"/>
          </p:cNvSpPr>
          <p:nvPr>
            <p:ph type="subTitle" idx="1"/>
          </p:nvPr>
        </p:nvSpPr>
        <p:spPr>
          <a:xfrm>
            <a:off x="2641600" y="4114801"/>
            <a:ext cx="8011584" cy="269875"/>
          </a:xfrm>
          <a:prstGeom prst="rect">
            <a:avLst/>
          </a:prstGeom>
        </p:spPr>
        <p:txBody>
          <a:bodyPr/>
          <a:lstStyle>
            <a:lvl1pPr marL="0" indent="0">
              <a:buFontTx/>
              <a:buNone/>
              <a:defRPr sz="2000">
                <a:solidFill>
                  <a:schemeClr val="bg1"/>
                </a:solidFill>
              </a:defRPr>
            </a:lvl1pPr>
          </a:lstStyle>
          <a:p>
            <a:r>
              <a:rPr lang="es-ES"/>
              <a:t>Haga clic para modificar el estilo de subtítulo del patrón</a:t>
            </a:r>
            <a:endParaRPr lang="en-GB"/>
          </a:p>
        </p:txBody>
      </p:sp>
      <p:sp>
        <p:nvSpPr>
          <p:cNvPr id="3" name="Title 2"/>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Tree>
    <p:extLst>
      <p:ext uri="{BB962C8B-B14F-4D97-AF65-F5344CB8AC3E}">
        <p14:creationId xmlns:p14="http://schemas.microsoft.com/office/powerpoint/2010/main" val="3248061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Vertical Text Placeholder 2"/>
          <p:cNvSpPr>
            <a:spLocks noGrp="1"/>
          </p:cNvSpPr>
          <p:nvPr>
            <p:ph type="body" orient="vert" idx="1"/>
          </p:nvPr>
        </p:nvSpPr>
        <p:spPr>
          <a:xfrm>
            <a:off x="1219201" y="2447926"/>
            <a:ext cx="10555817" cy="40052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77710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7651" y="1981200"/>
            <a:ext cx="2637367" cy="4471988"/>
          </a:xfrm>
          <a:prstGeom prst="rect">
            <a:avLst/>
          </a:prstGeom>
        </p:spPr>
        <p:txBody>
          <a:bodyPr vert="eaVert"/>
          <a:lstStyle/>
          <a:p>
            <a:r>
              <a:rPr lang="es-ES"/>
              <a:t>Haga clic para modificar el estilo de título del patrón</a:t>
            </a:r>
            <a:endParaRPr lang="en-GB"/>
          </a:p>
        </p:txBody>
      </p:sp>
      <p:sp>
        <p:nvSpPr>
          <p:cNvPr id="3" name="Vertical Text Placeholder 2"/>
          <p:cNvSpPr>
            <a:spLocks noGrp="1"/>
          </p:cNvSpPr>
          <p:nvPr>
            <p:ph type="body" orient="vert" idx="1"/>
          </p:nvPr>
        </p:nvSpPr>
        <p:spPr>
          <a:xfrm>
            <a:off x="1219200" y="1981200"/>
            <a:ext cx="7715251" cy="447198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2164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225597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ítulo y 2 objetos encima del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p:nvPr>
        </p:nvSpPr>
        <p:spPr>
          <a:xfrm>
            <a:off x="1219201" y="4525964"/>
            <a:ext cx="1055581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64586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519874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Content Placeholder 4"/>
          <p:cNvSpPr>
            <a:spLocks noGrp="1"/>
          </p:cNvSpPr>
          <p:nvPr>
            <p:ph sz="quarter" idx="3"/>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Content Placeholder 5"/>
          <p:cNvSpPr>
            <a:spLocks noGrp="1"/>
          </p:cNvSpPr>
          <p:nvPr>
            <p:ph sz="quarter" idx="4"/>
          </p:nvPr>
        </p:nvSpPr>
        <p:spPr>
          <a:xfrm>
            <a:off x="6597651" y="4525964"/>
            <a:ext cx="517736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92588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hart Placeholder 2"/>
          <p:cNvSpPr>
            <a:spLocks noGrp="1"/>
          </p:cNvSpPr>
          <p:nvPr>
            <p:ph type="chart" idx="1"/>
          </p:nvPr>
        </p:nvSpPr>
        <p:spPr>
          <a:xfrm>
            <a:off x="1219201" y="2447926"/>
            <a:ext cx="10555817" cy="4005263"/>
          </a:xfrm>
          <a:prstGeom prst="rect">
            <a:avLst/>
          </a:prstGeom>
        </p:spPr>
        <p:txBody>
          <a:bodyPr/>
          <a:lstStyle/>
          <a:p>
            <a:pPr lvl="0"/>
            <a:r>
              <a:rPr lang="es-ES" noProof="0"/>
              <a:t>Haga clic en el icono para agregar un gráfico</a:t>
            </a:r>
            <a:endParaRPr lang="en-GB" noProof="0"/>
          </a:p>
        </p:txBody>
      </p:sp>
    </p:spTree>
    <p:extLst>
      <p:ext uri="{BB962C8B-B14F-4D97-AF65-F5344CB8AC3E}">
        <p14:creationId xmlns:p14="http://schemas.microsoft.com/office/powerpoint/2010/main" val="2605334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ext Placeholder 2"/>
          <p:cNvSpPr>
            <a:spLocks noGrp="1"/>
          </p:cNvSpPr>
          <p:nvPr>
            <p:ph type="body"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332921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able Placeholder 2"/>
          <p:cNvSpPr>
            <a:spLocks noGrp="1"/>
          </p:cNvSpPr>
          <p:nvPr>
            <p:ph type="tbl" idx="1"/>
          </p:nvPr>
        </p:nvSpPr>
        <p:spPr>
          <a:xfrm>
            <a:off x="1219201" y="2447926"/>
            <a:ext cx="10555817" cy="4005263"/>
          </a:xfrm>
          <a:prstGeom prst="rect">
            <a:avLst/>
          </a:prstGeom>
        </p:spPr>
        <p:txBody>
          <a:bodyPr/>
          <a:lstStyle/>
          <a:p>
            <a:pPr lvl="0"/>
            <a:r>
              <a:rPr lang="es-ES" noProof="0"/>
              <a:t>Haga clic en el icono para agregar una tabla</a:t>
            </a:r>
            <a:endParaRPr lang="en-GB" noProof="0"/>
          </a:p>
        </p:txBody>
      </p:sp>
    </p:spTree>
    <p:extLst>
      <p:ext uri="{BB962C8B-B14F-4D97-AF65-F5344CB8AC3E}">
        <p14:creationId xmlns:p14="http://schemas.microsoft.com/office/powerpoint/2010/main" val="223292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idx="1"/>
          </p:nvPr>
        </p:nvSpPr>
        <p:spPr>
          <a:xfrm>
            <a:off x="1219201" y="2447926"/>
            <a:ext cx="1055581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76899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4000" b="1" cap="all"/>
            </a:lvl1pPr>
          </a:lstStyle>
          <a:p>
            <a:r>
              <a:rPr lang="es-ES"/>
              <a:t>Haga clic para modificar el estilo de título del patrón</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10426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p:nvPr>
        </p:nvSpPr>
        <p:spPr>
          <a:xfrm>
            <a:off x="1219200" y="2447926"/>
            <a:ext cx="5175251"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p:nvPr>
        </p:nvSpPr>
        <p:spPr>
          <a:xfrm>
            <a:off x="6597651" y="2447926"/>
            <a:ext cx="5177367"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21488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134761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47578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62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8307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04880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xmlns="" id="{04927F77-4E42-4145-BCC7-1CB3C33731B5}"/>
              </a:ext>
            </a:extLst>
          </p:cNvPr>
          <p:cNvSpPr>
            <a:spLocks noChangeArrowheads="1"/>
          </p:cNvSpPr>
          <p:nvPr userDrawn="1"/>
        </p:nvSpPr>
        <p:spPr bwMode="auto">
          <a:xfrm>
            <a:off x="10272713" y="188913"/>
            <a:ext cx="1655762" cy="647700"/>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pic>
        <p:nvPicPr>
          <p:cNvPr id="1027" name="Picture 7">
            <a:extLst>
              <a:ext uri="{FF2B5EF4-FFF2-40B4-BE49-F238E27FC236}">
                <a16:creationId xmlns:a16="http://schemas.microsoft.com/office/drawing/2014/main" xmlns="" id="{BD051C6E-3251-4CA7-A174-38D85BE3B31A}"/>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0947400" y="44450"/>
            <a:ext cx="90963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1"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Lst>
  <p:txStyles>
    <p:titleStyle>
      <a:lvl1pPr algn="l" rtl="0" eaLnBrk="0" fontAlgn="base" hangingPunct="0">
        <a:spcBef>
          <a:spcPct val="0"/>
        </a:spcBef>
        <a:spcAft>
          <a:spcPct val="0"/>
        </a:spcAft>
        <a:defRPr sz="2000">
          <a:solidFill>
            <a:srgbClr val="751013"/>
          </a:solidFill>
          <a:latin typeface="+mj-lt"/>
          <a:ea typeface="ＭＳ Ｐゴシック" charset="0"/>
          <a:cs typeface="ＭＳ Ｐゴシック" charset="0"/>
        </a:defRPr>
      </a:lvl1pPr>
      <a:lvl2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2pPr>
      <a:lvl3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3pPr>
      <a:lvl4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4pPr>
      <a:lvl5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5pPr>
      <a:lvl6pPr marL="457200" algn="l" rtl="0" eaLnBrk="1" fontAlgn="base" hangingPunct="1">
        <a:spcBef>
          <a:spcPct val="0"/>
        </a:spcBef>
        <a:spcAft>
          <a:spcPct val="0"/>
        </a:spcAft>
        <a:defRPr sz="2000">
          <a:solidFill>
            <a:srgbClr val="751013"/>
          </a:solidFill>
          <a:latin typeface="DIN" pitchFamily="50" charset="0"/>
        </a:defRPr>
      </a:lvl6pPr>
      <a:lvl7pPr marL="914400" algn="l" rtl="0" eaLnBrk="1" fontAlgn="base" hangingPunct="1">
        <a:spcBef>
          <a:spcPct val="0"/>
        </a:spcBef>
        <a:spcAft>
          <a:spcPct val="0"/>
        </a:spcAft>
        <a:defRPr sz="2000">
          <a:solidFill>
            <a:srgbClr val="751013"/>
          </a:solidFill>
          <a:latin typeface="DIN" pitchFamily="50" charset="0"/>
        </a:defRPr>
      </a:lvl7pPr>
      <a:lvl8pPr marL="1371600" algn="l" rtl="0" eaLnBrk="1" fontAlgn="base" hangingPunct="1">
        <a:spcBef>
          <a:spcPct val="0"/>
        </a:spcBef>
        <a:spcAft>
          <a:spcPct val="0"/>
        </a:spcAft>
        <a:defRPr sz="2000">
          <a:solidFill>
            <a:srgbClr val="751013"/>
          </a:solidFill>
          <a:latin typeface="DIN" pitchFamily="50" charset="0"/>
        </a:defRPr>
      </a:lvl8pPr>
      <a:lvl9pPr marL="1828800" algn="l" rtl="0" eaLnBrk="1" fontAlgn="base" hangingPunct="1">
        <a:spcBef>
          <a:spcPct val="0"/>
        </a:spcBef>
        <a:spcAft>
          <a:spcPct val="0"/>
        </a:spcAft>
        <a:defRPr sz="2000">
          <a:solidFill>
            <a:srgbClr val="751013"/>
          </a:solidFill>
          <a:latin typeface="DIN" pitchFamily="50" charset="0"/>
        </a:defRPr>
      </a:lvl9pPr>
    </p:titleStyle>
    <p:body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13AB87DB-B3B0-4770-A841-A164FB2D18BF}"/>
              </a:ext>
            </a:extLst>
          </p:cNvPr>
          <p:cNvSpPr txBox="1"/>
          <p:nvPr/>
        </p:nvSpPr>
        <p:spPr>
          <a:xfrm>
            <a:off x="4655840" y="4869160"/>
            <a:ext cx="4320480" cy="646331"/>
          </a:xfrm>
          <a:prstGeom prst="rect">
            <a:avLst/>
          </a:prstGeom>
          <a:noFill/>
        </p:spPr>
        <p:txBody>
          <a:bodyPr wrap="square" rtlCol="0">
            <a:spAutoFit/>
          </a:bodyPr>
          <a:lstStyle/>
          <a:p>
            <a:pPr algn="ctr"/>
            <a:r>
              <a:rPr lang="en-US" dirty="0">
                <a:solidFill>
                  <a:srgbClr val="FFFF99"/>
                </a:solidFill>
              </a:rPr>
              <a:t>Prepared by</a:t>
            </a:r>
          </a:p>
          <a:p>
            <a:pPr algn="ctr"/>
            <a:r>
              <a:rPr lang="en-US" dirty="0">
                <a:solidFill>
                  <a:srgbClr val="FFFF99"/>
                </a:solidFill>
              </a:rPr>
              <a:t> Dr. J. GLORY DARLING MARGARET </a:t>
            </a:r>
          </a:p>
        </p:txBody>
      </p:sp>
      <p:sp>
        <p:nvSpPr>
          <p:cNvPr id="14" name="TextBox 2">
            <a:extLst>
              <a:ext uri="{FF2B5EF4-FFF2-40B4-BE49-F238E27FC236}">
                <a16:creationId xmlns:a16="http://schemas.microsoft.com/office/drawing/2014/main" xmlns="" id="{D755E223-10AC-44FD-B91B-08AC86D2B6C5}"/>
              </a:ext>
            </a:extLst>
          </p:cNvPr>
          <p:cNvSpPr txBox="1">
            <a:spLocks noChangeArrowheads="1"/>
          </p:cNvSpPr>
          <p:nvPr/>
        </p:nvSpPr>
        <p:spPr bwMode="auto">
          <a:xfrm>
            <a:off x="2495600" y="3429000"/>
            <a:ext cx="93610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sz="5400" b="1" dirty="0">
                <a:solidFill>
                  <a:srgbClr val="FFFF00"/>
                </a:solidFill>
                <a:latin typeface="Calibri" panose="020F0502020204030204" pitchFamily="34" charset="0"/>
              </a:rPr>
              <a:t>VERTICAL JUMPS	</a:t>
            </a:r>
            <a:endParaRPr lang="en-IN" altLang="en-US" sz="54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589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D932155-C321-4C16-B8D9-82552E5FC53A}"/>
              </a:ext>
            </a:extLst>
          </p:cNvPr>
          <p:cNvSpPr txBox="1"/>
          <p:nvPr/>
        </p:nvSpPr>
        <p:spPr>
          <a:xfrm>
            <a:off x="983433" y="1577752"/>
            <a:ext cx="5904656" cy="4708981"/>
          </a:xfrm>
          <a:prstGeom prst="rect">
            <a:avLst/>
          </a:prstGeom>
          <a:noFill/>
        </p:spPr>
        <p:txBody>
          <a:bodyPr wrap="square" rtlCol="0">
            <a:spAutoFit/>
          </a:bodyPr>
          <a:lstStyle/>
          <a:p>
            <a:pPr marL="0" indent="0" algn="just">
              <a:buNone/>
            </a:pPr>
            <a:r>
              <a:rPr lang="en-US" sz="2000" dirty="0">
                <a:latin typeface="Calibri" panose="020F0502020204030204" pitchFamily="34" charset="0"/>
              </a:rPr>
              <a:t>In all vertical jumping events, measurements shall be made,</a:t>
            </a:r>
          </a:p>
          <a:p>
            <a:pPr marL="0" indent="0" algn="just">
              <a:buNone/>
            </a:pPr>
            <a:endParaRPr lang="en-US" sz="2000" dirty="0">
              <a:latin typeface="Calibri" panose="020F0502020204030204" pitchFamily="34" charset="0"/>
            </a:endParaRPr>
          </a:p>
          <a:p>
            <a:pPr marL="0" indent="0" algn="just">
              <a:buNone/>
            </a:pPr>
            <a:r>
              <a:rPr lang="en-US" sz="2000" dirty="0">
                <a:latin typeface="Calibri" panose="020F0502020204030204" pitchFamily="34" charset="0"/>
              </a:rPr>
              <a:t>in </a:t>
            </a:r>
            <a:r>
              <a:rPr lang="en-US" sz="2000" u="sng" dirty="0">
                <a:latin typeface="Calibri" panose="020F0502020204030204" pitchFamily="34" charset="0"/>
              </a:rPr>
              <a:t>whole centimeters</a:t>
            </a:r>
            <a:r>
              <a:rPr lang="en-US" sz="2000" dirty="0">
                <a:latin typeface="Calibri" panose="020F0502020204030204" pitchFamily="34" charset="0"/>
              </a:rPr>
              <a:t>, perpendicularly from the ground to the </a:t>
            </a:r>
            <a:r>
              <a:rPr lang="en-US" sz="2000" u="sng" dirty="0">
                <a:latin typeface="Calibri" panose="020F0502020204030204" pitchFamily="34" charset="0"/>
              </a:rPr>
              <a:t>lowest part of the upper side of the bar.</a:t>
            </a:r>
          </a:p>
          <a:p>
            <a:pPr marL="0" indent="0" algn="just">
              <a:buNone/>
            </a:pPr>
            <a:endParaRPr lang="en-US" sz="2000" u="sng" dirty="0">
              <a:latin typeface="Calibri" panose="020F0502020204030204" pitchFamily="34" charset="0"/>
            </a:endParaRPr>
          </a:p>
          <a:p>
            <a:pPr algn="just"/>
            <a:r>
              <a:rPr lang="en-US" sz="2000" dirty="0">
                <a:latin typeface="Calibri" panose="020F0502020204030204" pitchFamily="34" charset="0"/>
              </a:rPr>
              <a:t>Any measurement of a </a:t>
            </a:r>
            <a:r>
              <a:rPr lang="en-US" sz="2000" u="sng" dirty="0">
                <a:latin typeface="Calibri" panose="020F0502020204030204" pitchFamily="34" charset="0"/>
              </a:rPr>
              <a:t>new height </a:t>
            </a:r>
            <a:r>
              <a:rPr lang="en-US" sz="2000" dirty="0">
                <a:latin typeface="Calibri" panose="020F0502020204030204" pitchFamily="34" charset="0"/>
              </a:rPr>
              <a:t>shall be made before athletes attempt such height.  A </a:t>
            </a:r>
            <a:r>
              <a:rPr lang="en-US" sz="2000" u="sng" dirty="0">
                <a:latin typeface="Calibri" panose="020F0502020204030204" pitchFamily="34" charset="0"/>
              </a:rPr>
              <a:t>re-measurement</a:t>
            </a:r>
            <a:r>
              <a:rPr lang="en-US" sz="2000" dirty="0">
                <a:latin typeface="Calibri" panose="020F0502020204030204" pitchFamily="34" charset="0"/>
              </a:rPr>
              <a:t> should be made if the bar has been substituted. </a:t>
            </a:r>
          </a:p>
          <a:p>
            <a:pPr algn="just"/>
            <a:endParaRPr lang="en-US" sz="2000" dirty="0">
              <a:latin typeface="Calibri" panose="020F0502020204030204" pitchFamily="34" charset="0"/>
            </a:endParaRPr>
          </a:p>
          <a:p>
            <a:pPr algn="just"/>
            <a:r>
              <a:rPr lang="en-US" sz="2000" dirty="0">
                <a:latin typeface="Calibri" panose="020F0502020204030204" pitchFamily="34" charset="0"/>
              </a:rPr>
              <a:t>In all cases of </a:t>
            </a:r>
            <a:r>
              <a:rPr lang="en-US" sz="2000" u="sng" dirty="0">
                <a:latin typeface="Calibri" panose="020F0502020204030204" pitchFamily="34" charset="0"/>
              </a:rPr>
              <a:t>Records,</a:t>
            </a:r>
            <a:r>
              <a:rPr lang="en-US" sz="2000" dirty="0">
                <a:latin typeface="Calibri" panose="020F0502020204030204" pitchFamily="34" charset="0"/>
              </a:rPr>
              <a:t> the Judges shall also </a:t>
            </a:r>
            <a:r>
              <a:rPr lang="en-US" sz="2000" u="sng" dirty="0">
                <a:latin typeface="Calibri" panose="020F0502020204030204" pitchFamily="34" charset="0"/>
              </a:rPr>
              <a:t>re-check the measurement before each subsequent Record attempt </a:t>
            </a:r>
            <a:r>
              <a:rPr lang="en-US" sz="2000" dirty="0">
                <a:latin typeface="Calibri" panose="020F0502020204030204" pitchFamily="34" charset="0"/>
              </a:rPr>
              <a:t>if the bar has been touched since last measured</a:t>
            </a:r>
            <a:endParaRPr lang="en-IN" sz="2000"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7320135" y="1577752"/>
            <a:ext cx="3840015" cy="4875584"/>
          </a:xfrm>
          <a:prstGeom prst="rect">
            <a:avLst/>
          </a:prstGeom>
          <a:ln w="12700">
            <a:solidFill>
              <a:schemeClr val="tx1"/>
            </a:solidFill>
          </a:ln>
        </p:spPr>
      </p:pic>
      <p:sp>
        <p:nvSpPr>
          <p:cNvPr id="7" name="TextBox 6">
            <a:extLst>
              <a:ext uri="{FF2B5EF4-FFF2-40B4-BE49-F238E27FC236}">
                <a16:creationId xmlns:a16="http://schemas.microsoft.com/office/drawing/2014/main" xmlns="" id="{F4A0B4F7-4A1B-421C-957E-94AAE97DC943}"/>
              </a:ext>
            </a:extLst>
          </p:cNvPr>
          <p:cNvSpPr txBox="1"/>
          <p:nvPr/>
        </p:nvSpPr>
        <p:spPr>
          <a:xfrm>
            <a:off x="983432" y="251937"/>
            <a:ext cx="4536504" cy="584775"/>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cs typeface="Calibri" panose="020F0502020204030204" pitchFamily="34" charset="0"/>
              </a:rPr>
              <a:t>HEIGHT MEASUREMENT</a:t>
            </a:r>
          </a:p>
        </p:txBody>
      </p:sp>
    </p:spTree>
    <p:extLst>
      <p:ext uri="{BB962C8B-B14F-4D97-AF65-F5344CB8AC3E}">
        <p14:creationId xmlns:p14="http://schemas.microsoft.com/office/powerpoint/2010/main" val="2321913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0532" y="1844824"/>
            <a:ext cx="5083460" cy="4392488"/>
          </a:xfrm>
        </p:spPr>
        <p:txBody>
          <a:bodyPr/>
          <a:lstStyle/>
          <a:p>
            <a:pPr marL="0" indent="0" algn="just">
              <a:spcBef>
                <a:spcPts val="0"/>
              </a:spcBef>
              <a:spcAft>
                <a:spcPts val="0"/>
              </a:spcAft>
              <a:buNone/>
            </a:pPr>
            <a:r>
              <a:rPr lang="en-US" sz="2000" dirty="0">
                <a:latin typeface="Calibri" panose="020F0502020204030204" pitchFamily="34" charset="0"/>
              </a:rPr>
              <a:t>The crossbar shall be made of fiber-glass, or other suitable material but not metal, circular in cross-section except for  the end pieces. It shall be colored so as to be visible to all sighted athletes. </a:t>
            </a:r>
          </a:p>
          <a:p>
            <a:pPr marL="0" indent="0" algn="just">
              <a:spcBef>
                <a:spcPts val="0"/>
              </a:spcBef>
              <a:spcAft>
                <a:spcPts val="0"/>
              </a:spcAft>
              <a:buNone/>
            </a:pPr>
            <a:endParaRPr lang="en-US" sz="2000" dirty="0">
              <a:latin typeface="Calibri" panose="020F0502020204030204" pitchFamily="34" charset="0"/>
            </a:endParaRPr>
          </a:p>
          <a:p>
            <a:pPr marL="0" indent="0" algn="just">
              <a:spcBef>
                <a:spcPts val="0"/>
              </a:spcBef>
              <a:spcAft>
                <a:spcPts val="0"/>
              </a:spcAft>
              <a:buNone/>
            </a:pPr>
            <a:r>
              <a:rPr lang="en-US" sz="2000" b="1" u="sng" dirty="0">
                <a:latin typeface="Calibri" panose="020F0502020204030204" pitchFamily="34" charset="0"/>
              </a:rPr>
              <a:t>The overall length of the crossbar</a:t>
            </a:r>
          </a:p>
          <a:p>
            <a:pPr marL="0" indent="0" algn="just">
              <a:spcBef>
                <a:spcPts val="0"/>
              </a:spcBef>
              <a:spcAft>
                <a:spcPts val="0"/>
              </a:spcAft>
              <a:buNone/>
            </a:pPr>
            <a:r>
              <a:rPr lang="en-US" sz="2000" dirty="0">
                <a:latin typeface="Calibri" panose="020F0502020204030204" pitchFamily="34" charset="0"/>
              </a:rPr>
              <a:t>High Jump - 4.00m ± 0.02m ( 3.98- 4.02 m )</a:t>
            </a:r>
          </a:p>
          <a:p>
            <a:pPr marL="0" indent="0" algn="just">
              <a:spcBef>
                <a:spcPts val="0"/>
              </a:spcBef>
              <a:spcAft>
                <a:spcPts val="0"/>
              </a:spcAft>
              <a:buNone/>
            </a:pPr>
            <a:r>
              <a:rPr lang="en-US" sz="2000" dirty="0">
                <a:latin typeface="Calibri" panose="020F0502020204030204" pitchFamily="34" charset="0"/>
              </a:rPr>
              <a:t>Pole  vault -  4.50m ± 0.02m in. (4.48- 4.52 m)</a:t>
            </a:r>
          </a:p>
          <a:p>
            <a:pPr marL="0" indent="0" algn="just">
              <a:spcBef>
                <a:spcPts val="0"/>
              </a:spcBef>
              <a:spcAft>
                <a:spcPts val="0"/>
              </a:spcAft>
              <a:buNone/>
            </a:pPr>
            <a:endParaRPr lang="en-US" sz="2000" dirty="0">
              <a:latin typeface="Calibri" panose="020F0502020204030204" pitchFamily="34" charset="0"/>
            </a:endParaRPr>
          </a:p>
          <a:p>
            <a:pPr marL="0" indent="0" algn="just">
              <a:spcBef>
                <a:spcPts val="0"/>
              </a:spcBef>
              <a:spcAft>
                <a:spcPts val="0"/>
              </a:spcAft>
              <a:buNone/>
            </a:pPr>
            <a:r>
              <a:rPr lang="en-US" sz="2000" b="1" u="sng" dirty="0">
                <a:latin typeface="Calibri" panose="020F0502020204030204" pitchFamily="34" charset="0"/>
              </a:rPr>
              <a:t>Weight of the crossbar </a:t>
            </a:r>
          </a:p>
          <a:p>
            <a:pPr marL="0" indent="0" algn="just">
              <a:spcBef>
                <a:spcPts val="0"/>
              </a:spcBef>
              <a:spcAft>
                <a:spcPts val="0"/>
              </a:spcAft>
              <a:buNone/>
            </a:pPr>
            <a:r>
              <a:rPr lang="en-US" sz="2000" dirty="0">
                <a:latin typeface="Calibri" panose="020F0502020204030204" pitchFamily="34" charset="0"/>
              </a:rPr>
              <a:t>The maximum shall be</a:t>
            </a:r>
          </a:p>
          <a:p>
            <a:pPr marL="0" indent="0" algn="just">
              <a:spcBef>
                <a:spcPts val="0"/>
              </a:spcBef>
              <a:spcAft>
                <a:spcPts val="0"/>
              </a:spcAft>
              <a:buNone/>
            </a:pPr>
            <a:r>
              <a:rPr lang="en-US" sz="2000" dirty="0">
                <a:latin typeface="Calibri" panose="020F0502020204030204" pitchFamily="34" charset="0"/>
              </a:rPr>
              <a:t>High Jump-  2kg </a:t>
            </a:r>
          </a:p>
          <a:p>
            <a:pPr marL="0" indent="0" algn="just">
              <a:spcBef>
                <a:spcPts val="0"/>
              </a:spcBef>
              <a:spcAft>
                <a:spcPts val="0"/>
              </a:spcAft>
              <a:buNone/>
            </a:pPr>
            <a:r>
              <a:rPr lang="en-US" sz="2000" dirty="0">
                <a:latin typeface="Calibri" panose="020F0502020204030204" pitchFamily="34" charset="0"/>
              </a:rPr>
              <a:t>Pole vault- 2.25kg </a:t>
            </a:r>
          </a:p>
        </p:txBody>
      </p:sp>
      <p:sp>
        <p:nvSpPr>
          <p:cNvPr id="4" name="TextBox 3"/>
          <p:cNvSpPr txBox="1"/>
          <p:nvPr/>
        </p:nvSpPr>
        <p:spPr>
          <a:xfrm>
            <a:off x="983432" y="251937"/>
            <a:ext cx="2664296" cy="584775"/>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cs typeface="Calibri" panose="020F0502020204030204" pitchFamily="34" charset="0"/>
              </a:rPr>
              <a:t>CROSSBAR</a:t>
            </a:r>
          </a:p>
        </p:txBody>
      </p:sp>
      <p:pic>
        <p:nvPicPr>
          <p:cNvPr id="5" name="Picture 4"/>
          <p:cNvPicPr>
            <a:picLocks noChangeAspect="1"/>
          </p:cNvPicPr>
          <p:nvPr/>
        </p:nvPicPr>
        <p:blipFill rotWithShape="1">
          <a:blip r:embed="rId3"/>
          <a:srcRect t="35910" b="28181"/>
          <a:stretch/>
        </p:blipFill>
        <p:spPr>
          <a:xfrm>
            <a:off x="6744072" y="1412776"/>
            <a:ext cx="4464496" cy="1603178"/>
          </a:xfrm>
          <a:prstGeom prst="rect">
            <a:avLst/>
          </a:prstGeom>
        </p:spPr>
      </p:pic>
      <p:pic>
        <p:nvPicPr>
          <p:cNvPr id="6" name="Picture 5"/>
          <p:cNvPicPr>
            <a:picLocks noChangeAspect="1"/>
          </p:cNvPicPr>
          <p:nvPr/>
        </p:nvPicPr>
        <p:blipFill rotWithShape="1">
          <a:blip r:embed="rId4"/>
          <a:srcRect l="38334" r="3332" b="17925"/>
          <a:stretch/>
        </p:blipFill>
        <p:spPr>
          <a:xfrm>
            <a:off x="6744072" y="2852936"/>
            <a:ext cx="3888432" cy="3526705"/>
          </a:xfrm>
          <a:prstGeom prst="rect">
            <a:avLst/>
          </a:prstGeom>
        </p:spPr>
      </p:pic>
      <p:sp>
        <p:nvSpPr>
          <p:cNvPr id="7" name="TextBox 6"/>
          <p:cNvSpPr txBox="1"/>
          <p:nvPr/>
        </p:nvSpPr>
        <p:spPr>
          <a:xfrm rot="10800000" flipV="1">
            <a:off x="9336360" y="3140968"/>
            <a:ext cx="1728192" cy="646331"/>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Ends – Align and mark end pieces </a:t>
            </a:r>
          </a:p>
        </p:txBody>
      </p:sp>
    </p:spTree>
    <p:extLst>
      <p:ext uri="{BB962C8B-B14F-4D97-AF65-F5344CB8AC3E}">
        <p14:creationId xmlns:p14="http://schemas.microsoft.com/office/powerpoint/2010/main" val="3215628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03912" y="1954575"/>
            <a:ext cx="5832648" cy="2554545"/>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The diameter of the circular part of the crossbar shall be 30mm ± 1mm.</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The crossbar shall consist of three parts –</a:t>
            </a:r>
          </a:p>
          <a:p>
            <a:pPr algn="just"/>
            <a:r>
              <a:rPr lang="en-US" sz="2000" dirty="0">
                <a:latin typeface="Calibri" panose="020F0502020204030204" pitchFamily="34" charset="0"/>
                <a:cs typeface="Calibri" panose="020F0502020204030204" pitchFamily="34" charset="0"/>
              </a:rPr>
              <a:t> the circular bar</a:t>
            </a:r>
          </a:p>
          <a:p>
            <a:pPr algn="just"/>
            <a:r>
              <a:rPr lang="en-US" sz="2000" dirty="0">
                <a:latin typeface="Calibri" panose="020F0502020204030204" pitchFamily="34" charset="0"/>
                <a:cs typeface="Calibri" panose="020F0502020204030204" pitchFamily="34" charset="0"/>
              </a:rPr>
              <a:t>and two end pieces, each 30mm-35mm wide and 0.15m- 0.20m long for the purpose of resting on the supports of the uprights.</a:t>
            </a:r>
          </a:p>
        </p:txBody>
      </p:sp>
      <p:sp>
        <p:nvSpPr>
          <p:cNvPr id="5" name="TextBox 4"/>
          <p:cNvSpPr txBox="1"/>
          <p:nvPr/>
        </p:nvSpPr>
        <p:spPr>
          <a:xfrm>
            <a:off x="5303912" y="4606096"/>
            <a:ext cx="5832648" cy="1631216"/>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These end pieces shall be circular or semi-circular with one clearly defined flat surface on which the bar rests on the crossbar supports. This flat surface may not be higher than the </a:t>
            </a:r>
            <a:r>
              <a:rPr lang="en-US" sz="2000" dirty="0" err="1">
                <a:latin typeface="Calibri" panose="020F0502020204030204" pitchFamily="34" charset="0"/>
                <a:cs typeface="Calibri" panose="020F0502020204030204" pitchFamily="34" charset="0"/>
              </a:rPr>
              <a:t>centre</a:t>
            </a:r>
            <a:r>
              <a:rPr lang="en-US" sz="2000" dirty="0">
                <a:latin typeface="Calibri" panose="020F0502020204030204" pitchFamily="34" charset="0"/>
                <a:cs typeface="Calibri" panose="020F0502020204030204" pitchFamily="34" charset="0"/>
              </a:rPr>
              <a:t> of the vertical cross section of the crossbar. The end pieces shall be hard and smooth</a:t>
            </a:r>
          </a:p>
        </p:txBody>
      </p:sp>
      <p:pic>
        <p:nvPicPr>
          <p:cNvPr id="2" name="Picture 1"/>
          <p:cNvPicPr>
            <a:picLocks noChangeAspect="1"/>
          </p:cNvPicPr>
          <p:nvPr/>
        </p:nvPicPr>
        <p:blipFill rotWithShape="1">
          <a:blip r:embed="rId3"/>
          <a:srcRect l="25190" r="22556" b="18353"/>
          <a:stretch/>
        </p:blipFill>
        <p:spPr>
          <a:xfrm>
            <a:off x="983432" y="4474920"/>
            <a:ext cx="3672408" cy="1854743"/>
          </a:xfrm>
          <a:prstGeom prst="rect">
            <a:avLst/>
          </a:prstGeom>
        </p:spPr>
      </p:pic>
      <p:pic>
        <p:nvPicPr>
          <p:cNvPr id="3" name="Picture 2"/>
          <p:cNvPicPr>
            <a:picLocks noChangeAspect="1"/>
          </p:cNvPicPr>
          <p:nvPr/>
        </p:nvPicPr>
        <p:blipFill>
          <a:blip r:embed="rId4"/>
          <a:stretch>
            <a:fillRect/>
          </a:stretch>
        </p:blipFill>
        <p:spPr>
          <a:xfrm>
            <a:off x="983432" y="1628800"/>
            <a:ext cx="2952328" cy="2952328"/>
          </a:xfrm>
          <a:prstGeom prst="rect">
            <a:avLst/>
          </a:prstGeom>
        </p:spPr>
      </p:pic>
      <p:sp>
        <p:nvSpPr>
          <p:cNvPr id="6" name="TextBox 5"/>
          <p:cNvSpPr txBox="1"/>
          <p:nvPr/>
        </p:nvSpPr>
        <p:spPr>
          <a:xfrm>
            <a:off x="911424" y="323945"/>
            <a:ext cx="2880320"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CROSS BAR </a:t>
            </a:r>
          </a:p>
        </p:txBody>
      </p:sp>
    </p:spTree>
    <p:extLst>
      <p:ext uri="{BB962C8B-B14F-4D97-AF65-F5344CB8AC3E}">
        <p14:creationId xmlns:p14="http://schemas.microsoft.com/office/powerpoint/2010/main" val="234048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D932155-C321-4C16-B8D9-82552E5FC53A}"/>
              </a:ext>
            </a:extLst>
          </p:cNvPr>
          <p:cNvSpPr txBox="1"/>
          <p:nvPr/>
        </p:nvSpPr>
        <p:spPr>
          <a:xfrm>
            <a:off x="973395" y="1484784"/>
            <a:ext cx="5194613" cy="5016758"/>
          </a:xfrm>
          <a:prstGeom prst="rect">
            <a:avLst/>
          </a:prstGeom>
          <a:noFill/>
        </p:spPr>
        <p:txBody>
          <a:bodyPr wrap="square" rtlCol="0">
            <a:spAutoFit/>
          </a:bodyPr>
          <a:lstStyle/>
          <a:p>
            <a:pPr algn="just"/>
            <a:r>
              <a:rPr lang="en-US" sz="2000" dirty="0">
                <a:latin typeface="Calibri" panose="020F0502020204030204" pitchFamily="34" charset="0"/>
              </a:rPr>
              <a:t>The procedure to </a:t>
            </a:r>
            <a:r>
              <a:rPr lang="en-US" sz="2000" b="1" u="sng" dirty="0">
                <a:latin typeface="Calibri" panose="020F0502020204030204" pitchFamily="34" charset="0"/>
              </a:rPr>
              <a:t>decide the place</a:t>
            </a:r>
            <a:r>
              <a:rPr lang="en-US" sz="2000" dirty="0">
                <a:latin typeface="Calibri" panose="020F0502020204030204" pitchFamily="34" charset="0"/>
              </a:rPr>
              <a:t>, when 2 or more athletes clear same final height </a:t>
            </a:r>
          </a:p>
          <a:p>
            <a:pPr algn="just"/>
            <a:endParaRPr lang="en-US" sz="2000" dirty="0">
              <a:latin typeface="Calibri" panose="020F0502020204030204" pitchFamily="34" charset="0"/>
            </a:endParaRPr>
          </a:p>
          <a:p>
            <a:pPr algn="just"/>
            <a:endParaRPr lang="en-US" sz="2000" dirty="0">
              <a:latin typeface="Calibri" panose="020F0502020204030204" pitchFamily="34" charset="0"/>
            </a:endParaRPr>
          </a:p>
          <a:p>
            <a:pPr marL="342900" indent="-342900" algn="just">
              <a:buFont typeface="Wingdings" panose="05000000000000000000" pitchFamily="2" charset="2"/>
              <a:buChar char="§"/>
            </a:pPr>
            <a:r>
              <a:rPr lang="en-US" sz="2000" dirty="0">
                <a:latin typeface="Calibri" panose="020F0502020204030204" pitchFamily="34" charset="0"/>
              </a:rPr>
              <a:t>Athletes </a:t>
            </a:r>
            <a:r>
              <a:rPr lang="en-US" sz="2000" u="sng" dirty="0">
                <a:latin typeface="Calibri" panose="020F0502020204030204" pitchFamily="34" charset="0"/>
              </a:rPr>
              <a:t>with less failures at the tied height </a:t>
            </a:r>
            <a:r>
              <a:rPr lang="en-US" sz="2000" dirty="0">
                <a:latin typeface="Calibri" panose="020F0502020204030204" pitchFamily="34" charset="0"/>
              </a:rPr>
              <a:t>, awarded higher place. </a:t>
            </a:r>
          </a:p>
          <a:p>
            <a:pPr marL="342900" indent="-342900" algn="just">
              <a:buFont typeface="Wingdings" panose="05000000000000000000" pitchFamily="2" charset="2"/>
              <a:buChar char="§"/>
            </a:pPr>
            <a:endParaRPr lang="en-US" sz="2000" dirty="0">
              <a:latin typeface="Calibri" panose="020F0502020204030204" pitchFamily="34" charset="0"/>
            </a:endParaRPr>
          </a:p>
          <a:p>
            <a:pPr marL="342900" indent="-342900" algn="just">
              <a:buFont typeface="Wingdings" panose="05000000000000000000" pitchFamily="2" charset="2"/>
              <a:buChar char="§"/>
            </a:pPr>
            <a:endParaRPr lang="en-US" sz="2000" dirty="0">
              <a:latin typeface="Calibri" panose="020F0502020204030204" pitchFamily="34" charset="0"/>
            </a:endParaRPr>
          </a:p>
          <a:p>
            <a:pPr marL="342900" indent="-342900" algn="just">
              <a:buFont typeface="Wingdings" panose="05000000000000000000" pitchFamily="2" charset="2"/>
              <a:buChar char="§"/>
            </a:pPr>
            <a:r>
              <a:rPr lang="en-US" sz="2000" dirty="0">
                <a:latin typeface="Calibri" panose="020F0502020204030204" pitchFamily="34" charset="0"/>
              </a:rPr>
              <a:t> If equal, then the Athlete with lowest </a:t>
            </a:r>
            <a:r>
              <a:rPr lang="en-US" sz="2000" u="sng" dirty="0">
                <a:latin typeface="Calibri" panose="020F0502020204030204" pitchFamily="34" charset="0"/>
              </a:rPr>
              <a:t>total number of failures </a:t>
            </a:r>
            <a:r>
              <a:rPr lang="en-US" sz="2000" dirty="0">
                <a:latin typeface="Calibri" panose="020F0502020204030204" pitchFamily="34" charset="0"/>
              </a:rPr>
              <a:t>throughout the competition including height last cleared shall be awarded higher place.</a:t>
            </a:r>
          </a:p>
          <a:p>
            <a:pPr marL="342900" indent="-342900" algn="just">
              <a:buFont typeface="Wingdings" panose="05000000000000000000" pitchFamily="2" charset="2"/>
              <a:buChar char="§"/>
            </a:pPr>
            <a:endParaRPr lang="en-US" sz="2000" dirty="0">
              <a:latin typeface="Calibri" panose="020F0502020204030204" pitchFamily="34" charset="0"/>
            </a:endParaRPr>
          </a:p>
          <a:p>
            <a:pPr marL="342900" indent="-342900" algn="just">
              <a:buFont typeface="Wingdings" panose="05000000000000000000" pitchFamily="2" charset="2"/>
              <a:buChar char="§"/>
            </a:pPr>
            <a:endParaRPr lang="en-US" sz="2000" dirty="0">
              <a:latin typeface="Calibri" panose="020F0502020204030204" pitchFamily="34" charset="0"/>
            </a:endParaRPr>
          </a:p>
          <a:p>
            <a:pPr marL="342900" indent="-342900" algn="just">
              <a:buFont typeface="Wingdings" panose="05000000000000000000" pitchFamily="2" charset="2"/>
              <a:buChar char="§"/>
            </a:pPr>
            <a:r>
              <a:rPr lang="en-US" sz="2000" dirty="0">
                <a:latin typeface="Calibri" panose="020F0502020204030204" pitchFamily="34" charset="0"/>
              </a:rPr>
              <a:t> If still equal , </a:t>
            </a:r>
            <a:r>
              <a:rPr lang="en-US" sz="2000" u="sng" dirty="0">
                <a:latin typeface="Calibri" panose="020F0502020204030204" pitchFamily="34" charset="0"/>
              </a:rPr>
              <a:t>same place shall be awarded same place </a:t>
            </a:r>
            <a:r>
              <a:rPr lang="en-US" sz="2000" b="1" u="sng" dirty="0">
                <a:latin typeface="Calibri" panose="020F0502020204030204" pitchFamily="34" charset="0"/>
              </a:rPr>
              <a:t>unless it concerns the first place. </a:t>
            </a:r>
            <a:endParaRPr lang="en-IN" sz="2000" dirty="0">
              <a:latin typeface="Calibri" panose="020F0502020204030204" pitchFamily="34" charset="0"/>
            </a:endParaRPr>
          </a:p>
        </p:txBody>
      </p:sp>
      <p:sp>
        <p:nvSpPr>
          <p:cNvPr id="4" name="TextBox 3"/>
          <p:cNvSpPr txBox="1"/>
          <p:nvPr/>
        </p:nvSpPr>
        <p:spPr>
          <a:xfrm>
            <a:off x="911424" y="260648"/>
            <a:ext cx="374441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PLACINGS </a:t>
            </a:r>
          </a:p>
        </p:txBody>
      </p:sp>
      <p:pic>
        <p:nvPicPr>
          <p:cNvPr id="6" name="Picture 5"/>
          <p:cNvPicPr>
            <a:picLocks noChangeAspect="1"/>
          </p:cNvPicPr>
          <p:nvPr/>
        </p:nvPicPr>
        <p:blipFill>
          <a:blip r:embed="rId3"/>
          <a:stretch>
            <a:fillRect/>
          </a:stretch>
        </p:blipFill>
        <p:spPr>
          <a:xfrm>
            <a:off x="6456040" y="1628800"/>
            <a:ext cx="4674847" cy="4744018"/>
          </a:xfrm>
          <a:prstGeom prst="rect">
            <a:avLst/>
          </a:prstGeom>
          <a:ln w="12700">
            <a:solidFill>
              <a:schemeClr val="tx1"/>
            </a:solidFill>
          </a:ln>
        </p:spPr>
      </p:pic>
    </p:spTree>
    <p:extLst>
      <p:ext uri="{BB962C8B-B14F-4D97-AF65-F5344CB8AC3E}">
        <p14:creationId xmlns:p14="http://schemas.microsoft.com/office/powerpoint/2010/main" val="2171945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260648"/>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VERTICAL JUMP- TIE BREAK </a:t>
            </a:r>
          </a:p>
        </p:txBody>
      </p:sp>
      <p:sp>
        <p:nvSpPr>
          <p:cNvPr id="5" name="TextBox 4">
            <a:extLst>
              <a:ext uri="{FF2B5EF4-FFF2-40B4-BE49-F238E27FC236}">
                <a16:creationId xmlns:a16="http://schemas.microsoft.com/office/drawing/2014/main" xmlns="" id="{DD932155-C321-4C16-B8D9-82552E5FC53A}"/>
              </a:ext>
            </a:extLst>
          </p:cNvPr>
          <p:cNvSpPr txBox="1"/>
          <p:nvPr/>
        </p:nvSpPr>
        <p:spPr>
          <a:xfrm>
            <a:off x="983432" y="2276872"/>
            <a:ext cx="5256584" cy="2554545"/>
          </a:xfrm>
          <a:prstGeom prst="rect">
            <a:avLst/>
          </a:prstGeom>
          <a:noFill/>
        </p:spPr>
        <p:txBody>
          <a:bodyPr wrap="square" rtlCol="0">
            <a:spAutoFit/>
          </a:bodyPr>
          <a:lstStyle/>
          <a:p>
            <a:pPr algn="just"/>
            <a:r>
              <a:rPr lang="en-US" sz="2000" b="1" dirty="0">
                <a:latin typeface="Calibri" panose="020F0502020204030204" pitchFamily="34" charset="0"/>
              </a:rPr>
              <a:t>Heights shall be announced by the chief judge at the beginning of the competition </a:t>
            </a:r>
          </a:p>
          <a:p>
            <a:endParaRPr lang="en-US" sz="2000" b="1" dirty="0">
              <a:latin typeface="Calibri" panose="020F0502020204030204" pitchFamily="34" charset="0"/>
            </a:endParaRPr>
          </a:p>
          <a:p>
            <a:r>
              <a:rPr lang="en-US" sz="2000" b="1" dirty="0">
                <a:latin typeface="Calibri" panose="020F0502020204030204" pitchFamily="34" charset="0"/>
              </a:rPr>
              <a:t> </a:t>
            </a:r>
            <a:r>
              <a:rPr lang="en-US" sz="2000" b="1" u="sng" dirty="0">
                <a:latin typeface="Calibri" panose="020F0502020204030204" pitchFamily="34" charset="0"/>
              </a:rPr>
              <a:t>Step – 1 </a:t>
            </a:r>
          </a:p>
          <a:p>
            <a:endParaRPr lang="en-US" sz="2000" dirty="0">
              <a:latin typeface="Calibri" panose="020F0502020204030204" pitchFamily="34" charset="0"/>
            </a:endParaRPr>
          </a:p>
          <a:p>
            <a:pPr algn="just"/>
            <a:r>
              <a:rPr lang="en-US" sz="2000" dirty="0">
                <a:latin typeface="Calibri" panose="020F0502020204030204" pitchFamily="34" charset="0"/>
              </a:rPr>
              <a:t>Athletes with </a:t>
            </a:r>
            <a:r>
              <a:rPr lang="en-US" sz="2000" b="1" u="sng" dirty="0">
                <a:latin typeface="Calibri" panose="020F0502020204030204" pitchFamily="34" charset="0"/>
              </a:rPr>
              <a:t>less failures at the tied height  (1.88 m )</a:t>
            </a:r>
            <a:r>
              <a:rPr lang="en-US" sz="2000" dirty="0">
                <a:latin typeface="Calibri" panose="020F0502020204030204" pitchFamily="34" charset="0"/>
              </a:rPr>
              <a:t> , awarded   highest place </a:t>
            </a:r>
          </a:p>
          <a:p>
            <a:pPr algn="just"/>
            <a:endParaRPr lang="en-IN" sz="2000" dirty="0">
              <a:latin typeface="Calibri" panose="020F0502020204030204"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5276" t="29003" r="11025" b="16405"/>
          <a:stretch/>
        </p:blipFill>
        <p:spPr>
          <a:xfrm>
            <a:off x="6528048" y="2132856"/>
            <a:ext cx="4611282" cy="3240360"/>
          </a:xfrm>
          <a:prstGeom prst="rect">
            <a:avLst/>
          </a:prstGeom>
        </p:spPr>
      </p:pic>
    </p:spTree>
    <p:extLst>
      <p:ext uri="{BB962C8B-B14F-4D97-AF65-F5344CB8AC3E}">
        <p14:creationId xmlns:p14="http://schemas.microsoft.com/office/powerpoint/2010/main" val="3871306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2276872"/>
            <a:ext cx="4104456" cy="2952328"/>
          </a:xfrm>
        </p:spPr>
        <p:txBody>
          <a:bodyPr/>
          <a:lstStyle/>
          <a:p>
            <a:pPr marL="0" indent="0">
              <a:buNone/>
            </a:pPr>
            <a:r>
              <a:rPr lang="en-US" sz="2000" b="1" u="sng" dirty="0">
                <a:latin typeface="Calibri" panose="020F0502020204030204" pitchFamily="34" charset="0"/>
              </a:rPr>
              <a:t>Step -2</a:t>
            </a:r>
            <a:r>
              <a:rPr lang="en-US" sz="2000" dirty="0">
                <a:latin typeface="Calibri" panose="020F0502020204030204" pitchFamily="34" charset="0"/>
              </a:rPr>
              <a:t>           </a:t>
            </a:r>
          </a:p>
          <a:p>
            <a:pPr marL="0" indent="0" algn="just">
              <a:buNone/>
            </a:pPr>
            <a:r>
              <a:rPr lang="en-US" sz="2000" dirty="0">
                <a:latin typeface="Calibri" panose="020F0502020204030204" pitchFamily="34" charset="0"/>
              </a:rPr>
              <a:t> If equal , </a:t>
            </a:r>
            <a:r>
              <a:rPr lang="en-US" sz="2000" u="sng" dirty="0">
                <a:latin typeface="Calibri" panose="020F0502020204030204" pitchFamily="34" charset="0"/>
              </a:rPr>
              <a:t>total number of failures </a:t>
            </a:r>
            <a:r>
              <a:rPr lang="en-US" sz="2000" dirty="0">
                <a:latin typeface="Calibri" panose="020F0502020204030204" pitchFamily="34" charset="0"/>
              </a:rPr>
              <a:t>throughout the competition including height last cleared (</a:t>
            </a:r>
            <a:r>
              <a:rPr lang="en-US" sz="2000" dirty="0">
                <a:solidFill>
                  <a:srgbClr val="FF0000"/>
                </a:solidFill>
                <a:latin typeface="Calibri" panose="020F0502020204030204" pitchFamily="34" charset="0"/>
              </a:rPr>
              <a:t>1.88ss m</a:t>
            </a:r>
            <a:r>
              <a:rPr lang="en-US" sz="2000" dirty="0">
                <a:latin typeface="Calibri" panose="020F0502020204030204" pitchFamily="34" charset="0"/>
              </a:rPr>
              <a:t>)</a:t>
            </a:r>
          </a:p>
          <a:p>
            <a:endParaRPr lang="en-US" sz="2000" dirty="0">
              <a:latin typeface="Calibri" panose="020F0502020204030204" pitchFamily="34" charset="0"/>
            </a:endParaRPr>
          </a:p>
          <a:p>
            <a:endParaRPr lang="en-US" sz="2000" dirty="0"/>
          </a:p>
        </p:txBody>
      </p:sp>
      <p:pic>
        <p:nvPicPr>
          <p:cNvPr id="4" name="Picture 3"/>
          <p:cNvPicPr>
            <a:picLocks noChangeAspect="1"/>
          </p:cNvPicPr>
          <p:nvPr/>
        </p:nvPicPr>
        <p:blipFill rotWithShape="1">
          <a:blip r:embed="rId3">
            <a:grayscl/>
            <a:lum contrast="40000"/>
          </a:blip>
          <a:srcRect l="3980" t="12766" r="29966"/>
          <a:stretch/>
        </p:blipFill>
        <p:spPr>
          <a:xfrm>
            <a:off x="5375920" y="2276872"/>
            <a:ext cx="5760640" cy="3558234"/>
          </a:xfrm>
          <a:prstGeom prst="rect">
            <a:avLst/>
          </a:prstGeom>
        </p:spPr>
      </p:pic>
      <p:sp>
        <p:nvSpPr>
          <p:cNvPr id="5" name="TextBox 4"/>
          <p:cNvSpPr txBox="1"/>
          <p:nvPr/>
        </p:nvSpPr>
        <p:spPr>
          <a:xfrm rot="10800000" flipV="1">
            <a:off x="10344471" y="2060848"/>
            <a:ext cx="792087" cy="338554"/>
          </a:xfrm>
          <a:prstGeom prst="rect">
            <a:avLst/>
          </a:prstGeom>
          <a:noFill/>
        </p:spPr>
        <p:txBody>
          <a:bodyPr wrap="square" rtlCol="0">
            <a:spAutoFit/>
          </a:bodyPr>
          <a:lstStyle/>
          <a:p>
            <a:r>
              <a:rPr lang="en-US" sz="1600" b="1" dirty="0">
                <a:latin typeface="Calibri" panose="020F0502020204030204" pitchFamily="34" charset="0"/>
              </a:rPr>
              <a:t>TOTAL</a:t>
            </a:r>
            <a:r>
              <a:rPr lang="en-US" sz="1600" dirty="0">
                <a:latin typeface="Calibri" panose="020F0502020204030204" pitchFamily="34" charset="0"/>
              </a:rPr>
              <a:t> </a:t>
            </a:r>
          </a:p>
        </p:txBody>
      </p:sp>
      <p:cxnSp>
        <p:nvCxnSpPr>
          <p:cNvPr id="8" name="Straight Arrow Connector 7"/>
          <p:cNvCxnSpPr>
            <a:cxnSpLocks/>
          </p:cNvCxnSpPr>
          <p:nvPr/>
        </p:nvCxnSpPr>
        <p:spPr bwMode="auto">
          <a:xfrm>
            <a:off x="5015880" y="3068960"/>
            <a:ext cx="3240360" cy="432048"/>
          </a:xfrm>
          <a:prstGeom prst="straightConnector1">
            <a:avLst/>
          </a:prstGeom>
          <a:gradFill rotWithShape="0">
            <a:gsLst>
              <a:gs pos="0">
                <a:schemeClr val="accent1"/>
              </a:gs>
              <a:gs pos="100000">
                <a:schemeClr val="accent1">
                  <a:gamma/>
                  <a:shade val="86275"/>
                  <a:invGamma/>
                </a:schemeClr>
              </a:gs>
            </a:gsLst>
            <a:lin ang="5400000" scaled="1"/>
          </a:gradFill>
          <a:ln w="19050" cap="flat" cmpd="sng" algn="ctr">
            <a:solidFill>
              <a:schemeClr val="accent1"/>
            </a:solidFill>
            <a:prstDash val="solid"/>
            <a:round/>
            <a:headEnd type="none" w="med" len="med"/>
            <a:tailEnd type="triangle"/>
          </a:ln>
          <a:effectLst/>
        </p:spPr>
      </p:cxnSp>
      <p:sp>
        <p:nvSpPr>
          <p:cNvPr id="7" name="TextBox 6">
            <a:extLst>
              <a:ext uri="{FF2B5EF4-FFF2-40B4-BE49-F238E27FC236}">
                <a16:creationId xmlns:a16="http://schemas.microsoft.com/office/drawing/2014/main" xmlns="" id="{1E0A2C87-D405-44F3-A11E-AE7F838595E6}"/>
              </a:ext>
            </a:extLst>
          </p:cNvPr>
          <p:cNvSpPr txBox="1"/>
          <p:nvPr/>
        </p:nvSpPr>
        <p:spPr>
          <a:xfrm>
            <a:off x="983432" y="260648"/>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VERTICAL JUMP- TIE BREAK </a:t>
            </a:r>
          </a:p>
        </p:txBody>
      </p:sp>
    </p:spTree>
    <p:extLst>
      <p:ext uri="{BB962C8B-B14F-4D97-AF65-F5344CB8AC3E}">
        <p14:creationId xmlns:p14="http://schemas.microsoft.com/office/powerpoint/2010/main" val="182815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3" y="1628800"/>
            <a:ext cx="4536503" cy="3456383"/>
          </a:xfrm>
        </p:spPr>
        <p:txBody>
          <a:bodyPr/>
          <a:lstStyle/>
          <a:p>
            <a:pPr marL="0" indent="0">
              <a:buNone/>
            </a:pPr>
            <a:r>
              <a:rPr lang="en-US" sz="2000" b="1" u="sng" dirty="0">
                <a:latin typeface="Calibri" panose="020F0502020204030204" pitchFamily="34" charset="0"/>
              </a:rPr>
              <a:t>STEP - 3 </a:t>
            </a:r>
          </a:p>
          <a:p>
            <a:pPr marL="0" indent="0" algn="just">
              <a:buNone/>
            </a:pPr>
            <a:r>
              <a:rPr lang="en-US" sz="2000" dirty="0">
                <a:latin typeface="Calibri" panose="020F0502020204030204" pitchFamily="34" charset="0"/>
              </a:rPr>
              <a:t> If still equal , </a:t>
            </a:r>
            <a:r>
              <a:rPr lang="en-US" sz="2000" u="sng" dirty="0">
                <a:latin typeface="Calibri" panose="020F0502020204030204" pitchFamily="34" charset="0"/>
              </a:rPr>
              <a:t>same place shall be </a:t>
            </a:r>
            <a:r>
              <a:rPr lang="en-US" sz="2000" u="sng">
                <a:latin typeface="Calibri" panose="020F0502020204030204" pitchFamily="34" charset="0"/>
              </a:rPr>
              <a:t>awarded </a:t>
            </a:r>
            <a:r>
              <a:rPr lang="en-US" sz="2000" b="1" u="sng">
                <a:latin typeface="Calibri" panose="020F0502020204030204" pitchFamily="34" charset="0"/>
              </a:rPr>
              <a:t>unless </a:t>
            </a:r>
            <a:r>
              <a:rPr lang="en-US" sz="2000" b="1" u="sng" dirty="0">
                <a:latin typeface="Calibri" panose="020F0502020204030204" pitchFamily="34" charset="0"/>
              </a:rPr>
              <a:t>it concerns the first place </a:t>
            </a:r>
          </a:p>
          <a:p>
            <a:pPr marL="0" indent="0">
              <a:buNone/>
            </a:pPr>
            <a:endParaRPr lang="en-US" sz="2000" b="1" u="sng" dirty="0">
              <a:latin typeface="Calibri" panose="020F0502020204030204" pitchFamily="34" charset="0"/>
            </a:endParaRPr>
          </a:p>
          <a:p>
            <a:pPr marL="0" indent="0">
              <a:buNone/>
            </a:pPr>
            <a:r>
              <a:rPr lang="en-US" sz="2000" b="1" u="sng" dirty="0">
                <a:latin typeface="Calibri" panose="020F0502020204030204" pitchFamily="34" charset="0"/>
              </a:rPr>
              <a:t>For FIRST PLACE – JUMP OFF </a:t>
            </a:r>
          </a:p>
          <a:p>
            <a:pPr marL="0" indent="0">
              <a:buNone/>
            </a:pPr>
            <a:endParaRPr lang="en-US" sz="2000" b="1" u="sng" dirty="0">
              <a:latin typeface="Calibri" panose="020F0502020204030204" pitchFamily="34" charset="0"/>
            </a:endParaRPr>
          </a:p>
          <a:p>
            <a:endParaRPr lang="en-US" dirty="0">
              <a:latin typeface="Calibri" panose="020F0502020204030204" pitchFamily="34" charset="0"/>
            </a:endParaRPr>
          </a:p>
          <a:p>
            <a:endParaRPr lang="en-US" dirty="0"/>
          </a:p>
        </p:txBody>
      </p:sp>
      <p:pic>
        <p:nvPicPr>
          <p:cNvPr id="1026" name="Picture 2" descr="Athletics at the 2012 Summer Olympics – Men&amp;#39;s high jump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9977" y="1628800"/>
            <a:ext cx="4752528" cy="334372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879975" y="5085183"/>
            <a:ext cx="4536505" cy="707886"/>
          </a:xfrm>
          <a:prstGeom prst="rect">
            <a:avLst/>
          </a:prstGeom>
        </p:spPr>
        <p:txBody>
          <a:bodyPr wrap="square">
            <a:spAutoFit/>
          </a:bodyPr>
          <a:lstStyle/>
          <a:p>
            <a:pPr lvl="0"/>
            <a:r>
              <a:rPr lang="en-US" sz="2000" dirty="0">
                <a:solidFill>
                  <a:srgbClr val="000080"/>
                </a:solidFill>
                <a:latin typeface="Calibri" panose="020F0502020204030204" pitchFamily="34" charset="0"/>
              </a:rPr>
              <a:t>Athletics at the 2012 Summer Olympics – Men's high jump</a:t>
            </a:r>
          </a:p>
        </p:txBody>
      </p:sp>
      <p:sp>
        <p:nvSpPr>
          <p:cNvPr id="6" name="TextBox 5">
            <a:extLst>
              <a:ext uri="{FF2B5EF4-FFF2-40B4-BE49-F238E27FC236}">
                <a16:creationId xmlns:a16="http://schemas.microsoft.com/office/drawing/2014/main" xmlns="" id="{2CE768E1-AFA5-44E8-89EF-53812C88396F}"/>
              </a:ext>
            </a:extLst>
          </p:cNvPr>
          <p:cNvSpPr txBox="1"/>
          <p:nvPr/>
        </p:nvSpPr>
        <p:spPr>
          <a:xfrm>
            <a:off x="983432" y="260648"/>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VERTICAL JUMP- TIE BREAK </a:t>
            </a:r>
          </a:p>
        </p:txBody>
      </p:sp>
    </p:spTree>
    <p:extLst>
      <p:ext uri="{BB962C8B-B14F-4D97-AF65-F5344CB8AC3E}">
        <p14:creationId xmlns:p14="http://schemas.microsoft.com/office/powerpoint/2010/main" val="239539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344" y="1700808"/>
            <a:ext cx="4606120" cy="5078313"/>
          </a:xfrm>
          <a:prstGeom prst="rect">
            <a:avLst/>
          </a:prstGeom>
          <a:noFill/>
        </p:spPr>
        <p:txBody>
          <a:bodyPr wrap="square" rtlCol="0">
            <a:spAutoFit/>
          </a:bodyPr>
          <a:lstStyle/>
          <a:p>
            <a:r>
              <a:rPr lang="en-US" b="1" u="sng" dirty="0">
                <a:latin typeface="Calibri" panose="020F0502020204030204" pitchFamily="34" charset="0"/>
              </a:rPr>
              <a:t>For FIRST PLACE – JUMP OFF</a:t>
            </a:r>
          </a:p>
          <a:p>
            <a:r>
              <a:rPr lang="en-US" b="1" u="sng" dirty="0">
                <a:latin typeface="Calibri" panose="020F0502020204030204" pitchFamily="34" charset="0"/>
              </a:rPr>
              <a:t> </a:t>
            </a:r>
          </a:p>
          <a:p>
            <a:r>
              <a:rPr lang="en-US" dirty="0"/>
              <a:t>If jump off is accepted by the athletes concerned , </a:t>
            </a:r>
          </a:p>
          <a:p>
            <a:endParaRPr lang="en-US" dirty="0"/>
          </a:p>
          <a:p>
            <a:pPr marL="285750" indent="-285750">
              <a:buFont typeface="Arial" panose="020B0604020202020204" pitchFamily="34" charset="0"/>
              <a:buChar char="•"/>
            </a:pPr>
            <a:r>
              <a:rPr lang="en-US" dirty="0"/>
              <a:t>Athletes concerned must jump until tie resolves or decide not to jump further </a:t>
            </a:r>
          </a:p>
          <a:p>
            <a:endParaRPr lang="en-US" dirty="0"/>
          </a:p>
          <a:p>
            <a:pPr marL="285750" indent="-285750">
              <a:buFont typeface="Arial" panose="020B0604020202020204" pitchFamily="34" charset="0"/>
              <a:buChar char="•"/>
            </a:pPr>
            <a:r>
              <a:rPr lang="en-US" dirty="0"/>
              <a:t>Each athlete shall have </a:t>
            </a:r>
            <a:r>
              <a:rPr lang="en-US" b="1" u="sng" dirty="0"/>
              <a:t>one jump at each height ( all cleared 1.88 m so one jump at 1.91 m)</a:t>
            </a:r>
          </a:p>
          <a:p>
            <a:endParaRPr lang="en-US" dirty="0"/>
          </a:p>
          <a:p>
            <a:pPr marL="285750" indent="-285750">
              <a:buFont typeface="Arial" panose="020B0604020202020204" pitchFamily="34" charset="0"/>
              <a:buChar char="•"/>
            </a:pPr>
            <a:r>
              <a:rPr lang="en-US" dirty="0"/>
              <a:t>Raise bar if cleared &amp; lower the bar if failed by </a:t>
            </a:r>
            <a:r>
              <a:rPr lang="en-US" b="1" u="sng" dirty="0"/>
              <a:t>2cm for High jump and 5 cm for pole vault </a:t>
            </a:r>
          </a:p>
          <a:p>
            <a:endParaRPr lang="en-US" u="sng" dirty="0"/>
          </a:p>
          <a:p>
            <a:pPr marL="285750" indent="-285750">
              <a:buFont typeface="Arial" panose="020B0604020202020204" pitchFamily="34" charset="0"/>
              <a:buChar char="•"/>
            </a:pPr>
            <a:r>
              <a:rPr lang="en-US" u="sng" dirty="0"/>
              <a:t>If an athlete is </a:t>
            </a:r>
            <a:r>
              <a:rPr lang="en-US" b="1" u="sng" dirty="0"/>
              <a:t>not jumping </a:t>
            </a:r>
            <a:r>
              <a:rPr lang="en-US" u="sng" dirty="0"/>
              <a:t>, automatically forfeit claim for first place </a:t>
            </a: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31085"/>
          <a:stretch/>
        </p:blipFill>
        <p:spPr>
          <a:xfrm>
            <a:off x="4799856" y="1700808"/>
            <a:ext cx="7078301" cy="4032448"/>
          </a:xfrm>
          <a:prstGeom prst="rect">
            <a:avLst/>
          </a:prstGeom>
        </p:spPr>
      </p:pic>
      <p:cxnSp>
        <p:nvCxnSpPr>
          <p:cNvPr id="13" name="Straight Arrow Connector 12"/>
          <p:cNvCxnSpPr/>
          <p:nvPr/>
        </p:nvCxnSpPr>
        <p:spPr bwMode="auto">
          <a:xfrm flipV="1">
            <a:off x="3071664" y="2996952"/>
            <a:ext cx="6768752" cy="1728192"/>
          </a:xfrm>
          <a:prstGeom prst="straightConnector1">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triangle"/>
          </a:ln>
          <a:effectLst/>
        </p:spPr>
      </p:cxnSp>
      <p:cxnSp>
        <p:nvCxnSpPr>
          <p:cNvPr id="15" name="Straight Arrow Connector 14"/>
          <p:cNvCxnSpPr/>
          <p:nvPr/>
        </p:nvCxnSpPr>
        <p:spPr bwMode="auto">
          <a:xfrm>
            <a:off x="6672064" y="5589240"/>
            <a:ext cx="0" cy="288032"/>
          </a:xfrm>
          <a:prstGeom prst="straightConnector1">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triangle"/>
          </a:ln>
          <a:effectLst/>
        </p:spPr>
      </p:cxnSp>
      <p:sp>
        <p:nvSpPr>
          <p:cNvPr id="16" name="TextBox 15"/>
          <p:cNvSpPr txBox="1"/>
          <p:nvPr/>
        </p:nvSpPr>
        <p:spPr>
          <a:xfrm>
            <a:off x="6456040" y="5698122"/>
            <a:ext cx="2808312" cy="646331"/>
          </a:xfrm>
          <a:prstGeom prst="rect">
            <a:avLst/>
          </a:prstGeom>
          <a:noFill/>
        </p:spPr>
        <p:txBody>
          <a:bodyPr wrap="square" rtlCol="0">
            <a:spAutoFit/>
          </a:bodyPr>
          <a:lstStyle/>
          <a:p>
            <a:r>
              <a:rPr lang="en-US" b="1" dirty="0">
                <a:solidFill>
                  <a:srgbClr val="0070C0"/>
                </a:solidFill>
              </a:rPr>
              <a:t>“D” did not take attempt – so 4</a:t>
            </a:r>
            <a:r>
              <a:rPr lang="en-US" b="1" baseline="30000" dirty="0">
                <a:solidFill>
                  <a:srgbClr val="0070C0"/>
                </a:solidFill>
              </a:rPr>
              <a:t>th</a:t>
            </a:r>
            <a:r>
              <a:rPr lang="en-US" b="1" dirty="0">
                <a:solidFill>
                  <a:srgbClr val="0070C0"/>
                </a:solidFill>
              </a:rPr>
              <a:t> PLACE </a:t>
            </a:r>
          </a:p>
        </p:txBody>
      </p:sp>
      <p:cxnSp>
        <p:nvCxnSpPr>
          <p:cNvPr id="18" name="Straight Arrow Connector 17"/>
          <p:cNvCxnSpPr/>
          <p:nvPr/>
        </p:nvCxnSpPr>
        <p:spPr bwMode="auto">
          <a:xfrm>
            <a:off x="5879976" y="5589240"/>
            <a:ext cx="0" cy="1080120"/>
          </a:xfrm>
          <a:prstGeom prst="straightConnector1">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triangle"/>
          </a:ln>
          <a:effectLst/>
        </p:spPr>
      </p:cxnSp>
      <p:sp>
        <p:nvSpPr>
          <p:cNvPr id="19" name="TextBox 18"/>
          <p:cNvSpPr txBox="1"/>
          <p:nvPr/>
        </p:nvSpPr>
        <p:spPr>
          <a:xfrm>
            <a:off x="5915980" y="6437079"/>
            <a:ext cx="3924436" cy="400110"/>
          </a:xfrm>
          <a:prstGeom prst="rect">
            <a:avLst/>
          </a:prstGeom>
          <a:noFill/>
        </p:spPr>
        <p:txBody>
          <a:bodyPr wrap="square" rtlCol="0">
            <a:spAutoFit/>
          </a:bodyPr>
          <a:lstStyle/>
          <a:p>
            <a:r>
              <a:rPr lang="en-US" sz="2000" b="1" dirty="0">
                <a:solidFill>
                  <a:srgbClr val="00B050"/>
                </a:solidFill>
                <a:latin typeface="Calibri" panose="020F0502020204030204" pitchFamily="34" charset="0"/>
              </a:rPr>
              <a:t>“C’ Failed in 1.89 m – so 3</a:t>
            </a:r>
            <a:r>
              <a:rPr lang="en-US" sz="2000" b="1" baseline="30000" dirty="0">
                <a:solidFill>
                  <a:srgbClr val="00B050"/>
                </a:solidFill>
                <a:latin typeface="Calibri" panose="020F0502020204030204" pitchFamily="34" charset="0"/>
              </a:rPr>
              <a:t>rd</a:t>
            </a:r>
            <a:r>
              <a:rPr lang="en-US" sz="2000" b="1" dirty="0">
                <a:solidFill>
                  <a:srgbClr val="00B050"/>
                </a:solidFill>
                <a:latin typeface="Calibri" panose="020F0502020204030204" pitchFamily="34" charset="0"/>
              </a:rPr>
              <a:t> PLACE </a:t>
            </a:r>
          </a:p>
        </p:txBody>
      </p:sp>
      <p:cxnSp>
        <p:nvCxnSpPr>
          <p:cNvPr id="23" name="Straight Arrow Connector 22"/>
          <p:cNvCxnSpPr/>
          <p:nvPr/>
        </p:nvCxnSpPr>
        <p:spPr bwMode="auto">
          <a:xfrm flipV="1">
            <a:off x="4959169" y="5966100"/>
            <a:ext cx="4881247" cy="38932"/>
          </a:xfrm>
          <a:prstGeom prst="straightConnector1">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triangle"/>
          </a:ln>
          <a:effectLst/>
        </p:spPr>
      </p:cxnSp>
      <p:cxnSp>
        <p:nvCxnSpPr>
          <p:cNvPr id="28" name="Straight Connector 27"/>
          <p:cNvCxnSpPr/>
          <p:nvPr/>
        </p:nvCxnSpPr>
        <p:spPr bwMode="auto">
          <a:xfrm flipH="1">
            <a:off x="4946049" y="5516533"/>
            <a:ext cx="10728" cy="471198"/>
          </a:xfrm>
          <a:prstGeom prst="line">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p:spPr>
      </p:cxnSp>
      <p:sp>
        <p:nvSpPr>
          <p:cNvPr id="31" name="TextBox 30"/>
          <p:cNvSpPr txBox="1"/>
          <p:nvPr/>
        </p:nvSpPr>
        <p:spPr>
          <a:xfrm>
            <a:off x="9840416" y="5373216"/>
            <a:ext cx="2351584" cy="707886"/>
          </a:xfrm>
          <a:prstGeom prst="rect">
            <a:avLst/>
          </a:prstGeom>
          <a:noFill/>
        </p:spPr>
        <p:txBody>
          <a:bodyPr wrap="square" rtlCol="0">
            <a:spAutoFit/>
          </a:bodyPr>
          <a:lstStyle/>
          <a:p>
            <a:r>
              <a:rPr lang="en-US" sz="2000" b="1" dirty="0">
                <a:solidFill>
                  <a:srgbClr val="FF0000"/>
                </a:solidFill>
                <a:latin typeface="Calibri" panose="020F0502020204030204" pitchFamily="34" charset="0"/>
              </a:rPr>
              <a:t>“A “ failed in 1.91 m – so 2</a:t>
            </a:r>
            <a:r>
              <a:rPr lang="en-US" sz="2000" b="1" baseline="30000" dirty="0">
                <a:solidFill>
                  <a:srgbClr val="FF0000"/>
                </a:solidFill>
                <a:latin typeface="Calibri" panose="020F0502020204030204" pitchFamily="34" charset="0"/>
              </a:rPr>
              <a:t>nd</a:t>
            </a:r>
            <a:r>
              <a:rPr lang="en-US" sz="2000" b="1" dirty="0">
                <a:solidFill>
                  <a:srgbClr val="FF0000"/>
                </a:solidFill>
                <a:latin typeface="Calibri" panose="020F0502020204030204" pitchFamily="34" charset="0"/>
              </a:rPr>
              <a:t> Place </a:t>
            </a:r>
          </a:p>
        </p:txBody>
      </p:sp>
      <p:cxnSp>
        <p:nvCxnSpPr>
          <p:cNvPr id="35" name="Straight Connector 34"/>
          <p:cNvCxnSpPr/>
          <p:nvPr/>
        </p:nvCxnSpPr>
        <p:spPr bwMode="auto">
          <a:xfrm flipH="1">
            <a:off x="5375919" y="5589240"/>
            <a:ext cx="1" cy="793398"/>
          </a:xfrm>
          <a:prstGeom prst="line">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p:spPr>
      </p:cxnSp>
      <p:cxnSp>
        <p:nvCxnSpPr>
          <p:cNvPr id="38" name="Straight Arrow Connector 37"/>
          <p:cNvCxnSpPr/>
          <p:nvPr/>
        </p:nvCxnSpPr>
        <p:spPr bwMode="auto">
          <a:xfrm>
            <a:off x="5352820" y="6437079"/>
            <a:ext cx="4703619" cy="0"/>
          </a:xfrm>
          <a:prstGeom prst="straightConnector1">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triangle"/>
          </a:ln>
          <a:effectLst/>
        </p:spPr>
      </p:cxnSp>
      <p:sp>
        <p:nvSpPr>
          <p:cNvPr id="39" name="TextBox 38"/>
          <p:cNvSpPr txBox="1"/>
          <p:nvPr/>
        </p:nvSpPr>
        <p:spPr>
          <a:xfrm>
            <a:off x="9908955" y="6109636"/>
            <a:ext cx="2232249" cy="923330"/>
          </a:xfrm>
          <a:prstGeom prst="rect">
            <a:avLst/>
          </a:prstGeom>
          <a:noFill/>
        </p:spPr>
        <p:txBody>
          <a:bodyPr wrap="square" rtlCol="0">
            <a:spAutoFit/>
          </a:bodyPr>
          <a:lstStyle/>
          <a:p>
            <a:pPr algn="just"/>
            <a:r>
              <a:rPr lang="en-US" b="1" dirty="0">
                <a:solidFill>
                  <a:srgbClr val="7030A0"/>
                </a:solidFill>
                <a:latin typeface="Calibri" panose="020F0502020204030204" pitchFamily="34" charset="0"/>
              </a:rPr>
              <a:t>“B “ CLEARED in 1.91 m – so 1</a:t>
            </a:r>
            <a:r>
              <a:rPr lang="en-US" b="1" baseline="30000" dirty="0">
                <a:solidFill>
                  <a:srgbClr val="7030A0"/>
                </a:solidFill>
                <a:latin typeface="Calibri" panose="020F0502020204030204" pitchFamily="34" charset="0"/>
              </a:rPr>
              <a:t>st</a:t>
            </a:r>
            <a:r>
              <a:rPr lang="en-US" b="1" dirty="0">
                <a:solidFill>
                  <a:srgbClr val="7030A0"/>
                </a:solidFill>
                <a:latin typeface="Calibri" panose="020F0502020204030204" pitchFamily="34" charset="0"/>
              </a:rPr>
              <a:t>  Place </a:t>
            </a:r>
          </a:p>
          <a:p>
            <a:pPr algn="just"/>
            <a:endParaRPr lang="en-US" dirty="0"/>
          </a:p>
        </p:txBody>
      </p:sp>
      <p:sp>
        <p:nvSpPr>
          <p:cNvPr id="17" name="TextBox 16">
            <a:extLst>
              <a:ext uri="{FF2B5EF4-FFF2-40B4-BE49-F238E27FC236}">
                <a16:creationId xmlns:a16="http://schemas.microsoft.com/office/drawing/2014/main" xmlns="" id="{C79E32C1-1DD5-4856-9599-7CB5333C7CFE}"/>
              </a:ext>
            </a:extLst>
          </p:cNvPr>
          <p:cNvSpPr txBox="1"/>
          <p:nvPr/>
        </p:nvSpPr>
        <p:spPr>
          <a:xfrm>
            <a:off x="983432" y="260648"/>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JUMP OFF</a:t>
            </a:r>
          </a:p>
        </p:txBody>
      </p:sp>
    </p:spTree>
    <p:extLst>
      <p:ext uri="{BB962C8B-B14F-4D97-AF65-F5344CB8AC3E}">
        <p14:creationId xmlns:p14="http://schemas.microsoft.com/office/powerpoint/2010/main" val="226619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3432" y="1772816"/>
            <a:ext cx="5184576" cy="3785652"/>
          </a:xfrm>
          <a:prstGeom prst="rect">
            <a:avLst/>
          </a:prstGeom>
          <a:noFill/>
        </p:spPr>
        <p:txBody>
          <a:bodyPr wrap="square" rtlCol="0">
            <a:spAutoFit/>
          </a:bodyPr>
          <a:lstStyle/>
          <a:p>
            <a:pPr marL="342900" indent="-342900" algn="just">
              <a:buFont typeface="Wingdings" panose="05000000000000000000" pitchFamily="2" charset="2"/>
              <a:buChar char="§"/>
            </a:pPr>
            <a:r>
              <a:rPr lang="en-US" sz="2000" dirty="0">
                <a:latin typeface="Calibri" panose="020F0502020204030204" pitchFamily="34" charset="0"/>
                <a:cs typeface="Calibri" panose="020F0502020204030204" pitchFamily="34" charset="0"/>
              </a:rPr>
              <a:t>By provision in advance of the competition set out in the regulations.</a:t>
            </a:r>
          </a:p>
          <a:p>
            <a:pPr marL="342900" indent="-342900" algn="just">
              <a:buFont typeface="Wingdings" panose="05000000000000000000" pitchFamily="2" charset="2"/>
              <a:buChar char="§"/>
            </a:pPr>
            <a:endParaRPr lang="en-US"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endParaRPr lang="en-US"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000" dirty="0">
                <a:latin typeface="Calibri" panose="020F0502020204030204" pitchFamily="34" charset="0"/>
                <a:cs typeface="Calibri" panose="020F0502020204030204" pitchFamily="34" charset="0"/>
              </a:rPr>
              <a:t>Decision by TD (or Referee if there is no TD) during competition. </a:t>
            </a:r>
          </a:p>
          <a:p>
            <a:pPr marL="342900" indent="-342900" algn="just">
              <a:buFont typeface="Wingdings" panose="05000000000000000000" pitchFamily="2" charset="2"/>
              <a:buChar char="§"/>
            </a:pPr>
            <a:endParaRPr lang="en-US"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endParaRPr lang="en-US"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000" dirty="0">
                <a:latin typeface="Calibri" panose="020F0502020204030204" pitchFamily="34" charset="0"/>
                <a:cs typeface="Calibri" panose="020F0502020204030204" pitchFamily="34" charset="0"/>
              </a:rPr>
              <a:t>Decision by the athletes not to jump further prior to or  at any stage of competition. </a:t>
            </a:r>
          </a:p>
        </p:txBody>
      </p:sp>
      <p:pic>
        <p:nvPicPr>
          <p:cNvPr id="7" name="Picture 6"/>
          <p:cNvPicPr>
            <a:picLocks noChangeAspect="1"/>
          </p:cNvPicPr>
          <p:nvPr/>
        </p:nvPicPr>
        <p:blipFill rotWithShape="1">
          <a:blip r:embed="rId3"/>
          <a:srcRect t="23406" b="33438"/>
          <a:stretch/>
        </p:blipFill>
        <p:spPr>
          <a:xfrm>
            <a:off x="6438059" y="1751112"/>
            <a:ext cx="4693833" cy="1353067"/>
          </a:xfrm>
          <a:prstGeom prst="rect">
            <a:avLst/>
          </a:prstGeom>
          <a:ln w="12700">
            <a:solidFill>
              <a:schemeClr val="tx1"/>
            </a:solidFill>
          </a:ln>
        </p:spPr>
      </p:pic>
      <p:pic>
        <p:nvPicPr>
          <p:cNvPr id="8" name="Picture 7"/>
          <p:cNvPicPr>
            <a:picLocks noChangeAspect="1"/>
          </p:cNvPicPr>
          <p:nvPr/>
        </p:nvPicPr>
        <p:blipFill>
          <a:blip r:embed="rId4"/>
          <a:stretch>
            <a:fillRect/>
          </a:stretch>
        </p:blipFill>
        <p:spPr>
          <a:xfrm>
            <a:off x="6438060" y="3217502"/>
            <a:ext cx="4693832" cy="2365080"/>
          </a:xfrm>
          <a:prstGeom prst="rect">
            <a:avLst/>
          </a:prstGeom>
          <a:ln w="12700">
            <a:solidFill>
              <a:schemeClr val="tx1"/>
            </a:solidFill>
          </a:ln>
        </p:spPr>
      </p:pic>
      <p:sp>
        <p:nvSpPr>
          <p:cNvPr id="2" name="TextBox 1"/>
          <p:cNvSpPr txBox="1"/>
          <p:nvPr/>
        </p:nvSpPr>
        <p:spPr>
          <a:xfrm>
            <a:off x="7416824" y="3217502"/>
            <a:ext cx="3791744" cy="369332"/>
          </a:xfrm>
          <a:prstGeom prst="rect">
            <a:avLst/>
          </a:prstGeom>
          <a:noFill/>
        </p:spPr>
        <p:txBody>
          <a:bodyPr wrap="square" rtlCol="0">
            <a:spAutoFit/>
          </a:bodyPr>
          <a:lstStyle/>
          <a:p>
            <a:r>
              <a:rPr lang="en-US" b="1" dirty="0" err="1">
                <a:solidFill>
                  <a:srgbClr val="FFFF00"/>
                </a:solidFill>
              </a:rPr>
              <a:t>Mutaz</a:t>
            </a:r>
            <a:r>
              <a:rPr lang="en-US" b="1" dirty="0">
                <a:solidFill>
                  <a:srgbClr val="FFFF00"/>
                </a:solidFill>
              </a:rPr>
              <a:t> </a:t>
            </a:r>
            <a:r>
              <a:rPr lang="en-US" b="1" dirty="0" err="1">
                <a:solidFill>
                  <a:srgbClr val="FFFF00"/>
                </a:solidFill>
              </a:rPr>
              <a:t>Essa</a:t>
            </a:r>
            <a:r>
              <a:rPr lang="en-US" b="1" dirty="0">
                <a:solidFill>
                  <a:srgbClr val="FFFF00"/>
                </a:solidFill>
              </a:rPr>
              <a:t> </a:t>
            </a:r>
            <a:r>
              <a:rPr lang="en-US" b="1" dirty="0" err="1">
                <a:solidFill>
                  <a:srgbClr val="FFFF00"/>
                </a:solidFill>
              </a:rPr>
              <a:t>Barshim</a:t>
            </a:r>
            <a:r>
              <a:rPr lang="en-US" b="1" dirty="0">
                <a:solidFill>
                  <a:srgbClr val="FFFF00"/>
                </a:solidFill>
              </a:rPr>
              <a:t> of Qatar</a:t>
            </a:r>
          </a:p>
        </p:txBody>
      </p:sp>
      <p:sp>
        <p:nvSpPr>
          <p:cNvPr id="4" name="TextBox 3"/>
          <p:cNvSpPr txBox="1"/>
          <p:nvPr/>
        </p:nvSpPr>
        <p:spPr>
          <a:xfrm>
            <a:off x="6840760" y="4912137"/>
            <a:ext cx="1944216" cy="646331"/>
          </a:xfrm>
          <a:prstGeom prst="rect">
            <a:avLst/>
          </a:prstGeom>
          <a:noFill/>
        </p:spPr>
        <p:txBody>
          <a:bodyPr wrap="square" rtlCol="0">
            <a:spAutoFit/>
          </a:bodyPr>
          <a:lstStyle/>
          <a:p>
            <a:r>
              <a:rPr lang="en-US" dirty="0" err="1">
                <a:solidFill>
                  <a:srgbClr val="FFFF00"/>
                </a:solidFill>
              </a:rPr>
              <a:t>Gianmarco</a:t>
            </a:r>
            <a:r>
              <a:rPr lang="en-US" dirty="0">
                <a:solidFill>
                  <a:srgbClr val="FFFF00"/>
                </a:solidFill>
              </a:rPr>
              <a:t> </a:t>
            </a:r>
            <a:r>
              <a:rPr lang="en-US" dirty="0" err="1">
                <a:solidFill>
                  <a:srgbClr val="FFFF00"/>
                </a:solidFill>
              </a:rPr>
              <a:t>Tamberi</a:t>
            </a:r>
            <a:r>
              <a:rPr lang="en-US" dirty="0">
                <a:solidFill>
                  <a:srgbClr val="FFFF00"/>
                </a:solidFill>
              </a:rPr>
              <a:t> of Italy </a:t>
            </a:r>
          </a:p>
        </p:txBody>
      </p:sp>
      <p:sp>
        <p:nvSpPr>
          <p:cNvPr id="9" name="TextBox 8">
            <a:extLst>
              <a:ext uri="{FF2B5EF4-FFF2-40B4-BE49-F238E27FC236}">
                <a16:creationId xmlns:a16="http://schemas.microsoft.com/office/drawing/2014/main" xmlns="" id="{FCA3695E-3EB2-4C96-80D7-CC4D8D775A5A}"/>
              </a:ext>
            </a:extLst>
          </p:cNvPr>
          <p:cNvSpPr txBox="1"/>
          <p:nvPr/>
        </p:nvSpPr>
        <p:spPr>
          <a:xfrm>
            <a:off x="983432" y="260648"/>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TERMINATING THE JUMP OFF</a:t>
            </a:r>
          </a:p>
        </p:txBody>
      </p:sp>
    </p:spTree>
    <p:extLst>
      <p:ext uri="{BB962C8B-B14F-4D97-AF65-F5344CB8AC3E}">
        <p14:creationId xmlns:p14="http://schemas.microsoft.com/office/powerpoint/2010/main" val="915567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323945"/>
            <a:ext cx="5904656" cy="584775"/>
          </a:xfrm>
          <a:prstGeom prst="rect">
            <a:avLst/>
          </a:prstGeom>
          <a:noFill/>
        </p:spPr>
        <p:txBody>
          <a:bodyPr wrap="square" rtlCol="0">
            <a:spAutoFit/>
          </a:bodyPr>
          <a:lstStyle/>
          <a:p>
            <a:r>
              <a:rPr lang="en-US" sz="3200" b="1" cap="all" dirty="0">
                <a:solidFill>
                  <a:srgbClr val="FFFF99"/>
                </a:solidFill>
                <a:latin typeface="Calibri" panose="020F0502020204030204" pitchFamily="34" charset="0"/>
              </a:rPr>
              <a:t>Extraneous Forces</a:t>
            </a:r>
          </a:p>
        </p:txBody>
      </p:sp>
      <p:sp>
        <p:nvSpPr>
          <p:cNvPr id="5" name="TextBox 4">
            <a:extLst>
              <a:ext uri="{FF2B5EF4-FFF2-40B4-BE49-F238E27FC236}">
                <a16:creationId xmlns:a16="http://schemas.microsoft.com/office/drawing/2014/main" xmlns="" id="{DD932155-C321-4C16-B8D9-82552E5FC53A}"/>
              </a:ext>
            </a:extLst>
          </p:cNvPr>
          <p:cNvSpPr txBox="1"/>
          <p:nvPr/>
        </p:nvSpPr>
        <p:spPr>
          <a:xfrm>
            <a:off x="983433" y="1700808"/>
            <a:ext cx="4752527" cy="4093428"/>
          </a:xfrm>
          <a:prstGeom prst="rect">
            <a:avLst/>
          </a:prstGeom>
          <a:noFill/>
        </p:spPr>
        <p:txBody>
          <a:bodyPr wrap="square" rtlCol="0">
            <a:spAutoFit/>
          </a:bodyPr>
          <a:lstStyle/>
          <a:p>
            <a:pPr marL="0" indent="0" algn="just">
              <a:buNone/>
            </a:pPr>
            <a:r>
              <a:rPr lang="en-US" sz="2000" dirty="0">
                <a:latin typeface="Calibri" panose="020F0502020204030204" pitchFamily="34" charset="0"/>
                <a:cs typeface="Calibri" panose="020F0502020204030204" pitchFamily="34" charset="0"/>
              </a:rPr>
              <a:t>When it is clear that the bar has been displaced by a force not associated with an athlete (e.g. a gust of wind)</a:t>
            </a:r>
          </a:p>
          <a:p>
            <a:pPr marL="0" indent="0" algn="just">
              <a:buNone/>
            </a:pPr>
            <a:endParaRPr lang="en-US"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000" dirty="0">
                <a:latin typeface="Calibri" panose="020F0502020204030204" pitchFamily="34" charset="0"/>
                <a:cs typeface="Calibri" panose="020F0502020204030204" pitchFamily="34" charset="0"/>
              </a:rPr>
              <a:t>if such displacement occurs after an athlete has cleared the bar without touching it, then the trial shall be considered successful, </a:t>
            </a:r>
          </a:p>
          <a:p>
            <a:pPr marL="342900" indent="-342900" algn="just">
              <a:buFont typeface="Wingdings" panose="05000000000000000000" pitchFamily="2" charset="2"/>
              <a:buChar char="§"/>
            </a:pPr>
            <a:endParaRPr lang="en-US"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000" dirty="0">
                <a:latin typeface="Calibri" panose="020F0502020204030204" pitchFamily="34" charset="0"/>
                <a:cs typeface="Calibri" panose="020F0502020204030204" pitchFamily="34" charset="0"/>
              </a:rPr>
              <a:t>if such displacement occurs under any other circumstance, a new trial shall be awarded</a:t>
            </a:r>
          </a:p>
          <a:p>
            <a:pPr algn="just"/>
            <a:endParaRPr lang="en-IN" sz="2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5951984" y="1700808"/>
            <a:ext cx="5172747" cy="3892790"/>
          </a:xfrm>
          <a:prstGeom prst="rect">
            <a:avLst/>
          </a:prstGeom>
          <a:ln w="12700">
            <a:solidFill>
              <a:schemeClr val="tx1"/>
            </a:solidFill>
          </a:ln>
        </p:spPr>
      </p:pic>
    </p:spTree>
    <p:extLst>
      <p:ext uri="{BB962C8B-B14F-4D97-AF65-F5344CB8AC3E}">
        <p14:creationId xmlns:p14="http://schemas.microsoft.com/office/powerpoint/2010/main" val="217468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3432" y="323945"/>
            <a:ext cx="3893368"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VERTICAL JUMPS</a:t>
            </a:r>
          </a:p>
        </p:txBody>
      </p:sp>
      <p:sp>
        <p:nvSpPr>
          <p:cNvPr id="6" name="TextBox 2">
            <a:extLst>
              <a:ext uri="{FF2B5EF4-FFF2-40B4-BE49-F238E27FC236}">
                <a16:creationId xmlns:a16="http://schemas.microsoft.com/office/drawing/2014/main" xmlns="" id="{2B3ADB08-9D3B-498A-83B2-2726BCB358D9}"/>
              </a:ext>
            </a:extLst>
          </p:cNvPr>
          <p:cNvSpPr txBox="1">
            <a:spLocks noChangeArrowheads="1"/>
          </p:cNvSpPr>
          <p:nvPr/>
        </p:nvSpPr>
        <p:spPr bwMode="auto">
          <a:xfrm>
            <a:off x="1055440" y="1556792"/>
            <a:ext cx="100811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sz="5400" b="1" dirty="0">
                <a:latin typeface="Calibri" panose="020F0502020204030204" pitchFamily="34" charset="0"/>
              </a:rPr>
              <a:t>VERTICAL JUMPS	</a:t>
            </a:r>
            <a:endParaRPr lang="en-IN" altLang="en-US" sz="54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6ABC9706-44E4-4AFE-83F5-2D9D31511EE8}"/>
              </a:ext>
            </a:extLst>
          </p:cNvPr>
          <p:cNvSpPr txBox="1"/>
          <p:nvPr/>
        </p:nvSpPr>
        <p:spPr>
          <a:xfrm rot="10800000" flipV="1">
            <a:off x="1775520" y="3086125"/>
            <a:ext cx="3528392"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HIGH JUMP </a:t>
            </a:r>
          </a:p>
        </p:txBody>
      </p:sp>
      <p:sp>
        <p:nvSpPr>
          <p:cNvPr id="8" name="TextBox 7">
            <a:extLst>
              <a:ext uri="{FF2B5EF4-FFF2-40B4-BE49-F238E27FC236}">
                <a16:creationId xmlns:a16="http://schemas.microsoft.com/office/drawing/2014/main" xmlns="" id="{1C8BBAE9-6DE3-4BBC-BE08-706871874D5A}"/>
              </a:ext>
            </a:extLst>
          </p:cNvPr>
          <p:cNvSpPr txBox="1"/>
          <p:nvPr/>
        </p:nvSpPr>
        <p:spPr>
          <a:xfrm>
            <a:off x="7752184" y="3101514"/>
            <a:ext cx="2664296"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POLE VAULT </a:t>
            </a:r>
          </a:p>
        </p:txBody>
      </p:sp>
      <p:cxnSp>
        <p:nvCxnSpPr>
          <p:cNvPr id="9" name="Straight Arrow Connector 8">
            <a:extLst>
              <a:ext uri="{FF2B5EF4-FFF2-40B4-BE49-F238E27FC236}">
                <a16:creationId xmlns:a16="http://schemas.microsoft.com/office/drawing/2014/main" xmlns="" id="{60BFBF6A-187F-43F5-B230-94B71783DF92}"/>
              </a:ext>
            </a:extLst>
          </p:cNvPr>
          <p:cNvCxnSpPr>
            <a:cxnSpLocks/>
          </p:cNvCxnSpPr>
          <p:nvPr/>
        </p:nvCxnSpPr>
        <p:spPr bwMode="auto">
          <a:xfrm flipH="1">
            <a:off x="4114714" y="2348880"/>
            <a:ext cx="1981286" cy="652903"/>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xmlns="" id="{D723D21F-04EF-4C7E-B5A1-AAF1C55B81C1}"/>
              </a:ext>
            </a:extLst>
          </p:cNvPr>
          <p:cNvCxnSpPr>
            <a:cxnSpLocks/>
          </p:cNvCxnSpPr>
          <p:nvPr/>
        </p:nvCxnSpPr>
        <p:spPr bwMode="auto">
          <a:xfrm>
            <a:off x="6096000" y="2348880"/>
            <a:ext cx="1944216" cy="578479"/>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xmlns="" id="{A920C1E4-A724-4952-B4AF-354E3607505C}"/>
              </a:ext>
            </a:extLst>
          </p:cNvPr>
          <p:cNvSpPr txBox="1"/>
          <p:nvPr/>
        </p:nvSpPr>
        <p:spPr>
          <a:xfrm>
            <a:off x="4799857" y="2780928"/>
            <a:ext cx="2808312" cy="369332"/>
          </a:xfrm>
          <a:prstGeom prst="rect">
            <a:avLst/>
          </a:prstGeom>
          <a:noFill/>
        </p:spPr>
        <p:txBody>
          <a:bodyPr wrap="square" rtlCol="0">
            <a:spAutoFit/>
          </a:bodyPr>
          <a:lstStyle/>
          <a:p>
            <a:pPr algn="ctr"/>
            <a:r>
              <a:rPr lang="en-US" b="1" dirty="0">
                <a:latin typeface="Calibri" panose="020F0502020204030204" pitchFamily="34" charset="0"/>
              </a:rPr>
              <a:t>RULES &amp; INTERPRETATION </a:t>
            </a:r>
          </a:p>
        </p:txBody>
      </p:sp>
      <p:pic>
        <p:nvPicPr>
          <p:cNvPr id="12" name="Picture 11">
            <a:extLst>
              <a:ext uri="{FF2B5EF4-FFF2-40B4-BE49-F238E27FC236}">
                <a16:creationId xmlns:a16="http://schemas.microsoft.com/office/drawing/2014/main" xmlns="" id="{F13BB2E4-6BA2-458D-9880-384671F8D67F}"/>
              </a:ext>
            </a:extLst>
          </p:cNvPr>
          <p:cNvPicPr>
            <a:picLocks noChangeAspect="1"/>
          </p:cNvPicPr>
          <p:nvPr/>
        </p:nvPicPr>
        <p:blipFill>
          <a:blip r:embed="rId2"/>
          <a:stretch>
            <a:fillRect/>
          </a:stretch>
        </p:blipFill>
        <p:spPr>
          <a:xfrm>
            <a:off x="1775520" y="3429000"/>
            <a:ext cx="3527616" cy="2645712"/>
          </a:xfrm>
          <a:prstGeom prst="rect">
            <a:avLst/>
          </a:prstGeom>
          <a:ln w="12700">
            <a:solidFill>
              <a:schemeClr val="tx1"/>
            </a:solidFill>
          </a:ln>
        </p:spPr>
      </p:pic>
      <p:sp>
        <p:nvSpPr>
          <p:cNvPr id="13" name="TextBox 12">
            <a:extLst>
              <a:ext uri="{FF2B5EF4-FFF2-40B4-BE49-F238E27FC236}">
                <a16:creationId xmlns:a16="http://schemas.microsoft.com/office/drawing/2014/main" xmlns="" id="{E704CEEB-0FEC-4CF6-8FFC-52AD32844172}"/>
              </a:ext>
            </a:extLst>
          </p:cNvPr>
          <p:cNvSpPr txBox="1"/>
          <p:nvPr/>
        </p:nvSpPr>
        <p:spPr>
          <a:xfrm>
            <a:off x="1775519" y="6093296"/>
            <a:ext cx="3528393" cy="369332"/>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Tejaswin</a:t>
            </a:r>
            <a:r>
              <a:rPr lang="en-US" dirty="0">
                <a:latin typeface="Calibri" panose="020F0502020204030204" pitchFamily="34" charset="0"/>
                <a:cs typeface="Calibri" panose="020F0502020204030204" pitchFamily="34" charset="0"/>
              </a:rPr>
              <a:t> Shankar</a:t>
            </a:r>
          </a:p>
        </p:txBody>
      </p:sp>
      <p:pic>
        <p:nvPicPr>
          <p:cNvPr id="14" name="Picture 13">
            <a:extLst>
              <a:ext uri="{FF2B5EF4-FFF2-40B4-BE49-F238E27FC236}">
                <a16:creationId xmlns:a16="http://schemas.microsoft.com/office/drawing/2014/main" xmlns="" id="{E0B43B96-E66F-4D8D-84F2-4D09072084A6}"/>
              </a:ext>
            </a:extLst>
          </p:cNvPr>
          <p:cNvPicPr>
            <a:picLocks noChangeAspect="1"/>
          </p:cNvPicPr>
          <p:nvPr/>
        </p:nvPicPr>
        <p:blipFill rotWithShape="1">
          <a:blip r:embed="rId3"/>
          <a:srcRect r="24569"/>
          <a:stretch/>
        </p:blipFill>
        <p:spPr>
          <a:xfrm>
            <a:off x="7752184" y="3429000"/>
            <a:ext cx="2664296" cy="2649096"/>
          </a:xfrm>
          <a:prstGeom prst="rect">
            <a:avLst/>
          </a:prstGeom>
          <a:ln w="12700">
            <a:solidFill>
              <a:schemeClr val="tx1"/>
            </a:solidFill>
          </a:ln>
        </p:spPr>
      </p:pic>
      <p:sp>
        <p:nvSpPr>
          <p:cNvPr id="15" name="TextBox 14">
            <a:extLst>
              <a:ext uri="{FF2B5EF4-FFF2-40B4-BE49-F238E27FC236}">
                <a16:creationId xmlns:a16="http://schemas.microsoft.com/office/drawing/2014/main" xmlns="" id="{44073268-7E9D-49AC-B4B7-DB18089ACB14}"/>
              </a:ext>
            </a:extLst>
          </p:cNvPr>
          <p:cNvSpPr txBox="1"/>
          <p:nvPr/>
        </p:nvSpPr>
        <p:spPr>
          <a:xfrm>
            <a:off x="7752184" y="6093296"/>
            <a:ext cx="2664296" cy="369332"/>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Rakesh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Gond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0229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0216" t="34157" r="36168" b="6512"/>
          <a:stretch/>
        </p:blipFill>
        <p:spPr>
          <a:xfrm>
            <a:off x="1055440" y="1484784"/>
            <a:ext cx="10225136" cy="5040560"/>
          </a:xfrm>
          <a:prstGeom prst="rect">
            <a:avLst/>
          </a:prstGeom>
        </p:spPr>
      </p:pic>
      <p:sp>
        <p:nvSpPr>
          <p:cNvPr id="3" name="TextBox 2"/>
          <p:cNvSpPr txBox="1"/>
          <p:nvPr/>
        </p:nvSpPr>
        <p:spPr>
          <a:xfrm rot="10800000" flipV="1">
            <a:off x="983432" y="261610"/>
            <a:ext cx="633670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SCORE SHEET – VERTICAL JUMP </a:t>
            </a:r>
          </a:p>
        </p:txBody>
      </p:sp>
    </p:spTree>
    <p:extLst>
      <p:ext uri="{BB962C8B-B14F-4D97-AF65-F5344CB8AC3E}">
        <p14:creationId xmlns:p14="http://schemas.microsoft.com/office/powerpoint/2010/main" val="193427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260648"/>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RESULT CARD – VERTICAL  JUMP</a:t>
            </a:r>
          </a:p>
        </p:txBody>
      </p:sp>
      <p:sp>
        <p:nvSpPr>
          <p:cNvPr id="3" name="Rectangle 2">
            <a:extLst>
              <a:ext uri="{FF2B5EF4-FFF2-40B4-BE49-F238E27FC236}">
                <a16:creationId xmlns:a16="http://schemas.microsoft.com/office/drawing/2014/main" xmlns="" id="{05EFAD02-9B59-4E7F-8799-089F46FF90A3}"/>
              </a:ext>
            </a:extLst>
          </p:cNvPr>
          <p:cNvSpPr/>
          <p:nvPr/>
        </p:nvSpPr>
        <p:spPr bwMode="auto">
          <a:xfrm>
            <a:off x="1055440" y="1556792"/>
            <a:ext cx="10081120" cy="489654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Arial" charset="0"/>
            </a:endParaRPr>
          </a:p>
        </p:txBody>
      </p:sp>
      <p:pic>
        <p:nvPicPr>
          <p:cNvPr id="6" name="Content Placeholder 3"/>
          <p:cNvPicPr>
            <a:picLocks noGrp="1" noChangeAspect="1"/>
          </p:cNvPicPr>
          <p:nvPr>
            <p:ph idx="1"/>
          </p:nvPr>
        </p:nvPicPr>
        <p:blipFill rotWithShape="1">
          <a:blip r:embed="rId2"/>
          <a:srcRect l="25654" t="37882" r="42147" b="27614"/>
          <a:stretch/>
        </p:blipFill>
        <p:spPr>
          <a:xfrm>
            <a:off x="1055440" y="1556793"/>
            <a:ext cx="10009112" cy="4896543"/>
          </a:xfrm>
          <a:prstGeom prst="rect">
            <a:avLst/>
          </a:prstGeom>
        </p:spPr>
      </p:pic>
    </p:spTree>
    <p:extLst>
      <p:ext uri="{BB962C8B-B14F-4D97-AF65-F5344CB8AC3E}">
        <p14:creationId xmlns:p14="http://schemas.microsoft.com/office/powerpoint/2010/main" val="79549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3432" y="323945"/>
            <a:ext cx="4896544" cy="584775"/>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rPr>
              <a:t>HIGH JUMP  </a:t>
            </a:r>
          </a:p>
        </p:txBody>
      </p:sp>
      <p:sp>
        <p:nvSpPr>
          <p:cNvPr id="6" name="Rectangle 5">
            <a:extLst>
              <a:ext uri="{FF2B5EF4-FFF2-40B4-BE49-F238E27FC236}">
                <a16:creationId xmlns:a16="http://schemas.microsoft.com/office/drawing/2014/main" xmlns="" id="{FF92B2BB-8789-4E12-A637-8C3B8DFCA1C8}"/>
              </a:ext>
            </a:extLst>
          </p:cNvPr>
          <p:cNvSpPr/>
          <p:nvPr/>
        </p:nvSpPr>
        <p:spPr>
          <a:xfrm>
            <a:off x="983432" y="2060849"/>
            <a:ext cx="4536504" cy="1969770"/>
          </a:xfrm>
          <a:prstGeom prst="rect">
            <a:avLst/>
          </a:prstGeom>
        </p:spPr>
        <p:txBody>
          <a:bodyPr wrap="square">
            <a:spAutoFit/>
          </a:bodyPr>
          <a:lstStyle/>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RUNWAY AND TAKE-OFF AREA</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APPARATUS</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LANDING AREA</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FAILURES</a:t>
            </a:r>
            <a:endParaRPr lang="en-US" sz="2000" kern="0" dirty="0">
              <a:latin typeface="Calibri" panose="020F0502020204030204" pitchFamily="34" charset="0"/>
              <a:ea typeface="ＭＳ Ｐゴシック" charset="0"/>
            </a:endParaRPr>
          </a:p>
        </p:txBody>
      </p:sp>
      <p:pic>
        <p:nvPicPr>
          <p:cNvPr id="9" name="Picture 8">
            <a:extLst>
              <a:ext uri="{FF2B5EF4-FFF2-40B4-BE49-F238E27FC236}">
                <a16:creationId xmlns:a16="http://schemas.microsoft.com/office/drawing/2014/main" xmlns="" id="{D3C3F0DC-2B30-4462-98EB-4941C73EA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32" y="1988840"/>
            <a:ext cx="4768204" cy="2880790"/>
          </a:xfrm>
          <a:prstGeom prst="rect">
            <a:avLst/>
          </a:prstGeom>
          <a:ln w="12700">
            <a:solidFill>
              <a:schemeClr val="tx1"/>
            </a:solidFill>
          </a:ln>
        </p:spPr>
      </p:pic>
    </p:spTree>
    <p:extLst>
      <p:ext uri="{BB962C8B-B14F-4D97-AF65-F5344CB8AC3E}">
        <p14:creationId xmlns:p14="http://schemas.microsoft.com/office/powerpoint/2010/main" val="1455954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3432" y="323945"/>
            <a:ext cx="4896544" cy="584775"/>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rPr>
              <a:t>RUNWAY – HIGH JUMP  </a:t>
            </a:r>
          </a:p>
        </p:txBody>
      </p:sp>
      <p:pic>
        <p:nvPicPr>
          <p:cNvPr id="7" name="Picture 6"/>
          <p:cNvPicPr>
            <a:picLocks noChangeAspect="1"/>
          </p:cNvPicPr>
          <p:nvPr/>
        </p:nvPicPr>
        <p:blipFill rotWithShape="1">
          <a:blip r:embed="rId3"/>
          <a:srcRect l="2896" t="3854" r="1187"/>
          <a:stretch/>
        </p:blipFill>
        <p:spPr>
          <a:xfrm>
            <a:off x="5477435" y="1916832"/>
            <a:ext cx="5746377" cy="3388105"/>
          </a:xfrm>
          <a:prstGeom prst="rect">
            <a:avLst/>
          </a:prstGeom>
        </p:spPr>
      </p:pic>
      <p:pic>
        <p:nvPicPr>
          <p:cNvPr id="8" name="Picture 7">
            <a:extLst>
              <a:ext uri="{FF2B5EF4-FFF2-40B4-BE49-F238E27FC236}">
                <a16:creationId xmlns:a16="http://schemas.microsoft.com/office/drawing/2014/main" xmlns="" id="{703DF0EE-13EC-4BC1-9E2B-39ADB63857EE}"/>
              </a:ext>
            </a:extLst>
          </p:cNvPr>
          <p:cNvPicPr>
            <a:picLocks noChangeAspect="1"/>
          </p:cNvPicPr>
          <p:nvPr/>
        </p:nvPicPr>
        <p:blipFill rotWithShape="1">
          <a:blip r:embed="rId4"/>
          <a:srcRect l="12991" t="41574" r="33861" b="6773"/>
          <a:stretch/>
        </p:blipFill>
        <p:spPr>
          <a:xfrm>
            <a:off x="1847528" y="3525012"/>
            <a:ext cx="3024336" cy="2755506"/>
          </a:xfrm>
          <a:prstGeom prst="rect">
            <a:avLst/>
          </a:prstGeom>
        </p:spPr>
      </p:pic>
      <p:sp>
        <p:nvSpPr>
          <p:cNvPr id="10" name="Content Placeholder 2">
            <a:extLst>
              <a:ext uri="{FF2B5EF4-FFF2-40B4-BE49-F238E27FC236}">
                <a16:creationId xmlns:a16="http://schemas.microsoft.com/office/drawing/2014/main" xmlns="" id="{32AE0A55-2BED-479E-A9A0-250646012C91}"/>
              </a:ext>
            </a:extLst>
          </p:cNvPr>
          <p:cNvSpPr txBox="1">
            <a:spLocks/>
          </p:cNvSpPr>
          <p:nvPr/>
        </p:nvSpPr>
        <p:spPr>
          <a:xfrm>
            <a:off x="983431" y="1925054"/>
            <a:ext cx="4392489" cy="2160240"/>
          </a:xfrm>
          <a:prstGeom prst="rect">
            <a:avLst/>
          </a:prstGeom>
        </p:spPr>
        <p:txBody>
          <a:bodyPr/>
          <a:lst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a:lstStyle>
          <a:p>
            <a:pPr marL="0" indent="0">
              <a:buFontTx/>
              <a:buNone/>
            </a:pPr>
            <a:r>
              <a:rPr lang="en-US" sz="2000" kern="0" dirty="0">
                <a:latin typeface="Calibri" panose="020F0502020204030204" pitchFamily="34" charset="0"/>
              </a:rPr>
              <a:t>Minimum </a:t>
            </a:r>
            <a:r>
              <a:rPr lang="en-US" sz="2000" u="sng" kern="0" dirty="0">
                <a:latin typeface="Calibri" panose="020F0502020204030204" pitchFamily="34" charset="0"/>
              </a:rPr>
              <a:t>width</a:t>
            </a:r>
            <a:r>
              <a:rPr lang="en-US" sz="2000" kern="0" dirty="0">
                <a:latin typeface="Calibri" panose="020F0502020204030204" pitchFamily="34" charset="0"/>
              </a:rPr>
              <a:t> of the runway - 16m </a:t>
            </a:r>
          </a:p>
          <a:p>
            <a:pPr marL="0" indent="0">
              <a:buFontTx/>
              <a:buNone/>
            </a:pPr>
            <a:r>
              <a:rPr lang="en-US" sz="2000" kern="0" dirty="0">
                <a:latin typeface="Calibri" panose="020F0502020204030204" pitchFamily="34" charset="0"/>
              </a:rPr>
              <a:t>Minimum </a:t>
            </a:r>
            <a:r>
              <a:rPr lang="en-US" sz="2000" u="sng" kern="0" dirty="0">
                <a:latin typeface="Calibri" panose="020F0502020204030204" pitchFamily="34" charset="0"/>
              </a:rPr>
              <a:t>length</a:t>
            </a:r>
            <a:r>
              <a:rPr lang="en-US" sz="2000" kern="0" dirty="0">
                <a:latin typeface="Calibri" panose="020F0502020204030204" pitchFamily="34" charset="0"/>
              </a:rPr>
              <a:t> -  15m </a:t>
            </a:r>
          </a:p>
          <a:p>
            <a:pPr marL="0" indent="0">
              <a:buFontTx/>
              <a:buNone/>
            </a:pPr>
            <a:r>
              <a:rPr lang="en-US" sz="2000" kern="0" dirty="0">
                <a:latin typeface="Calibri" panose="020F0502020204030204" pitchFamily="34" charset="0"/>
              </a:rPr>
              <a:t>International Competition </a:t>
            </a:r>
          </a:p>
          <a:p>
            <a:pPr marL="0" indent="0">
              <a:buFontTx/>
              <a:buNone/>
            </a:pPr>
            <a:r>
              <a:rPr lang="en-US" sz="2000" kern="0" dirty="0">
                <a:latin typeface="Calibri" panose="020F0502020204030204" pitchFamily="34" charset="0"/>
              </a:rPr>
              <a:t>Minimum length -  25m.</a:t>
            </a:r>
          </a:p>
        </p:txBody>
      </p:sp>
    </p:spTree>
    <p:extLst>
      <p:ext uri="{BB962C8B-B14F-4D97-AF65-F5344CB8AC3E}">
        <p14:creationId xmlns:p14="http://schemas.microsoft.com/office/powerpoint/2010/main" val="3109655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17465" t="21694" r="13072" b="9975"/>
          <a:stretch/>
        </p:blipFill>
        <p:spPr>
          <a:xfrm>
            <a:off x="1559496" y="2420888"/>
            <a:ext cx="8948010" cy="4055463"/>
          </a:xfrm>
          <a:prstGeom prst="rect">
            <a:avLst/>
          </a:prstGeom>
        </p:spPr>
      </p:pic>
      <p:sp>
        <p:nvSpPr>
          <p:cNvPr id="13" name="TextBox 12"/>
          <p:cNvSpPr txBox="1"/>
          <p:nvPr/>
        </p:nvSpPr>
        <p:spPr>
          <a:xfrm>
            <a:off x="983432" y="323945"/>
            <a:ext cx="345638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APPARATUS </a:t>
            </a:r>
          </a:p>
        </p:txBody>
      </p:sp>
      <p:sp>
        <p:nvSpPr>
          <p:cNvPr id="8" name="TextBox 7">
            <a:extLst>
              <a:ext uri="{FF2B5EF4-FFF2-40B4-BE49-F238E27FC236}">
                <a16:creationId xmlns:a16="http://schemas.microsoft.com/office/drawing/2014/main" xmlns="" id="{230C975D-0049-4961-845F-0986372278AB}"/>
              </a:ext>
            </a:extLst>
          </p:cNvPr>
          <p:cNvSpPr txBox="1"/>
          <p:nvPr/>
        </p:nvSpPr>
        <p:spPr>
          <a:xfrm>
            <a:off x="983432" y="1451914"/>
            <a:ext cx="10153128" cy="1545038"/>
          </a:xfrm>
          <a:prstGeom prst="rect">
            <a:avLst/>
          </a:prstGeom>
          <a:noFill/>
        </p:spPr>
        <p:txBody>
          <a:bodyPr wrap="square">
            <a:spAutoFit/>
          </a:bodyPr>
          <a:lstStyle/>
          <a:p>
            <a:pPr algn="just">
              <a:lnSpc>
                <a:spcPct val="120000"/>
              </a:lnSpc>
            </a:pPr>
            <a:r>
              <a:rPr lang="en-US" sz="2000" b="0" i="0" u="none" strike="noStrike" baseline="0" dirty="0">
                <a:latin typeface="Calibri" panose="020F0502020204030204" pitchFamily="34" charset="0"/>
                <a:cs typeface="Calibri" panose="020F0502020204030204" pitchFamily="34" charset="0"/>
              </a:rPr>
              <a:t>Any style of uprights or posts may be used, provided they are rigid.</a:t>
            </a:r>
          </a:p>
          <a:p>
            <a:pPr algn="just">
              <a:lnSpc>
                <a:spcPct val="120000"/>
              </a:lnSpc>
            </a:pPr>
            <a:r>
              <a:rPr lang="en-US" sz="2000" b="0" i="0" u="none" strike="noStrike" baseline="0" dirty="0">
                <a:latin typeface="Calibri" panose="020F0502020204030204" pitchFamily="34" charset="0"/>
                <a:cs typeface="Calibri" panose="020F0502020204030204" pitchFamily="34" charset="0"/>
              </a:rPr>
              <a:t>They shall have supports for the crossbar firmly fixed to them.</a:t>
            </a:r>
          </a:p>
          <a:p>
            <a:pPr algn="just">
              <a:lnSpc>
                <a:spcPct val="120000"/>
              </a:lnSpc>
            </a:pPr>
            <a:r>
              <a:rPr lang="en-US" sz="2000" b="0" i="0" u="none" strike="noStrike" baseline="0" dirty="0">
                <a:latin typeface="Calibri" panose="020F0502020204030204" pitchFamily="34" charset="0"/>
                <a:cs typeface="Calibri" panose="020F0502020204030204" pitchFamily="34" charset="0"/>
              </a:rPr>
              <a:t>They shall be sufficiently tall as to exceed the actual height to which the crossbar is raised by at least 0.10m.</a:t>
            </a:r>
            <a:endParaRPr lang="en-I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842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605" t="17841" r="39839" b="9427"/>
          <a:stretch/>
        </p:blipFill>
        <p:spPr>
          <a:xfrm>
            <a:off x="1055440" y="2060848"/>
            <a:ext cx="4400467" cy="4320670"/>
          </a:xfrm>
          <a:prstGeom prst="rect">
            <a:avLst/>
          </a:prstGeom>
          <a:ln w="12700">
            <a:solidFill>
              <a:schemeClr val="tx1"/>
            </a:solidFill>
          </a:ln>
        </p:spPr>
      </p:pic>
      <p:sp>
        <p:nvSpPr>
          <p:cNvPr id="5" name="TextBox 4"/>
          <p:cNvSpPr txBox="1"/>
          <p:nvPr/>
        </p:nvSpPr>
        <p:spPr>
          <a:xfrm>
            <a:off x="911424" y="1412776"/>
            <a:ext cx="1584176" cy="864096"/>
          </a:xfrm>
          <a:prstGeom prst="rect">
            <a:avLst/>
          </a:prstGeom>
          <a:solidFill>
            <a:schemeClr val="bg1"/>
          </a:solidFill>
        </p:spPr>
        <p:txBody>
          <a:bodyPr wrap="square" rtlCol="0">
            <a:spAutoFit/>
          </a:bodyPr>
          <a:lstStyle/>
          <a:p>
            <a:endParaRPr lang="en-US" dirty="0"/>
          </a:p>
        </p:txBody>
      </p:sp>
      <p:sp>
        <p:nvSpPr>
          <p:cNvPr id="14" name="TextBox 13"/>
          <p:cNvSpPr txBox="1"/>
          <p:nvPr/>
        </p:nvSpPr>
        <p:spPr>
          <a:xfrm>
            <a:off x="911424" y="323945"/>
            <a:ext cx="4032448"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UPRIGHTS </a:t>
            </a:r>
          </a:p>
        </p:txBody>
      </p:sp>
      <p:cxnSp>
        <p:nvCxnSpPr>
          <p:cNvPr id="22" name="Straight Arrow Connector 21"/>
          <p:cNvCxnSpPr/>
          <p:nvPr/>
        </p:nvCxnSpPr>
        <p:spPr bwMode="auto">
          <a:xfrm flipH="1">
            <a:off x="4727848" y="4869160"/>
            <a:ext cx="1224136" cy="576064"/>
          </a:xfrm>
          <a:prstGeom prst="straightConnector1">
            <a:avLst/>
          </a:prstGeom>
          <a:gradFill rotWithShape="0">
            <a:gsLst>
              <a:gs pos="0">
                <a:schemeClr val="accent1"/>
              </a:gs>
              <a:gs pos="100000">
                <a:schemeClr val="accent1">
                  <a:gamma/>
                  <a:shade val="86275"/>
                  <a:invGamma/>
                </a:schemeClr>
              </a:gs>
            </a:gsLst>
            <a:lin ang="5400000" scaled="1"/>
          </a:gradFill>
          <a:ln w="19050" cap="flat" cmpd="sng" algn="ctr">
            <a:solidFill>
              <a:srgbClr val="00B0F0"/>
            </a:solidFill>
            <a:prstDash val="solid"/>
            <a:round/>
            <a:headEnd type="none" w="med" len="med"/>
            <a:tailEnd type="triangle"/>
          </a:ln>
          <a:effectLst/>
        </p:spPr>
      </p:cxnSp>
      <p:sp>
        <p:nvSpPr>
          <p:cNvPr id="15" name="TextBox 14">
            <a:extLst>
              <a:ext uri="{FF2B5EF4-FFF2-40B4-BE49-F238E27FC236}">
                <a16:creationId xmlns:a16="http://schemas.microsoft.com/office/drawing/2014/main" xmlns="" id="{F1E81E1C-1A3C-435D-9F47-774FE5358D42}"/>
              </a:ext>
            </a:extLst>
          </p:cNvPr>
          <p:cNvSpPr txBox="1"/>
          <p:nvPr/>
        </p:nvSpPr>
        <p:spPr>
          <a:xfrm>
            <a:off x="5807968" y="4509120"/>
            <a:ext cx="5616624" cy="830997"/>
          </a:xfrm>
          <a:prstGeom prst="rect">
            <a:avLst/>
          </a:prstGeom>
          <a:noFill/>
        </p:spPr>
        <p:txBody>
          <a:bodyPr wrap="square">
            <a:spAutoFit/>
          </a:bodyPr>
          <a:lstStyle/>
          <a:p>
            <a:pPr algn="just">
              <a:lnSpc>
                <a:spcPct val="120000"/>
              </a:lnSpc>
            </a:pPr>
            <a:r>
              <a:rPr lang="en-US" sz="2000" b="0" i="0" u="none" strike="noStrike" baseline="0" dirty="0">
                <a:latin typeface="Calibri" panose="020F0502020204030204" pitchFamily="34" charset="0"/>
                <a:cs typeface="Calibri" panose="020F0502020204030204" pitchFamily="34" charset="0"/>
              </a:rPr>
              <a:t>Once the standards are adjusted and properly spaced, mark their position on the ground.</a:t>
            </a:r>
            <a:endParaRPr lang="en-IN" sz="20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051D0EE3-7294-403F-948A-3E94216FADF9}"/>
              </a:ext>
            </a:extLst>
          </p:cNvPr>
          <p:cNvSpPr txBox="1"/>
          <p:nvPr/>
        </p:nvSpPr>
        <p:spPr>
          <a:xfrm>
            <a:off x="5976697" y="2167338"/>
            <a:ext cx="5472608" cy="2354491"/>
          </a:xfrm>
          <a:prstGeom prst="rect">
            <a:avLst/>
          </a:prstGeom>
          <a:noFill/>
        </p:spPr>
        <p:txBody>
          <a:bodyPr wrap="square">
            <a:spAutoFit/>
          </a:bodyPr>
          <a:lstStyle/>
          <a:p>
            <a:pPr algn="just"/>
            <a:r>
              <a:rPr lang="en-US" sz="2000" b="0" i="0" u="none" strike="noStrike" baseline="0" dirty="0">
                <a:latin typeface="Calibri" panose="020F0502020204030204" pitchFamily="34" charset="0"/>
              </a:rPr>
              <a:t>The uprights or posts shall not be moved during the competition unless the Referee considers that either the take-off or landing area has become unsuitable. In such a case, the change shall be made only after a round of trials has been </a:t>
            </a:r>
            <a:r>
              <a:rPr lang="en-IN" sz="2000" b="0" i="0" u="none" strike="noStrike" baseline="0" dirty="0">
                <a:latin typeface="Calibri" panose="020F0502020204030204" pitchFamily="34" charset="0"/>
              </a:rPr>
              <a:t>completed. </a:t>
            </a:r>
          </a:p>
          <a:p>
            <a:pPr algn="just">
              <a:lnSpc>
                <a:spcPct val="150000"/>
              </a:lnSpc>
            </a:pPr>
            <a:endParaRPr lang="en-IN" dirty="0"/>
          </a:p>
        </p:txBody>
      </p:sp>
    </p:spTree>
    <p:extLst>
      <p:ext uri="{BB962C8B-B14F-4D97-AF65-F5344CB8AC3E}">
        <p14:creationId xmlns:p14="http://schemas.microsoft.com/office/powerpoint/2010/main" val="3378865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20136" y="1700808"/>
            <a:ext cx="4008237" cy="4104456"/>
          </a:xfrm>
          <a:prstGeom prst="rect">
            <a:avLst/>
          </a:prstGeom>
        </p:spPr>
      </p:pic>
      <p:sp>
        <p:nvSpPr>
          <p:cNvPr id="6" name="TextBox 5"/>
          <p:cNvSpPr txBox="1"/>
          <p:nvPr/>
        </p:nvSpPr>
        <p:spPr>
          <a:xfrm>
            <a:off x="911424" y="1764099"/>
            <a:ext cx="6048672" cy="4401205"/>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Calibri" panose="020F0502020204030204" pitchFamily="34" charset="0"/>
              </a:rPr>
              <a:t>Flat &amp; Rectangular (4cm x6 cm )</a:t>
            </a:r>
          </a:p>
          <a:p>
            <a:pPr marL="342900" indent="-342900" algn="just">
              <a:buFont typeface="Arial" panose="020B0604020202020204" pitchFamily="34" charset="0"/>
              <a:buChar char="•"/>
            </a:pPr>
            <a:endParaRPr lang="en-US" sz="2000" dirty="0">
              <a:latin typeface="Calibri" panose="020F0502020204030204" pitchFamily="34" charset="0"/>
            </a:endParaRPr>
          </a:p>
          <a:p>
            <a:pPr marL="342900" indent="-342900" algn="just">
              <a:buFont typeface="Arial" panose="020B0604020202020204" pitchFamily="34" charset="0"/>
              <a:buChar char="•"/>
            </a:pPr>
            <a:r>
              <a:rPr lang="en-US" sz="2000" dirty="0">
                <a:latin typeface="Calibri" panose="020F0502020204030204" pitchFamily="34" charset="0"/>
              </a:rPr>
              <a:t>Fixed to uprights &amp; immoveable </a:t>
            </a:r>
          </a:p>
          <a:p>
            <a:pPr marL="342900" indent="-342900" algn="just">
              <a:buFont typeface="Arial" panose="020B0604020202020204" pitchFamily="34" charset="0"/>
              <a:buChar char="•"/>
            </a:pPr>
            <a:endParaRPr lang="en-US" sz="2000" dirty="0">
              <a:latin typeface="Calibri" panose="020F0502020204030204" pitchFamily="34" charset="0"/>
            </a:endParaRPr>
          </a:p>
          <a:p>
            <a:pPr marL="342900" indent="-342900" algn="just">
              <a:buFont typeface="Arial" panose="020B0604020202020204" pitchFamily="34" charset="0"/>
              <a:buChar char="•"/>
            </a:pPr>
            <a:r>
              <a:rPr lang="en-US" sz="2000" dirty="0">
                <a:latin typeface="Calibri" panose="020F0502020204030204" pitchFamily="34" charset="0"/>
              </a:rPr>
              <a:t>Surface of the uprights should be smooth ( not covered with rubber or spring )</a:t>
            </a:r>
          </a:p>
          <a:p>
            <a:pPr algn="just"/>
            <a:endParaRPr lang="en-US" sz="2000" dirty="0">
              <a:latin typeface="Calibri" panose="020F0502020204030204" pitchFamily="34" charset="0"/>
            </a:endParaRPr>
          </a:p>
          <a:p>
            <a:pPr marL="342900" indent="-342900" algn="just">
              <a:buFont typeface="Arial" panose="020B0604020202020204" pitchFamily="34" charset="0"/>
              <a:buChar char="•"/>
            </a:pPr>
            <a:r>
              <a:rPr lang="en-US" sz="2000" dirty="0">
                <a:latin typeface="Calibri" panose="020F0502020204030204" pitchFamily="34" charset="0"/>
              </a:rPr>
              <a:t>Face the opposite upright </a:t>
            </a:r>
          </a:p>
          <a:p>
            <a:pPr marL="342900" indent="-342900" algn="just">
              <a:buFont typeface="Arial" panose="020B0604020202020204" pitchFamily="34" charset="0"/>
              <a:buChar char="•"/>
            </a:pPr>
            <a:endParaRPr lang="en-US" sz="2000" dirty="0">
              <a:latin typeface="Calibri" panose="020F0502020204030204" pitchFamily="34" charset="0"/>
            </a:endParaRPr>
          </a:p>
          <a:p>
            <a:pPr marL="342900" indent="-342900" algn="just">
              <a:buFont typeface="Arial" panose="020B0604020202020204" pitchFamily="34" charset="0"/>
              <a:buChar char="•"/>
            </a:pPr>
            <a:r>
              <a:rPr lang="en-US" sz="2000" dirty="0">
                <a:latin typeface="Calibri" panose="020F0502020204030204" pitchFamily="34" charset="0"/>
              </a:rPr>
              <a:t>Ends of the cross bar should rest on it , if touched by athlete , easily fall to the ground</a:t>
            </a:r>
          </a:p>
          <a:p>
            <a:pPr algn="just"/>
            <a:endParaRPr lang="en-US" sz="2000" dirty="0">
              <a:latin typeface="Calibri" panose="020F0502020204030204" pitchFamily="34" charset="0"/>
            </a:endParaRPr>
          </a:p>
          <a:p>
            <a:pPr marL="342900" indent="-342900" algn="just">
              <a:buFont typeface="Arial" panose="020B0604020202020204" pitchFamily="34" charset="0"/>
              <a:buChar char="•"/>
            </a:pPr>
            <a:r>
              <a:rPr lang="en-US" sz="2000" dirty="0">
                <a:latin typeface="Calibri" panose="020F0502020204030204" pitchFamily="34" charset="0"/>
              </a:rPr>
              <a:t>Supports should be of same height at each end of the crossbar</a:t>
            </a:r>
          </a:p>
        </p:txBody>
      </p:sp>
      <p:sp>
        <p:nvSpPr>
          <p:cNvPr id="8" name="TextBox 7"/>
          <p:cNvSpPr txBox="1"/>
          <p:nvPr/>
        </p:nvSpPr>
        <p:spPr>
          <a:xfrm>
            <a:off x="911424" y="323945"/>
            <a:ext cx="309634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SUPPORTS </a:t>
            </a:r>
          </a:p>
        </p:txBody>
      </p:sp>
    </p:spTree>
    <p:extLst>
      <p:ext uri="{BB962C8B-B14F-4D97-AF65-F5344CB8AC3E}">
        <p14:creationId xmlns:p14="http://schemas.microsoft.com/office/powerpoint/2010/main" val="3714478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0593" b="24976"/>
          <a:stretch/>
        </p:blipFill>
        <p:spPr>
          <a:xfrm>
            <a:off x="5591944" y="2060848"/>
            <a:ext cx="5544616" cy="3781818"/>
          </a:xfrm>
          <a:prstGeom prst="rect">
            <a:avLst/>
          </a:prstGeom>
        </p:spPr>
      </p:pic>
      <p:sp>
        <p:nvSpPr>
          <p:cNvPr id="2" name="Rectangle 1"/>
          <p:cNvSpPr/>
          <p:nvPr/>
        </p:nvSpPr>
        <p:spPr>
          <a:xfrm>
            <a:off x="983432" y="2132856"/>
            <a:ext cx="4464496" cy="3970318"/>
          </a:xfrm>
          <a:prstGeom prst="rect">
            <a:avLst/>
          </a:prstGeom>
        </p:spPr>
        <p:txBody>
          <a:bodyPr wrap="square">
            <a:spAutoFit/>
          </a:bodyPr>
          <a:lstStyle/>
          <a:p>
            <a:pPr algn="just"/>
            <a:r>
              <a:rPr lang="en-US" sz="2000" u="sng" dirty="0">
                <a:latin typeface="Calibri" panose="020F0502020204030204" pitchFamily="34" charset="0"/>
              </a:rPr>
              <a:t>International Competition</a:t>
            </a:r>
            <a:r>
              <a:rPr lang="en-US" sz="2000" dirty="0">
                <a:latin typeface="Calibri" panose="020F0502020204030204" pitchFamily="34" charset="0"/>
              </a:rPr>
              <a:t>, the landing area shall be not smaller than </a:t>
            </a:r>
            <a:r>
              <a:rPr lang="en-US" sz="2000" u="sng" dirty="0">
                <a:latin typeface="Calibri" panose="020F0502020204030204" pitchFamily="34" charset="0"/>
              </a:rPr>
              <a:t>6m long x 4m wide x 0.7m </a:t>
            </a:r>
            <a:r>
              <a:rPr lang="en-US" sz="2000" dirty="0">
                <a:latin typeface="Calibri" panose="020F0502020204030204" pitchFamily="34" charset="0"/>
              </a:rPr>
              <a:t>high behind the vertical plane of the crossbar.</a:t>
            </a:r>
          </a:p>
          <a:p>
            <a:pPr algn="just"/>
            <a:endParaRPr lang="en-US" sz="2000" dirty="0">
              <a:latin typeface="Calibri" panose="020F0502020204030204" pitchFamily="34" charset="0"/>
            </a:endParaRPr>
          </a:p>
          <a:p>
            <a:pPr algn="just"/>
            <a:endParaRPr lang="en-US" sz="2000" dirty="0">
              <a:latin typeface="Calibri" panose="020F0502020204030204" pitchFamily="34" charset="0"/>
            </a:endParaRPr>
          </a:p>
          <a:p>
            <a:pPr algn="just"/>
            <a:r>
              <a:rPr lang="en-US" sz="2000" dirty="0">
                <a:latin typeface="Calibri" panose="020F0502020204030204" pitchFamily="34" charset="0"/>
              </a:rPr>
              <a:t>For </a:t>
            </a:r>
            <a:r>
              <a:rPr lang="en-US" sz="2000" b="1" dirty="0">
                <a:latin typeface="Calibri" panose="020F0502020204030204" pitchFamily="34" charset="0"/>
              </a:rPr>
              <a:t>other competitions</a:t>
            </a:r>
            <a:r>
              <a:rPr lang="en-US" sz="2000" dirty="0">
                <a:latin typeface="Calibri" panose="020F0502020204030204" pitchFamily="34" charset="0"/>
              </a:rPr>
              <a:t>, the landing area should measure </a:t>
            </a:r>
            <a:r>
              <a:rPr lang="en-US" sz="2000" u="sng" dirty="0">
                <a:latin typeface="Calibri" panose="020F0502020204030204" pitchFamily="34" charset="0"/>
              </a:rPr>
              <a:t>not less than 5m long x 3m wide x 0.7m high</a:t>
            </a:r>
            <a:r>
              <a:rPr lang="en-US" u="sng" dirty="0"/>
              <a:t>.</a:t>
            </a:r>
          </a:p>
          <a:p>
            <a:pPr algn="just"/>
            <a:endParaRPr lang="en-US" b="1" u="sng" dirty="0"/>
          </a:p>
          <a:p>
            <a:pPr algn="just"/>
            <a:r>
              <a:rPr lang="en-US" dirty="0"/>
              <a:t>There shall be a space of at least </a:t>
            </a:r>
            <a:r>
              <a:rPr lang="en-US" b="1" u="sng" dirty="0"/>
              <a:t>10mm between the ends of the crossbar and the uprights.</a:t>
            </a:r>
          </a:p>
        </p:txBody>
      </p:sp>
      <p:sp>
        <p:nvSpPr>
          <p:cNvPr id="7" name="TextBox 6">
            <a:extLst>
              <a:ext uri="{FF2B5EF4-FFF2-40B4-BE49-F238E27FC236}">
                <a16:creationId xmlns:a16="http://schemas.microsoft.com/office/drawing/2014/main" xmlns="" id="{71F9D68B-DD00-4E5A-AF55-9143F8087E6D}"/>
              </a:ext>
            </a:extLst>
          </p:cNvPr>
          <p:cNvSpPr txBox="1"/>
          <p:nvPr/>
        </p:nvSpPr>
        <p:spPr>
          <a:xfrm>
            <a:off x="983432" y="251937"/>
            <a:ext cx="4248472" cy="584775"/>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cs typeface="Calibri" panose="020F0502020204030204" pitchFamily="34" charset="0"/>
              </a:rPr>
              <a:t>LANDING AREA</a:t>
            </a:r>
          </a:p>
        </p:txBody>
      </p:sp>
    </p:spTree>
    <p:extLst>
      <p:ext uri="{BB962C8B-B14F-4D97-AF65-F5344CB8AC3E}">
        <p14:creationId xmlns:p14="http://schemas.microsoft.com/office/powerpoint/2010/main" val="1577021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5440" y="3501008"/>
            <a:ext cx="6290350" cy="2736304"/>
          </a:xfrm>
          <a:prstGeom prst="rect">
            <a:avLst/>
          </a:prstGeom>
        </p:spPr>
      </p:pic>
      <p:sp>
        <p:nvSpPr>
          <p:cNvPr id="3" name="Down Arrow 2"/>
          <p:cNvSpPr/>
          <p:nvPr/>
        </p:nvSpPr>
        <p:spPr bwMode="auto">
          <a:xfrm flipH="1">
            <a:off x="5951984" y="3136366"/>
            <a:ext cx="216024" cy="1988296"/>
          </a:xfrm>
          <a:prstGeom prst="downArrow">
            <a:avLst/>
          </a:prstGeom>
          <a:solidFill>
            <a:srgbClr val="FF000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p:cNvSpPr txBox="1"/>
          <p:nvPr/>
        </p:nvSpPr>
        <p:spPr>
          <a:xfrm>
            <a:off x="983432" y="1862230"/>
            <a:ext cx="6480720" cy="1631216"/>
          </a:xfrm>
          <a:prstGeom prst="rect">
            <a:avLst/>
          </a:prstGeom>
          <a:noFill/>
        </p:spPr>
        <p:txBody>
          <a:bodyPr wrap="square" rtlCol="0">
            <a:spAutoFit/>
          </a:bodyPr>
          <a:lstStyle/>
          <a:p>
            <a:pPr algn="just"/>
            <a:r>
              <a:rPr lang="en-US" sz="2000" dirty="0">
                <a:latin typeface="Calibri" panose="020F0502020204030204" pitchFamily="34" charset="0"/>
              </a:rPr>
              <a:t>A  white line </a:t>
            </a:r>
            <a:r>
              <a:rPr lang="en-US" sz="2000" u="sng" dirty="0">
                <a:latin typeface="Calibri" panose="020F0502020204030204" pitchFamily="34" charset="0"/>
              </a:rPr>
              <a:t>50 mm wide line drawn </a:t>
            </a:r>
            <a:r>
              <a:rPr lang="en-US" sz="2000" dirty="0">
                <a:latin typeface="Calibri" panose="020F0502020204030204" pitchFamily="34" charset="0"/>
              </a:rPr>
              <a:t>on the ground And extends for 3 meters on either sides of the uprights . ( The edge of the line nearest to the take off area is drawn along the vertical plane through the edge of the crossbar nearest to the take off area )</a:t>
            </a:r>
          </a:p>
        </p:txBody>
      </p:sp>
      <p:pic>
        <p:nvPicPr>
          <p:cNvPr id="4" name="Picture 3"/>
          <p:cNvPicPr>
            <a:picLocks noChangeAspect="1"/>
          </p:cNvPicPr>
          <p:nvPr/>
        </p:nvPicPr>
        <p:blipFill>
          <a:blip r:embed="rId4"/>
          <a:stretch>
            <a:fillRect/>
          </a:stretch>
        </p:blipFill>
        <p:spPr>
          <a:xfrm>
            <a:off x="8040216" y="3493445"/>
            <a:ext cx="3096344" cy="2750241"/>
          </a:xfrm>
          <a:prstGeom prst="rect">
            <a:avLst/>
          </a:prstGeom>
        </p:spPr>
      </p:pic>
      <p:sp>
        <p:nvSpPr>
          <p:cNvPr id="7" name="TextBox 6"/>
          <p:cNvSpPr txBox="1"/>
          <p:nvPr/>
        </p:nvSpPr>
        <p:spPr>
          <a:xfrm>
            <a:off x="7938711" y="2399577"/>
            <a:ext cx="3250398" cy="1015663"/>
          </a:xfrm>
          <a:prstGeom prst="rect">
            <a:avLst/>
          </a:prstGeom>
          <a:noFill/>
        </p:spPr>
        <p:txBody>
          <a:bodyPr wrap="square" rtlCol="0">
            <a:spAutoFit/>
          </a:bodyPr>
          <a:lstStyle/>
          <a:p>
            <a:pPr algn="just"/>
            <a:r>
              <a:rPr lang="en-US" sz="2000" dirty="0">
                <a:latin typeface="Calibri" panose="020F0502020204030204" pitchFamily="34" charset="0"/>
              </a:rPr>
              <a:t>A space must be reserved for a wind-sock to indicate the wind direction and strength.</a:t>
            </a:r>
          </a:p>
        </p:txBody>
      </p:sp>
      <p:sp>
        <p:nvSpPr>
          <p:cNvPr id="9" name="TextBox 8">
            <a:extLst>
              <a:ext uri="{FF2B5EF4-FFF2-40B4-BE49-F238E27FC236}">
                <a16:creationId xmlns:a16="http://schemas.microsoft.com/office/drawing/2014/main" xmlns="" id="{376C3CCB-968F-4D2C-9D88-CA7D49C1922B}"/>
              </a:ext>
            </a:extLst>
          </p:cNvPr>
          <p:cNvSpPr txBox="1"/>
          <p:nvPr/>
        </p:nvSpPr>
        <p:spPr>
          <a:xfrm>
            <a:off x="983432" y="251937"/>
            <a:ext cx="6048672" cy="584775"/>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cs typeface="Calibri" panose="020F0502020204030204" pitchFamily="34" charset="0"/>
              </a:rPr>
              <a:t>50 MM WIDE LINE &amp; WIND - SOCK</a:t>
            </a:r>
          </a:p>
        </p:txBody>
      </p:sp>
    </p:spTree>
    <p:extLst>
      <p:ext uri="{BB962C8B-B14F-4D97-AF65-F5344CB8AC3E}">
        <p14:creationId xmlns:p14="http://schemas.microsoft.com/office/powerpoint/2010/main" val="2607741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395" y="1700807"/>
            <a:ext cx="9299070" cy="432049"/>
          </a:xfrm>
        </p:spPr>
        <p:txBody>
          <a:bodyPr/>
          <a:lstStyle/>
          <a:p>
            <a:pPr marL="0" indent="0">
              <a:buNone/>
            </a:pPr>
            <a:r>
              <a:rPr lang="en-US" sz="2000" dirty="0"/>
              <a:t>An athlete shall </a:t>
            </a:r>
            <a:r>
              <a:rPr lang="en-US" sz="2000" b="1" u="sng" dirty="0"/>
              <a:t>take off from one foot</a:t>
            </a:r>
          </a:p>
        </p:txBody>
      </p:sp>
      <p:pic>
        <p:nvPicPr>
          <p:cNvPr id="5" name="Picture 4"/>
          <p:cNvPicPr>
            <a:picLocks noChangeAspect="1"/>
          </p:cNvPicPr>
          <p:nvPr/>
        </p:nvPicPr>
        <p:blipFill rotWithShape="1">
          <a:blip r:embed="rId2"/>
          <a:srcRect t="12523" b="12909"/>
          <a:stretch/>
        </p:blipFill>
        <p:spPr>
          <a:xfrm>
            <a:off x="6096000" y="2276872"/>
            <a:ext cx="5040561" cy="3791252"/>
          </a:xfrm>
          <a:prstGeom prst="rect">
            <a:avLst/>
          </a:prstGeom>
          <a:ln w="12700">
            <a:solidFill>
              <a:schemeClr val="tx1"/>
            </a:solidFill>
          </a:ln>
        </p:spPr>
      </p:pic>
      <p:pic>
        <p:nvPicPr>
          <p:cNvPr id="2" name="Picture 1"/>
          <p:cNvPicPr>
            <a:picLocks noChangeAspect="1"/>
          </p:cNvPicPr>
          <p:nvPr/>
        </p:nvPicPr>
        <p:blipFill rotWithShape="1">
          <a:blip r:embed="rId3"/>
          <a:srcRect b="4463"/>
          <a:stretch/>
        </p:blipFill>
        <p:spPr>
          <a:xfrm>
            <a:off x="1055440" y="2276872"/>
            <a:ext cx="4708404" cy="3816424"/>
          </a:xfrm>
          <a:prstGeom prst="rect">
            <a:avLst/>
          </a:prstGeom>
          <a:ln w="12700">
            <a:solidFill>
              <a:schemeClr val="tx1"/>
            </a:solidFill>
          </a:ln>
        </p:spPr>
      </p:pic>
      <p:sp>
        <p:nvSpPr>
          <p:cNvPr id="6" name="TextBox 5">
            <a:extLst>
              <a:ext uri="{FF2B5EF4-FFF2-40B4-BE49-F238E27FC236}">
                <a16:creationId xmlns:a16="http://schemas.microsoft.com/office/drawing/2014/main" xmlns="" id="{50D0EAD2-16C6-4360-8ED0-C85041AFF570}"/>
              </a:ext>
            </a:extLst>
          </p:cNvPr>
          <p:cNvSpPr txBox="1"/>
          <p:nvPr/>
        </p:nvSpPr>
        <p:spPr>
          <a:xfrm>
            <a:off x="983432" y="251937"/>
            <a:ext cx="5040560" cy="584775"/>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cs typeface="Calibri" panose="020F0502020204030204" pitchFamily="34" charset="0"/>
              </a:rPr>
              <a:t>HIGH JUMP - COMPETITION</a:t>
            </a:r>
          </a:p>
        </p:txBody>
      </p:sp>
    </p:spTree>
    <p:extLst>
      <p:ext uri="{BB962C8B-B14F-4D97-AF65-F5344CB8AC3E}">
        <p14:creationId xmlns:p14="http://schemas.microsoft.com/office/powerpoint/2010/main" val="1665549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50900" y="3429000"/>
            <a:ext cx="3554995" cy="2376264"/>
          </a:xfrm>
          <a:prstGeom prst="rect">
            <a:avLst/>
          </a:prstGeom>
          <a:ln w="12700">
            <a:solidFill>
              <a:schemeClr val="tx1"/>
            </a:solidFill>
          </a:ln>
        </p:spPr>
      </p:pic>
      <p:sp>
        <p:nvSpPr>
          <p:cNvPr id="6" name="TextBox 5"/>
          <p:cNvSpPr txBox="1"/>
          <p:nvPr/>
        </p:nvSpPr>
        <p:spPr>
          <a:xfrm>
            <a:off x="1152484" y="2185249"/>
            <a:ext cx="10657184" cy="369332"/>
          </a:xfrm>
          <a:prstGeom prst="rect">
            <a:avLst/>
          </a:prstGeom>
          <a:noFill/>
        </p:spPr>
        <p:txBody>
          <a:bodyPr wrap="square" rtlCol="0">
            <a:spAutoFit/>
          </a:bodyPr>
          <a:lstStyle/>
          <a:p>
            <a:r>
              <a:rPr lang="en-US" dirty="0"/>
              <a:t>Warm up                                                    call room                                                      Field of play     </a:t>
            </a:r>
          </a:p>
        </p:txBody>
      </p:sp>
      <p:cxnSp>
        <p:nvCxnSpPr>
          <p:cNvPr id="8" name="Straight Arrow Connector 7"/>
          <p:cNvCxnSpPr>
            <a:cxnSpLocks/>
          </p:cNvCxnSpPr>
          <p:nvPr/>
        </p:nvCxnSpPr>
        <p:spPr bwMode="auto">
          <a:xfrm>
            <a:off x="2495600" y="2420888"/>
            <a:ext cx="2808312" cy="0"/>
          </a:xfrm>
          <a:prstGeom prst="straightConnector1">
            <a:avLst/>
          </a:prstGeom>
          <a:gradFill rotWithShape="0">
            <a:gsLst>
              <a:gs pos="0">
                <a:schemeClr val="accent1"/>
              </a:gs>
              <a:gs pos="100000">
                <a:schemeClr val="accent1">
                  <a:gamma/>
                  <a:shade val="86275"/>
                  <a:invGamma/>
                </a:schemeClr>
              </a:gs>
            </a:gsLst>
            <a:lin ang="5400000" scaled="1"/>
          </a:gradFill>
          <a:ln w="19050" cap="flat" cmpd="sng" algn="ctr">
            <a:solidFill>
              <a:schemeClr val="accent1"/>
            </a:solidFill>
            <a:prstDash val="solid"/>
            <a:round/>
            <a:headEnd type="none" w="med" len="med"/>
            <a:tailEnd type="triangle"/>
          </a:ln>
          <a:effectLst/>
        </p:spPr>
      </p:cxnSp>
      <p:cxnSp>
        <p:nvCxnSpPr>
          <p:cNvPr id="13" name="Straight Arrow Connector 12"/>
          <p:cNvCxnSpPr>
            <a:cxnSpLocks/>
          </p:cNvCxnSpPr>
          <p:nvPr/>
        </p:nvCxnSpPr>
        <p:spPr bwMode="auto">
          <a:xfrm>
            <a:off x="6672064" y="2420888"/>
            <a:ext cx="3024336" cy="0"/>
          </a:xfrm>
          <a:prstGeom prst="straightConnector1">
            <a:avLst/>
          </a:prstGeom>
          <a:gradFill rotWithShape="0">
            <a:gsLst>
              <a:gs pos="0">
                <a:schemeClr val="accent1"/>
              </a:gs>
              <a:gs pos="100000">
                <a:schemeClr val="accent1">
                  <a:gamma/>
                  <a:shade val="86275"/>
                  <a:invGamma/>
                </a:schemeClr>
              </a:gs>
            </a:gsLst>
            <a:lin ang="5400000" scaled="1"/>
          </a:gradFill>
          <a:ln w="19050" cap="flat" cmpd="sng" algn="ctr">
            <a:solidFill>
              <a:schemeClr val="accent1"/>
            </a:solidFill>
            <a:prstDash val="solid"/>
            <a:round/>
            <a:headEnd type="none" w="med" len="med"/>
            <a:tailEnd type="triangle"/>
          </a:ln>
          <a:effectLst/>
        </p:spPr>
      </p:cxnSp>
      <p:pic>
        <p:nvPicPr>
          <p:cNvPr id="1026" name="Picture 2" descr="Day 2 Results, Photos &amp;amp; Videos – 2014 Singapore National Games (T&amp;amp;F) |  Singapore Athletics"/>
          <p:cNvPicPr>
            <a:picLocks noChangeAspect="1" noChangeArrowheads="1"/>
          </p:cNvPicPr>
          <p:nvPr/>
        </p:nvPicPr>
        <p:blipFill rotWithShape="1">
          <a:blip r:embed="rId3">
            <a:extLst>
              <a:ext uri="{28A0092B-C50C-407E-A947-70E740481C1C}">
                <a14:useLocalDpi xmlns:a14="http://schemas.microsoft.com/office/drawing/2010/main" val="0"/>
              </a:ext>
            </a:extLst>
          </a:blip>
          <a:srcRect t="-1" r="30982" b="30457"/>
          <a:stretch/>
        </p:blipFill>
        <p:spPr bwMode="auto">
          <a:xfrm>
            <a:off x="4698995" y="3429000"/>
            <a:ext cx="3413229" cy="237342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8184233" y="3429000"/>
            <a:ext cx="2880320" cy="2353085"/>
          </a:xfrm>
          <a:prstGeom prst="rect">
            <a:avLst/>
          </a:prstGeom>
          <a:ln w="12700">
            <a:solidFill>
              <a:schemeClr val="tx1"/>
            </a:solidFill>
          </a:ln>
        </p:spPr>
      </p:pic>
      <p:cxnSp>
        <p:nvCxnSpPr>
          <p:cNvPr id="16" name="Straight Arrow Connector 15"/>
          <p:cNvCxnSpPr>
            <a:cxnSpLocks/>
          </p:cNvCxnSpPr>
          <p:nvPr/>
        </p:nvCxnSpPr>
        <p:spPr bwMode="auto">
          <a:xfrm>
            <a:off x="1775520" y="2564992"/>
            <a:ext cx="0" cy="792000"/>
          </a:xfrm>
          <a:prstGeom prst="straightConnector1">
            <a:avLst/>
          </a:prstGeom>
          <a:gradFill rotWithShape="0">
            <a:gsLst>
              <a:gs pos="0">
                <a:schemeClr val="accent1"/>
              </a:gs>
              <a:gs pos="100000">
                <a:schemeClr val="accent1">
                  <a:gamma/>
                  <a:shade val="86275"/>
                  <a:invGamma/>
                </a:schemeClr>
              </a:gs>
            </a:gsLst>
            <a:lin ang="5400000" scaled="1"/>
          </a:gradFill>
          <a:ln w="19050" cap="flat" cmpd="sng" algn="ctr">
            <a:solidFill>
              <a:schemeClr val="accent1"/>
            </a:solidFill>
            <a:prstDash val="solid"/>
            <a:round/>
            <a:headEnd type="none" w="med" len="med"/>
            <a:tailEnd type="triangle"/>
          </a:ln>
          <a:effectLst/>
        </p:spPr>
      </p:cxnSp>
      <p:cxnSp>
        <p:nvCxnSpPr>
          <p:cNvPr id="18" name="Straight Arrow Connector 17"/>
          <p:cNvCxnSpPr>
            <a:cxnSpLocks/>
          </p:cNvCxnSpPr>
          <p:nvPr/>
        </p:nvCxnSpPr>
        <p:spPr bwMode="auto">
          <a:xfrm>
            <a:off x="6096000" y="2564992"/>
            <a:ext cx="0" cy="792000"/>
          </a:xfrm>
          <a:prstGeom prst="straightConnector1">
            <a:avLst/>
          </a:prstGeom>
          <a:gradFill rotWithShape="0">
            <a:gsLst>
              <a:gs pos="0">
                <a:schemeClr val="accent1"/>
              </a:gs>
              <a:gs pos="100000">
                <a:schemeClr val="accent1">
                  <a:gamma/>
                  <a:shade val="86275"/>
                  <a:invGamma/>
                </a:schemeClr>
              </a:gs>
            </a:gsLst>
            <a:lin ang="5400000" scaled="1"/>
          </a:gradFill>
          <a:ln w="19050" cap="flat" cmpd="sng" algn="ctr">
            <a:solidFill>
              <a:schemeClr val="accent1"/>
            </a:solidFill>
            <a:prstDash val="solid"/>
            <a:round/>
            <a:headEnd type="none" w="med" len="med"/>
            <a:tailEnd type="triangle"/>
          </a:ln>
          <a:effectLst/>
        </p:spPr>
      </p:cxnSp>
      <p:cxnSp>
        <p:nvCxnSpPr>
          <p:cNvPr id="21" name="Straight Arrow Connector 20"/>
          <p:cNvCxnSpPr>
            <a:cxnSpLocks/>
          </p:cNvCxnSpPr>
          <p:nvPr/>
        </p:nvCxnSpPr>
        <p:spPr bwMode="auto">
          <a:xfrm>
            <a:off x="10416480" y="2564992"/>
            <a:ext cx="0" cy="792000"/>
          </a:xfrm>
          <a:prstGeom prst="straightConnector1">
            <a:avLst/>
          </a:prstGeom>
          <a:gradFill rotWithShape="0">
            <a:gsLst>
              <a:gs pos="0">
                <a:schemeClr val="accent1"/>
              </a:gs>
              <a:gs pos="100000">
                <a:schemeClr val="accent1">
                  <a:gamma/>
                  <a:shade val="86275"/>
                  <a:invGamma/>
                </a:schemeClr>
              </a:gs>
            </a:gsLst>
            <a:lin ang="5400000" scaled="1"/>
          </a:gradFill>
          <a:ln w="19050" cap="flat" cmpd="sng" algn="ctr">
            <a:solidFill>
              <a:schemeClr val="accent1"/>
            </a:solidFill>
            <a:prstDash val="solid"/>
            <a:round/>
            <a:headEnd type="none" w="med" len="med"/>
            <a:tailEnd type="triangle"/>
          </a:ln>
          <a:effectLst/>
        </p:spPr>
      </p:cxnSp>
      <p:sp>
        <p:nvSpPr>
          <p:cNvPr id="2" name="TextBox 1"/>
          <p:cNvSpPr txBox="1"/>
          <p:nvPr/>
        </p:nvSpPr>
        <p:spPr>
          <a:xfrm>
            <a:off x="911424" y="323945"/>
            <a:ext cx="518457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FLOW OF PARTICIPATION</a:t>
            </a:r>
          </a:p>
        </p:txBody>
      </p:sp>
    </p:spTree>
    <p:extLst>
      <p:ext uri="{BB962C8B-B14F-4D97-AF65-F5344CB8AC3E}">
        <p14:creationId xmlns:p14="http://schemas.microsoft.com/office/powerpoint/2010/main" val="25684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323945"/>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HIGH JUMP- FAILURE</a:t>
            </a:r>
          </a:p>
        </p:txBody>
      </p:sp>
      <p:sp>
        <p:nvSpPr>
          <p:cNvPr id="16" name="TextBox 15">
            <a:extLst>
              <a:ext uri="{FF2B5EF4-FFF2-40B4-BE49-F238E27FC236}">
                <a16:creationId xmlns:a16="http://schemas.microsoft.com/office/drawing/2014/main" xmlns="" id="{E63BEBBC-287A-40CE-AC7E-B7633686D33A}"/>
              </a:ext>
            </a:extLst>
          </p:cNvPr>
          <p:cNvSpPr txBox="1"/>
          <p:nvPr/>
        </p:nvSpPr>
        <p:spPr>
          <a:xfrm>
            <a:off x="962297" y="1916832"/>
            <a:ext cx="2005421" cy="400110"/>
          </a:xfrm>
          <a:prstGeom prst="rect">
            <a:avLst/>
          </a:prstGeom>
          <a:noFill/>
        </p:spPr>
        <p:txBody>
          <a:bodyPr wrap="none" rtlCol="0">
            <a:spAutoFit/>
          </a:bodyPr>
          <a:lstStyle/>
          <a:p>
            <a:r>
              <a:rPr lang="en-AU" sz="2000" dirty="0">
                <a:solidFill>
                  <a:srgbClr val="FF0000"/>
                </a:solidFill>
              </a:rPr>
              <a:t>An athlete </a:t>
            </a:r>
            <a:r>
              <a:rPr lang="en-AU" sz="2000" b="1" dirty="0">
                <a:solidFill>
                  <a:srgbClr val="FF0000"/>
                </a:solidFill>
              </a:rPr>
              <a:t>fails</a:t>
            </a:r>
            <a:r>
              <a:rPr lang="en-AU" sz="2000" dirty="0">
                <a:solidFill>
                  <a:srgbClr val="FF0000"/>
                </a:solidFill>
              </a:rPr>
              <a:t> if:</a:t>
            </a:r>
            <a:endParaRPr lang="en-AU" sz="2000" b="1" dirty="0">
              <a:solidFill>
                <a:srgbClr val="FF0000"/>
              </a:solidFill>
            </a:endParaRPr>
          </a:p>
        </p:txBody>
      </p:sp>
      <p:sp>
        <p:nvSpPr>
          <p:cNvPr id="17" name="TextBox 16">
            <a:extLst>
              <a:ext uri="{FF2B5EF4-FFF2-40B4-BE49-F238E27FC236}">
                <a16:creationId xmlns:a16="http://schemas.microsoft.com/office/drawing/2014/main" xmlns="" id="{8A67AAB4-7F3A-4541-BD1C-AEF6736E227C}"/>
              </a:ext>
            </a:extLst>
          </p:cNvPr>
          <p:cNvSpPr txBox="1"/>
          <p:nvPr/>
        </p:nvSpPr>
        <p:spPr>
          <a:xfrm>
            <a:off x="975360" y="2574177"/>
            <a:ext cx="5947954" cy="2862322"/>
          </a:xfrm>
          <a:prstGeom prst="rect">
            <a:avLst/>
          </a:prstGeom>
          <a:noFill/>
        </p:spPr>
        <p:txBody>
          <a:bodyPr wrap="square" rtlCol="0">
            <a:spAutoFit/>
          </a:bodyPr>
          <a:lstStyle/>
          <a:p>
            <a:pPr marL="342900" indent="-342900" algn="just">
              <a:buFont typeface="Wingdings" panose="05000000000000000000" pitchFamily="2" charset="2"/>
              <a:buChar char="§"/>
            </a:pPr>
            <a:r>
              <a:rPr lang="en-AU" sz="2000" dirty="0">
                <a:latin typeface="Calibri" panose="020F0502020204030204" pitchFamily="34" charset="0"/>
                <a:cs typeface="Calibri" panose="020F0502020204030204" pitchFamily="34" charset="0"/>
              </a:rPr>
              <a:t>After jumping, the </a:t>
            </a:r>
            <a:r>
              <a:rPr lang="en-AU" sz="2000" b="1" dirty="0">
                <a:latin typeface="Calibri" panose="020F0502020204030204" pitchFamily="34" charset="0"/>
                <a:cs typeface="Calibri" panose="020F0502020204030204" pitchFamily="34" charset="0"/>
              </a:rPr>
              <a:t>bar does not remain on the supports</a:t>
            </a:r>
            <a:r>
              <a:rPr lang="en-AU" sz="2000" dirty="0">
                <a:latin typeface="Calibri" panose="020F0502020204030204" pitchFamily="34" charset="0"/>
                <a:cs typeface="Calibri" panose="020F0502020204030204" pitchFamily="34" charset="0"/>
              </a:rPr>
              <a:t> due to the action of the athlete while jumping.</a:t>
            </a:r>
          </a:p>
          <a:p>
            <a:pPr marL="342900" indent="-342900" algn="just">
              <a:buFont typeface="Wingdings" panose="05000000000000000000" pitchFamily="2" charset="2"/>
              <a:buChar char="§"/>
            </a:pPr>
            <a:endParaRPr lang="en-AU" sz="2000" dirty="0">
              <a:latin typeface="Calibri" panose="020F0502020204030204" pitchFamily="34" charset="0"/>
              <a:cs typeface="Calibri" panose="020F0502020204030204" pitchFamily="34" charset="0"/>
            </a:endParaRPr>
          </a:p>
          <a:p>
            <a:pPr algn="just"/>
            <a:endParaRPr lang="en-AU" sz="2000" dirty="0">
              <a:latin typeface="Calibri" panose="020F0502020204030204" pitchFamily="34" charset="0"/>
              <a:cs typeface="Calibri" panose="020F0502020204030204" pitchFamily="34" charset="0"/>
            </a:endParaRPr>
          </a:p>
          <a:p>
            <a:pPr algn="just"/>
            <a:endParaRPr lang="en-AU" sz="2000" dirty="0">
              <a:latin typeface="Calibri" panose="020F0502020204030204" pitchFamily="34" charset="0"/>
              <a:cs typeface="Calibri" panose="020F0502020204030204" pitchFamily="34" charset="0"/>
            </a:endParaRPr>
          </a:p>
          <a:p>
            <a:pPr algn="just"/>
            <a:endParaRPr lang="en-AU"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AU" sz="2000" dirty="0">
                <a:latin typeface="Calibri" panose="020F0502020204030204" pitchFamily="34" charset="0"/>
                <a:cs typeface="Calibri" panose="020F0502020204030204" pitchFamily="34" charset="0"/>
              </a:rPr>
              <a:t>They </a:t>
            </a:r>
            <a:r>
              <a:rPr lang="en-AU" sz="2000" b="1" dirty="0">
                <a:latin typeface="Calibri" panose="020F0502020204030204" pitchFamily="34" charset="0"/>
                <a:cs typeface="Calibri" panose="020F0502020204030204" pitchFamily="34" charset="0"/>
              </a:rPr>
              <a:t>touch the crossbar or the vertical section of the uprights </a:t>
            </a:r>
            <a:r>
              <a:rPr lang="en-AU" sz="2000" dirty="0">
                <a:latin typeface="Calibri" panose="020F0502020204030204" pitchFamily="34" charset="0"/>
                <a:cs typeface="Calibri" panose="020F0502020204030204" pitchFamily="34" charset="0"/>
              </a:rPr>
              <a:t>when running up </a:t>
            </a:r>
            <a:r>
              <a:rPr lang="en-AU" sz="2000" b="1" dirty="0">
                <a:latin typeface="Calibri" panose="020F0502020204030204" pitchFamily="34" charset="0"/>
                <a:cs typeface="Calibri" panose="020F0502020204030204" pitchFamily="34" charset="0"/>
              </a:rPr>
              <a:t>without jumping</a:t>
            </a:r>
            <a:r>
              <a:rPr lang="en-AU" sz="2000" dirty="0">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xmlns="" id="{7FEC363B-257D-460B-979B-4094439CA805}"/>
              </a:ext>
            </a:extLst>
          </p:cNvPr>
          <p:cNvPicPr>
            <a:picLocks noChangeAspect="1"/>
          </p:cNvPicPr>
          <p:nvPr/>
        </p:nvPicPr>
        <p:blipFill rotWithShape="1">
          <a:blip r:embed="rId2"/>
          <a:srcRect l="39932" t="26031" r="20357" b="40443"/>
          <a:stretch/>
        </p:blipFill>
        <p:spPr>
          <a:xfrm>
            <a:off x="7045235" y="4422172"/>
            <a:ext cx="4110446" cy="1951986"/>
          </a:xfrm>
          <a:prstGeom prst="rect">
            <a:avLst/>
          </a:prstGeom>
          <a:ln w="12700">
            <a:solidFill>
              <a:schemeClr val="tx1"/>
            </a:solidFill>
          </a:ln>
        </p:spPr>
      </p:pic>
      <p:pic>
        <p:nvPicPr>
          <p:cNvPr id="19" name="Picture 18">
            <a:extLst>
              <a:ext uri="{FF2B5EF4-FFF2-40B4-BE49-F238E27FC236}">
                <a16:creationId xmlns:a16="http://schemas.microsoft.com/office/drawing/2014/main" xmlns="" id="{3EA5B3B9-6C76-4FE8-A156-1910DBF4BFB1}"/>
              </a:ext>
            </a:extLst>
          </p:cNvPr>
          <p:cNvPicPr>
            <a:picLocks noChangeAspect="1"/>
          </p:cNvPicPr>
          <p:nvPr/>
        </p:nvPicPr>
        <p:blipFill rotWithShape="1">
          <a:blip r:embed="rId3">
            <a:extLst>
              <a:ext uri="{28A0092B-C50C-407E-A947-70E740481C1C}">
                <a14:useLocalDpi xmlns:a14="http://schemas.microsoft.com/office/drawing/2010/main" val="0"/>
              </a:ext>
            </a:extLst>
          </a:blip>
          <a:srcRect b="3726"/>
          <a:stretch/>
        </p:blipFill>
        <p:spPr>
          <a:xfrm>
            <a:off x="7036526" y="2096536"/>
            <a:ext cx="4119155" cy="2552060"/>
          </a:xfrm>
          <a:prstGeom prst="rect">
            <a:avLst/>
          </a:prstGeom>
          <a:ln w="12700">
            <a:solidFill>
              <a:schemeClr val="tx1"/>
            </a:solidFill>
          </a:ln>
        </p:spPr>
      </p:pic>
    </p:spTree>
    <p:extLst>
      <p:ext uri="{BB962C8B-B14F-4D97-AF65-F5344CB8AC3E}">
        <p14:creationId xmlns:p14="http://schemas.microsoft.com/office/powerpoint/2010/main" val="2803417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323945"/>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HIGH JUMP- FAILURE</a:t>
            </a:r>
          </a:p>
        </p:txBody>
      </p:sp>
      <p:sp>
        <p:nvSpPr>
          <p:cNvPr id="7" name="TextBox 6">
            <a:extLst>
              <a:ext uri="{FF2B5EF4-FFF2-40B4-BE49-F238E27FC236}">
                <a16:creationId xmlns:a16="http://schemas.microsoft.com/office/drawing/2014/main" xmlns="" id="{D990478E-CEEC-4256-AC02-BC82EE5FCCF6}"/>
              </a:ext>
            </a:extLst>
          </p:cNvPr>
          <p:cNvSpPr txBox="1"/>
          <p:nvPr/>
        </p:nvSpPr>
        <p:spPr>
          <a:xfrm>
            <a:off x="962297" y="1988840"/>
            <a:ext cx="2005421" cy="400110"/>
          </a:xfrm>
          <a:prstGeom prst="rect">
            <a:avLst/>
          </a:prstGeom>
          <a:noFill/>
        </p:spPr>
        <p:txBody>
          <a:bodyPr wrap="none" rtlCol="0">
            <a:spAutoFit/>
          </a:bodyPr>
          <a:lstStyle/>
          <a:p>
            <a:r>
              <a:rPr lang="en-AU" sz="2000" dirty="0">
                <a:solidFill>
                  <a:srgbClr val="FF0000"/>
                </a:solidFill>
                <a:latin typeface="Calibri" panose="020F0502020204030204" pitchFamily="34" charset="0"/>
                <a:cs typeface="Calibri" panose="020F0502020204030204" pitchFamily="34" charset="0"/>
              </a:rPr>
              <a:t>An athlete </a:t>
            </a:r>
            <a:r>
              <a:rPr lang="en-AU" sz="2000" b="1" dirty="0">
                <a:solidFill>
                  <a:srgbClr val="FF0000"/>
                </a:solidFill>
                <a:latin typeface="Calibri" panose="020F0502020204030204" pitchFamily="34" charset="0"/>
                <a:cs typeface="Calibri" panose="020F0502020204030204" pitchFamily="34" charset="0"/>
              </a:rPr>
              <a:t>fails </a:t>
            </a:r>
            <a:r>
              <a:rPr lang="en-AU" sz="2000" dirty="0">
                <a:solidFill>
                  <a:srgbClr val="FF0000"/>
                </a:solidFill>
                <a:latin typeface="Calibri" panose="020F0502020204030204" pitchFamily="34" charset="0"/>
                <a:cs typeface="Calibri" panose="020F0502020204030204" pitchFamily="34" charset="0"/>
              </a:rPr>
              <a:t>if:</a:t>
            </a:r>
            <a:endParaRPr lang="en-AU" sz="20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9497B793-00D3-4198-8383-F4C3D38484F4}"/>
              </a:ext>
            </a:extLst>
          </p:cNvPr>
          <p:cNvSpPr txBox="1"/>
          <p:nvPr/>
        </p:nvSpPr>
        <p:spPr>
          <a:xfrm>
            <a:off x="975360" y="2649950"/>
            <a:ext cx="5947954" cy="3477875"/>
          </a:xfrm>
          <a:prstGeom prst="rect">
            <a:avLst/>
          </a:prstGeom>
          <a:noFill/>
        </p:spPr>
        <p:txBody>
          <a:bodyPr wrap="square" rtlCol="0">
            <a:spAutoFit/>
          </a:bodyPr>
          <a:lstStyle/>
          <a:p>
            <a:pPr marL="342900" indent="-342900" algn="just">
              <a:buFont typeface="Wingdings" panose="05000000000000000000" pitchFamily="2" charset="2"/>
              <a:buChar char="§"/>
            </a:pPr>
            <a:r>
              <a:rPr lang="en-AU" sz="2000" dirty="0">
                <a:latin typeface="Calibri" panose="020F0502020204030204" pitchFamily="34" charset="0"/>
                <a:cs typeface="Calibri" panose="020F0502020204030204" pitchFamily="34" charset="0"/>
              </a:rPr>
              <a:t>Athlete </a:t>
            </a:r>
            <a:r>
              <a:rPr lang="en-AU" sz="2000" b="1" dirty="0">
                <a:latin typeface="Calibri" panose="020F0502020204030204" pitchFamily="34" charset="0"/>
                <a:cs typeface="Calibri" panose="020F0502020204030204" pitchFamily="34" charset="0"/>
              </a:rPr>
              <a:t>touch the ground including the landing area </a:t>
            </a:r>
            <a:r>
              <a:rPr lang="en-AU" sz="2000" dirty="0">
                <a:latin typeface="Calibri" panose="020F0502020204030204" pitchFamily="34" charset="0"/>
                <a:cs typeface="Calibri" panose="020F0502020204030204" pitchFamily="34" charset="0"/>
              </a:rPr>
              <a:t>beyond the vertical plane through the nearer edge of the crossbar, either </a:t>
            </a:r>
            <a:r>
              <a:rPr lang="en-AU" sz="2000" b="1" dirty="0">
                <a:latin typeface="Calibri" panose="020F0502020204030204" pitchFamily="34" charset="0"/>
                <a:cs typeface="Calibri" panose="020F0502020204030204" pitchFamily="34" charset="0"/>
              </a:rPr>
              <a:t>between or outside the uprights with any part of their body</a:t>
            </a:r>
            <a:r>
              <a:rPr lang="en-AU" sz="2000" dirty="0">
                <a:latin typeface="Calibri" panose="020F0502020204030204" pitchFamily="34" charset="0"/>
                <a:cs typeface="Calibri" panose="020F0502020204030204" pitchFamily="34" charset="0"/>
              </a:rPr>
              <a:t>, without first clearing the bar.</a:t>
            </a:r>
          </a:p>
          <a:p>
            <a:pPr marL="342900" indent="-342900" algn="just">
              <a:buFont typeface="Wingdings" panose="05000000000000000000" pitchFamily="2" charset="2"/>
              <a:buChar char="§"/>
            </a:pPr>
            <a:endParaRPr lang="en-AU" sz="20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AU" sz="2000" dirty="0">
                <a:latin typeface="Calibri" panose="020F0502020204030204" pitchFamily="34" charset="0"/>
                <a:cs typeface="Calibri" panose="020F0502020204030204" pitchFamily="34" charset="0"/>
              </a:rPr>
              <a:t>To assist in implementing this rule </a:t>
            </a:r>
            <a:r>
              <a:rPr lang="en-AU" sz="2000" b="1" dirty="0">
                <a:latin typeface="Calibri" panose="020F0502020204030204" pitchFamily="34" charset="0"/>
                <a:cs typeface="Calibri" panose="020F0502020204030204" pitchFamily="34" charset="0"/>
              </a:rPr>
              <a:t>a white line of 50mm wide shall be drawn </a:t>
            </a:r>
            <a:r>
              <a:rPr lang="en-AU" sz="2000" dirty="0">
                <a:latin typeface="Calibri" panose="020F0502020204030204" pitchFamily="34" charset="0"/>
                <a:cs typeface="Calibri" panose="020F0502020204030204" pitchFamily="34" charset="0"/>
              </a:rPr>
              <a:t>(Usually by adhesive tape or similar material) </a:t>
            </a:r>
            <a:r>
              <a:rPr lang="en-AU" sz="2000" b="1" dirty="0">
                <a:latin typeface="Calibri" panose="020F0502020204030204" pitchFamily="34" charset="0"/>
                <a:cs typeface="Calibri" panose="020F0502020204030204" pitchFamily="34" charset="0"/>
              </a:rPr>
              <a:t>between the points 3m outside of each upright</a:t>
            </a:r>
            <a:r>
              <a:rPr lang="en-AU" sz="2000" dirty="0">
                <a:latin typeface="Calibri" panose="020F0502020204030204" pitchFamily="34" charset="0"/>
                <a:cs typeface="Calibri" panose="020F0502020204030204" pitchFamily="34" charset="0"/>
              </a:rPr>
              <a:t>.</a:t>
            </a:r>
          </a:p>
          <a:p>
            <a:pPr algn="just"/>
            <a:endParaRPr lang="en-AU" sz="20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A9BA8461-32FA-4429-B8CB-3F897035868D}"/>
              </a:ext>
            </a:extLst>
          </p:cNvPr>
          <p:cNvPicPr>
            <a:picLocks noChangeAspect="1"/>
          </p:cNvPicPr>
          <p:nvPr/>
        </p:nvPicPr>
        <p:blipFill rotWithShape="1">
          <a:blip r:embed="rId2">
            <a:extLst>
              <a:ext uri="{28A0092B-C50C-407E-A947-70E740481C1C}">
                <a14:useLocalDpi xmlns:a14="http://schemas.microsoft.com/office/drawing/2010/main" val="0"/>
              </a:ext>
            </a:extLst>
          </a:blip>
          <a:srcRect l="23940" t="47061" r="26894"/>
          <a:stretch/>
        </p:blipFill>
        <p:spPr>
          <a:xfrm>
            <a:off x="7555345" y="2079602"/>
            <a:ext cx="3583841" cy="2170548"/>
          </a:xfrm>
          <a:prstGeom prst="rect">
            <a:avLst/>
          </a:prstGeom>
          <a:ln w="12700">
            <a:solidFill>
              <a:schemeClr val="tx1"/>
            </a:solidFill>
          </a:ln>
        </p:spPr>
      </p:pic>
      <p:grpSp>
        <p:nvGrpSpPr>
          <p:cNvPr id="10" name="Group 9">
            <a:extLst>
              <a:ext uri="{FF2B5EF4-FFF2-40B4-BE49-F238E27FC236}">
                <a16:creationId xmlns:a16="http://schemas.microsoft.com/office/drawing/2014/main" xmlns="" id="{69357E76-9C35-4D70-8DA6-62F813F9A443}"/>
              </a:ext>
            </a:extLst>
          </p:cNvPr>
          <p:cNvGrpSpPr/>
          <p:nvPr/>
        </p:nvGrpSpPr>
        <p:grpSpPr>
          <a:xfrm>
            <a:off x="7564582" y="4259384"/>
            <a:ext cx="3572163" cy="2031587"/>
            <a:chOff x="7564582" y="4507346"/>
            <a:chExt cx="3572163" cy="2031587"/>
          </a:xfrm>
        </p:grpSpPr>
        <p:pic>
          <p:nvPicPr>
            <p:cNvPr id="11" name="Picture 10">
              <a:extLst>
                <a:ext uri="{FF2B5EF4-FFF2-40B4-BE49-F238E27FC236}">
                  <a16:creationId xmlns:a16="http://schemas.microsoft.com/office/drawing/2014/main" xmlns="" id="{E79AEDA4-7FB9-42C1-8469-410B45D6FC86}"/>
                </a:ext>
              </a:extLst>
            </p:cNvPr>
            <p:cNvPicPr>
              <a:picLocks noChangeAspect="1"/>
            </p:cNvPicPr>
            <p:nvPr/>
          </p:nvPicPr>
          <p:blipFill rotWithShape="1">
            <a:blip r:embed="rId3">
              <a:extLst>
                <a:ext uri="{28A0092B-C50C-407E-A947-70E740481C1C}">
                  <a14:useLocalDpi xmlns:a14="http://schemas.microsoft.com/office/drawing/2010/main" val="0"/>
                </a:ext>
              </a:extLst>
            </a:blip>
            <a:srcRect t="24945" b="18182"/>
            <a:stretch/>
          </p:blipFill>
          <p:spPr>
            <a:xfrm>
              <a:off x="7564582" y="4507346"/>
              <a:ext cx="3572163" cy="2031587"/>
            </a:xfrm>
            <a:prstGeom prst="rect">
              <a:avLst/>
            </a:prstGeom>
            <a:ln w="12700">
              <a:solidFill>
                <a:schemeClr val="tx1"/>
              </a:solidFill>
            </a:ln>
          </p:spPr>
        </p:pic>
        <p:cxnSp>
          <p:nvCxnSpPr>
            <p:cNvPr id="12" name="Straight Connector 11">
              <a:extLst>
                <a:ext uri="{FF2B5EF4-FFF2-40B4-BE49-F238E27FC236}">
                  <a16:creationId xmlns:a16="http://schemas.microsoft.com/office/drawing/2014/main" xmlns="" id="{B2E64785-2D14-4C19-9845-C7E54E694EB8}"/>
                </a:ext>
              </a:extLst>
            </p:cNvPr>
            <p:cNvCxnSpPr>
              <a:cxnSpLocks/>
            </p:cNvCxnSpPr>
            <p:nvPr/>
          </p:nvCxnSpPr>
          <p:spPr>
            <a:xfrm>
              <a:off x="7620000" y="5643418"/>
              <a:ext cx="2549236" cy="8682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7543F010-7D8C-436C-A043-4493C98A0C2C}"/>
                </a:ext>
              </a:extLst>
            </p:cNvPr>
            <p:cNvPicPr>
              <a:picLocks noChangeAspect="1"/>
            </p:cNvPicPr>
            <p:nvPr/>
          </p:nvPicPr>
          <p:blipFill rotWithShape="1">
            <a:blip r:embed="rId4">
              <a:extLst>
                <a:ext uri="{28A0092B-C50C-407E-A947-70E740481C1C}">
                  <a14:useLocalDpi xmlns:a14="http://schemas.microsoft.com/office/drawing/2010/main" val="0"/>
                </a:ext>
              </a:extLst>
            </a:blip>
            <a:srcRect l="11293" t="27626" r="15039" b="22681"/>
            <a:stretch/>
          </p:blipFill>
          <p:spPr>
            <a:xfrm>
              <a:off x="7956332" y="4547748"/>
              <a:ext cx="2652110" cy="1846039"/>
            </a:xfrm>
            <a:prstGeom prst="rect">
              <a:avLst/>
            </a:prstGeom>
          </p:spPr>
        </p:pic>
      </p:grpSp>
    </p:spTree>
    <p:extLst>
      <p:ext uri="{BB962C8B-B14F-4D97-AF65-F5344CB8AC3E}">
        <p14:creationId xmlns:p14="http://schemas.microsoft.com/office/powerpoint/2010/main" val="2860859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323945"/>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HIGH JUMP- FAILURE</a:t>
            </a:r>
          </a:p>
        </p:txBody>
      </p:sp>
      <p:pic>
        <p:nvPicPr>
          <p:cNvPr id="10" name="Picture 4">
            <a:extLst>
              <a:ext uri="{FF2B5EF4-FFF2-40B4-BE49-F238E27FC236}">
                <a16:creationId xmlns:a16="http://schemas.microsoft.com/office/drawing/2014/main" xmlns="" id="{36E3671A-798D-4ECD-A23A-31F272C2323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rcRect l="16364" b="80540"/>
          <a:stretch/>
        </p:blipFill>
        <p:spPr bwMode="auto">
          <a:xfrm>
            <a:off x="636508" y="2324768"/>
            <a:ext cx="4019332" cy="2047849"/>
          </a:xfrm>
          <a:prstGeom prst="rect">
            <a:avLst/>
          </a:prstGeom>
          <a:noFill/>
          <a:ln w="12700">
            <a:solidFill>
              <a:schemeClr val="tx1"/>
            </a:solidFill>
          </a:ln>
        </p:spPr>
      </p:pic>
      <p:pic>
        <p:nvPicPr>
          <p:cNvPr id="11" name="Picture 4">
            <a:extLst>
              <a:ext uri="{FF2B5EF4-FFF2-40B4-BE49-F238E27FC236}">
                <a16:creationId xmlns:a16="http://schemas.microsoft.com/office/drawing/2014/main" xmlns="" id="{30857A6F-41A7-49B3-B750-E8945D815D7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rcRect l="17063" t="69043" r="-698" b="57"/>
          <a:stretch/>
        </p:blipFill>
        <p:spPr bwMode="auto">
          <a:xfrm>
            <a:off x="7477269" y="2284853"/>
            <a:ext cx="3803307" cy="2080252"/>
          </a:xfrm>
          <a:prstGeom prst="rect">
            <a:avLst/>
          </a:prstGeom>
          <a:noFill/>
          <a:ln w="12700">
            <a:solidFill>
              <a:schemeClr val="tx1"/>
            </a:solidFill>
          </a:ln>
        </p:spPr>
      </p:pic>
      <p:pic>
        <p:nvPicPr>
          <p:cNvPr id="12" name="Picture 4">
            <a:extLst>
              <a:ext uri="{FF2B5EF4-FFF2-40B4-BE49-F238E27FC236}">
                <a16:creationId xmlns:a16="http://schemas.microsoft.com/office/drawing/2014/main" xmlns="" id="{28EDBE55-4DA3-4C18-80F4-6753919635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rcRect l="17994" t="30935" r="378" b="31887"/>
          <a:stretch/>
        </p:blipFill>
        <p:spPr bwMode="auto">
          <a:xfrm>
            <a:off x="4331877" y="2084135"/>
            <a:ext cx="3492315" cy="2496994"/>
          </a:xfrm>
          <a:prstGeom prst="rect">
            <a:avLst/>
          </a:prstGeom>
          <a:noFill/>
          <a:ln w="12700">
            <a:solidFill>
              <a:schemeClr val="tx1"/>
            </a:solidFill>
          </a:ln>
        </p:spPr>
      </p:pic>
      <p:sp>
        <p:nvSpPr>
          <p:cNvPr id="13" name="TextBox 12">
            <a:extLst>
              <a:ext uri="{FF2B5EF4-FFF2-40B4-BE49-F238E27FC236}">
                <a16:creationId xmlns:a16="http://schemas.microsoft.com/office/drawing/2014/main" xmlns="" id="{08722377-0026-4CF0-A9E8-B012E0C3F1C0}"/>
              </a:ext>
            </a:extLst>
          </p:cNvPr>
          <p:cNvSpPr txBox="1"/>
          <p:nvPr/>
        </p:nvSpPr>
        <p:spPr>
          <a:xfrm>
            <a:off x="623391" y="4417621"/>
            <a:ext cx="3672409" cy="307777"/>
          </a:xfrm>
          <a:prstGeom prst="rect">
            <a:avLst/>
          </a:prstGeom>
          <a:noFill/>
        </p:spPr>
        <p:txBody>
          <a:bodyPr wrap="square" rtlCol="0">
            <a:spAutoFit/>
          </a:bodyPr>
          <a:lstStyle/>
          <a:p>
            <a:pPr algn="ctr"/>
            <a:r>
              <a:rPr lang="en-AU" sz="1400" dirty="0"/>
              <a:t>Cross bar does not remain on the support</a:t>
            </a:r>
            <a:endParaRPr lang="en-IN" sz="1400" dirty="0"/>
          </a:p>
        </p:txBody>
      </p:sp>
      <p:sp>
        <p:nvSpPr>
          <p:cNvPr id="14" name="TextBox 13">
            <a:extLst>
              <a:ext uri="{FF2B5EF4-FFF2-40B4-BE49-F238E27FC236}">
                <a16:creationId xmlns:a16="http://schemas.microsoft.com/office/drawing/2014/main" xmlns="" id="{6BD118ED-B607-45A6-948C-F94154A82541}"/>
              </a:ext>
            </a:extLst>
          </p:cNvPr>
          <p:cNvSpPr txBox="1"/>
          <p:nvPr/>
        </p:nvSpPr>
        <p:spPr>
          <a:xfrm>
            <a:off x="4295800" y="4717803"/>
            <a:ext cx="3528391" cy="954107"/>
          </a:xfrm>
          <a:prstGeom prst="rect">
            <a:avLst/>
          </a:prstGeom>
          <a:noFill/>
        </p:spPr>
        <p:txBody>
          <a:bodyPr wrap="square" rtlCol="0">
            <a:spAutoFit/>
          </a:bodyPr>
          <a:lstStyle/>
          <a:p>
            <a:pPr algn="just"/>
            <a:r>
              <a:rPr lang="en-AU" sz="1400" dirty="0"/>
              <a:t>Athlete touches the ground beyond the vertical plane through the nearer edge of crossbar, between the uprights or out side the uprights  </a:t>
            </a:r>
            <a:endParaRPr lang="en-IN" sz="1400" dirty="0"/>
          </a:p>
        </p:txBody>
      </p:sp>
      <p:sp>
        <p:nvSpPr>
          <p:cNvPr id="15" name="TextBox 14">
            <a:extLst>
              <a:ext uri="{FF2B5EF4-FFF2-40B4-BE49-F238E27FC236}">
                <a16:creationId xmlns:a16="http://schemas.microsoft.com/office/drawing/2014/main" xmlns="" id="{87ADD408-C4AA-451E-91CB-459BDF5A2A08}"/>
              </a:ext>
            </a:extLst>
          </p:cNvPr>
          <p:cNvSpPr txBox="1"/>
          <p:nvPr/>
        </p:nvSpPr>
        <p:spPr>
          <a:xfrm>
            <a:off x="7824192" y="4417621"/>
            <a:ext cx="3456384" cy="307777"/>
          </a:xfrm>
          <a:prstGeom prst="rect">
            <a:avLst/>
          </a:prstGeom>
          <a:noFill/>
        </p:spPr>
        <p:txBody>
          <a:bodyPr wrap="square" rtlCol="0">
            <a:spAutoFit/>
          </a:bodyPr>
          <a:lstStyle/>
          <a:p>
            <a:pPr algn="ctr"/>
            <a:r>
              <a:rPr lang="en-AU" sz="1400" dirty="0"/>
              <a:t>Taking off on both legs</a:t>
            </a:r>
            <a:endParaRPr lang="en-IN" sz="1400" dirty="0"/>
          </a:p>
        </p:txBody>
      </p:sp>
    </p:spTree>
    <p:extLst>
      <p:ext uri="{BB962C8B-B14F-4D97-AF65-F5344CB8AC3E}">
        <p14:creationId xmlns:p14="http://schemas.microsoft.com/office/powerpoint/2010/main" val="923304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251937"/>
            <a:ext cx="705678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HIGH JUMP-NOT A FAILURE</a:t>
            </a:r>
          </a:p>
        </p:txBody>
      </p:sp>
      <p:sp>
        <p:nvSpPr>
          <p:cNvPr id="4" name="TextBox 3"/>
          <p:cNvSpPr txBox="1"/>
          <p:nvPr/>
        </p:nvSpPr>
        <p:spPr>
          <a:xfrm>
            <a:off x="983432" y="2276872"/>
            <a:ext cx="4752528" cy="1908215"/>
          </a:xfrm>
          <a:prstGeom prst="rect">
            <a:avLst/>
          </a:prstGeom>
          <a:noFill/>
        </p:spPr>
        <p:txBody>
          <a:bodyPr wrap="square" rtlCol="0">
            <a:spAutoFit/>
          </a:bodyPr>
          <a:lstStyle/>
          <a:p>
            <a:pPr algn="just"/>
            <a:r>
              <a:rPr lang="en-US" sz="2000" dirty="0">
                <a:latin typeface="Calibri" panose="020F0502020204030204" pitchFamily="34" charset="0"/>
              </a:rPr>
              <a:t>However,  if when they jump, an athlete </a:t>
            </a:r>
            <a:r>
              <a:rPr lang="en-US" sz="2000" dirty="0">
                <a:solidFill>
                  <a:srgbClr val="FF0000"/>
                </a:solidFill>
                <a:latin typeface="Calibri" panose="020F0502020204030204" pitchFamily="34" charset="0"/>
              </a:rPr>
              <a:t>touches  the landing area with their foot </a:t>
            </a:r>
            <a:r>
              <a:rPr lang="en-US" sz="2000" dirty="0">
                <a:latin typeface="Calibri" panose="020F0502020204030204" pitchFamily="34" charset="0"/>
              </a:rPr>
              <a:t>and in the opinion of the Judge, </a:t>
            </a:r>
            <a:r>
              <a:rPr lang="en-US" sz="2000" dirty="0">
                <a:solidFill>
                  <a:srgbClr val="0070C0"/>
                </a:solidFill>
                <a:latin typeface="Calibri" panose="020F0502020204030204" pitchFamily="34" charset="0"/>
              </a:rPr>
              <a:t>no advantage is gained,</a:t>
            </a:r>
            <a:r>
              <a:rPr lang="en-US" sz="2000" dirty="0">
                <a:latin typeface="Calibri" panose="020F0502020204030204" pitchFamily="34" charset="0"/>
              </a:rPr>
              <a:t> the jump for that reason shall </a:t>
            </a:r>
            <a:r>
              <a:rPr lang="en-US" sz="2000" b="1" dirty="0">
                <a:solidFill>
                  <a:srgbClr val="00B050"/>
                </a:solidFill>
                <a:latin typeface="Calibri" panose="020F0502020204030204" pitchFamily="34" charset="0"/>
              </a:rPr>
              <a:t>not be considered a failure.</a:t>
            </a:r>
          </a:p>
          <a:p>
            <a:endParaRPr lang="en-US" dirty="0"/>
          </a:p>
        </p:txBody>
      </p:sp>
      <p:pic>
        <p:nvPicPr>
          <p:cNvPr id="6" name="Picture 5"/>
          <p:cNvPicPr>
            <a:picLocks noChangeAspect="1"/>
          </p:cNvPicPr>
          <p:nvPr/>
        </p:nvPicPr>
        <p:blipFill>
          <a:blip r:embed="rId2"/>
          <a:stretch>
            <a:fillRect/>
          </a:stretch>
        </p:blipFill>
        <p:spPr>
          <a:xfrm>
            <a:off x="6023992" y="2276872"/>
            <a:ext cx="5085852" cy="3111652"/>
          </a:xfrm>
          <a:prstGeom prst="rect">
            <a:avLst/>
          </a:prstGeom>
          <a:ln w="12700">
            <a:solidFill>
              <a:schemeClr val="tx1"/>
            </a:solidFill>
          </a:ln>
        </p:spPr>
      </p:pic>
    </p:spTree>
    <p:extLst>
      <p:ext uri="{BB962C8B-B14F-4D97-AF65-F5344CB8AC3E}">
        <p14:creationId xmlns:p14="http://schemas.microsoft.com/office/powerpoint/2010/main" val="101091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251937"/>
            <a:ext cx="705678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HIGH JUMP-TEAM OF OFFICIALS</a:t>
            </a:r>
          </a:p>
        </p:txBody>
      </p:sp>
      <p:pic>
        <p:nvPicPr>
          <p:cNvPr id="5" name="Picture 4">
            <a:extLst>
              <a:ext uri="{FF2B5EF4-FFF2-40B4-BE49-F238E27FC236}">
                <a16:creationId xmlns:a16="http://schemas.microsoft.com/office/drawing/2014/main" xmlns="" id="{38DBEDDD-C9EA-4D46-B607-BDC368AD52B5}"/>
              </a:ext>
            </a:extLst>
          </p:cNvPr>
          <p:cNvPicPr>
            <a:picLocks noChangeAspect="1"/>
          </p:cNvPicPr>
          <p:nvPr/>
        </p:nvPicPr>
        <p:blipFill rotWithShape="1">
          <a:blip r:embed="rId2"/>
          <a:srcRect l="3163" t="15466" r="6496" b="4635"/>
          <a:stretch/>
        </p:blipFill>
        <p:spPr>
          <a:xfrm>
            <a:off x="1053737" y="1988840"/>
            <a:ext cx="10084526" cy="4349440"/>
          </a:xfrm>
          <a:prstGeom prst="rect">
            <a:avLst/>
          </a:prstGeom>
        </p:spPr>
      </p:pic>
    </p:spTree>
    <p:extLst>
      <p:ext uri="{BB962C8B-B14F-4D97-AF65-F5344CB8AC3E}">
        <p14:creationId xmlns:p14="http://schemas.microsoft.com/office/powerpoint/2010/main" val="3705989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432" y="2060849"/>
            <a:ext cx="4536504" cy="3016210"/>
          </a:xfrm>
          <a:prstGeom prst="rect">
            <a:avLst/>
          </a:prstGeom>
        </p:spPr>
        <p:txBody>
          <a:bodyPr wrap="square">
            <a:spAutoFit/>
          </a:bodyPr>
          <a:lstStyle/>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RUNWAY AND TAKE-OFF AREA</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ZERO LINE</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APPARATUS</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LANDING AREA</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FAILURES</a:t>
            </a:r>
            <a:endParaRPr lang="en-US" sz="2000" kern="0" dirty="0">
              <a:latin typeface="Calibri" panose="020F0502020204030204" pitchFamily="34" charset="0"/>
              <a:ea typeface="ＭＳ Ｐゴシック" charset="0"/>
            </a:endParaRPr>
          </a:p>
          <a:p>
            <a:pPr marL="0" lvl="2" indent="-228600">
              <a:spcBef>
                <a:spcPct val="20000"/>
              </a:spcBef>
              <a:spcAft>
                <a:spcPct val="50000"/>
              </a:spcAft>
              <a:buClr>
                <a:srgbClr val="751013"/>
              </a:buClr>
              <a:buFontTx/>
              <a:buChar char="•"/>
            </a:pPr>
            <a:r>
              <a:rPr lang="en-AU" sz="2000" kern="0" dirty="0">
                <a:latin typeface="Calibri" panose="020F0502020204030204" pitchFamily="34" charset="0"/>
                <a:ea typeface="ＭＳ Ｐゴシック" charset="0"/>
              </a:rPr>
              <a:t> SCORESHEET</a:t>
            </a:r>
            <a:endParaRPr lang="en-US" sz="1200" kern="0" dirty="0">
              <a:latin typeface="DIN"/>
              <a:ea typeface="ＭＳ Ｐゴシック" charset="0"/>
            </a:endParaRPr>
          </a:p>
        </p:txBody>
      </p:sp>
      <p:sp>
        <p:nvSpPr>
          <p:cNvPr id="6" name="TextBox 5">
            <a:extLst>
              <a:ext uri="{FF2B5EF4-FFF2-40B4-BE49-F238E27FC236}">
                <a16:creationId xmlns:a16="http://schemas.microsoft.com/office/drawing/2014/main" xmlns="" id="{32B1C426-4811-447D-94A0-64137E337733}"/>
              </a:ext>
            </a:extLst>
          </p:cNvPr>
          <p:cNvSpPr txBox="1"/>
          <p:nvPr/>
        </p:nvSpPr>
        <p:spPr>
          <a:xfrm>
            <a:off x="983432" y="251937"/>
            <a:ext cx="705678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a:t>
            </a:r>
          </a:p>
        </p:txBody>
      </p:sp>
      <p:pic>
        <p:nvPicPr>
          <p:cNvPr id="7" name="Picture 6">
            <a:extLst>
              <a:ext uri="{FF2B5EF4-FFF2-40B4-BE49-F238E27FC236}">
                <a16:creationId xmlns:a16="http://schemas.microsoft.com/office/drawing/2014/main" xmlns="" id="{A2B2E53D-A72E-4329-92B8-2962ED563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610" y="2060848"/>
            <a:ext cx="5244451" cy="2952328"/>
          </a:xfrm>
          <a:prstGeom prst="rect">
            <a:avLst/>
          </a:prstGeom>
          <a:ln w="12700">
            <a:solidFill>
              <a:schemeClr val="tx1"/>
            </a:solidFill>
          </a:ln>
        </p:spPr>
      </p:pic>
    </p:spTree>
    <p:extLst>
      <p:ext uri="{BB962C8B-B14F-4D97-AF65-F5344CB8AC3E}">
        <p14:creationId xmlns:p14="http://schemas.microsoft.com/office/powerpoint/2010/main" val="3350037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188641"/>
            <a:ext cx="7200800"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POLEVAULT – RUNWAY &amp; ZEROLINE  </a:t>
            </a:r>
          </a:p>
        </p:txBody>
      </p:sp>
      <p:sp>
        <p:nvSpPr>
          <p:cNvPr id="5" name="TextBox 4">
            <a:extLst>
              <a:ext uri="{FF2B5EF4-FFF2-40B4-BE49-F238E27FC236}">
                <a16:creationId xmlns:a16="http://schemas.microsoft.com/office/drawing/2014/main" xmlns="" id="{DD932155-C321-4C16-B8D9-82552E5FC53A}"/>
              </a:ext>
            </a:extLst>
          </p:cNvPr>
          <p:cNvSpPr txBox="1"/>
          <p:nvPr/>
        </p:nvSpPr>
        <p:spPr>
          <a:xfrm>
            <a:off x="1079031" y="1577752"/>
            <a:ext cx="4296889" cy="1015663"/>
          </a:xfrm>
          <a:prstGeom prst="rect">
            <a:avLst/>
          </a:prstGeom>
          <a:noFill/>
        </p:spPr>
        <p:txBody>
          <a:bodyPr wrap="square" rtlCol="0">
            <a:spAutoFit/>
          </a:bodyPr>
          <a:lstStyle/>
          <a:p>
            <a:pPr algn="just"/>
            <a:r>
              <a:rPr lang="en-US" sz="2000" dirty="0">
                <a:latin typeface="Calibri" panose="020F0502020204030204" pitchFamily="34" charset="0"/>
              </a:rPr>
              <a:t>Length of the runway, measured from the “zero” line 40m - 45m. width - 1.22m by white lines 50mm in width.</a:t>
            </a:r>
          </a:p>
        </p:txBody>
      </p:sp>
      <p:pic>
        <p:nvPicPr>
          <p:cNvPr id="4" name="Picture 3"/>
          <p:cNvPicPr>
            <a:picLocks noChangeAspect="1"/>
          </p:cNvPicPr>
          <p:nvPr/>
        </p:nvPicPr>
        <p:blipFill>
          <a:blip r:embed="rId3"/>
          <a:stretch>
            <a:fillRect/>
          </a:stretch>
        </p:blipFill>
        <p:spPr>
          <a:xfrm>
            <a:off x="1077293" y="2497308"/>
            <a:ext cx="4154611" cy="2011812"/>
          </a:xfrm>
          <a:prstGeom prst="rect">
            <a:avLst/>
          </a:prstGeom>
        </p:spPr>
      </p:pic>
      <p:pic>
        <p:nvPicPr>
          <p:cNvPr id="6" name="Picture 5"/>
          <p:cNvPicPr>
            <a:picLocks noChangeAspect="1"/>
          </p:cNvPicPr>
          <p:nvPr/>
        </p:nvPicPr>
        <p:blipFill>
          <a:blip r:embed="rId4"/>
          <a:stretch>
            <a:fillRect/>
          </a:stretch>
        </p:blipFill>
        <p:spPr>
          <a:xfrm>
            <a:off x="325893" y="4196391"/>
            <a:ext cx="1966497" cy="2335591"/>
          </a:xfrm>
          <a:prstGeom prst="rect">
            <a:avLst/>
          </a:prstGeom>
        </p:spPr>
      </p:pic>
      <p:sp>
        <p:nvSpPr>
          <p:cNvPr id="7" name="TextBox 6"/>
          <p:cNvSpPr txBox="1"/>
          <p:nvPr/>
        </p:nvSpPr>
        <p:spPr>
          <a:xfrm>
            <a:off x="5807968" y="1556792"/>
            <a:ext cx="5328592" cy="2308324"/>
          </a:xfrm>
          <a:prstGeom prst="rect">
            <a:avLst/>
          </a:prstGeom>
          <a:noFill/>
        </p:spPr>
        <p:txBody>
          <a:bodyPr wrap="square" rtlCol="0">
            <a:spAutoFit/>
          </a:bodyPr>
          <a:lstStyle/>
          <a:p>
            <a:pPr algn="just"/>
            <a:r>
              <a:rPr lang="en-US" b="1" dirty="0">
                <a:solidFill>
                  <a:srgbClr val="FF0000"/>
                </a:solidFill>
                <a:latin typeface="Calibri" panose="020F0502020204030204" pitchFamily="34" charset="0"/>
              </a:rPr>
              <a:t>Zero line - PURPOSE </a:t>
            </a:r>
          </a:p>
          <a:p>
            <a:pPr marL="342900" indent="-342900" algn="just">
              <a:buAutoNum type="arabicPeriod"/>
            </a:pPr>
            <a:r>
              <a:rPr lang="en-US" dirty="0">
                <a:latin typeface="Calibri" panose="020F0502020204030204" pitchFamily="34" charset="0"/>
              </a:rPr>
              <a:t>It is used to determine the distance the crossbar travels towards the back of the landing surface. </a:t>
            </a:r>
          </a:p>
          <a:p>
            <a:pPr marL="342900" indent="-342900" algn="just">
              <a:buAutoNum type="arabicPeriod"/>
            </a:pPr>
            <a:r>
              <a:rPr lang="en-US" dirty="0">
                <a:latin typeface="Calibri" panose="020F0502020204030204" pitchFamily="34" charset="0"/>
              </a:rPr>
              <a:t>To check and fix the starting point of the runway </a:t>
            </a:r>
          </a:p>
          <a:p>
            <a:pPr marL="342900" indent="-342900" algn="just">
              <a:buAutoNum type="arabicPeriod"/>
            </a:pPr>
            <a:r>
              <a:rPr lang="en-US" dirty="0">
                <a:latin typeface="Calibri" panose="020F0502020204030204" pitchFamily="34" charset="0"/>
              </a:rPr>
              <a:t>To identify the proper placement of the landing surface</a:t>
            </a:r>
          </a:p>
          <a:p>
            <a:pPr marL="342900" indent="-342900" algn="just">
              <a:buAutoNum type="arabicPeriod"/>
            </a:pPr>
            <a:r>
              <a:rPr lang="en-US" dirty="0">
                <a:latin typeface="Calibri" panose="020F0502020204030204" pitchFamily="34" charset="0"/>
              </a:rPr>
              <a:t>The vaulter or pole must touch beyond the zero point to count as failure </a:t>
            </a:r>
          </a:p>
        </p:txBody>
      </p:sp>
      <p:pic>
        <p:nvPicPr>
          <p:cNvPr id="8" name="Picture 7"/>
          <p:cNvPicPr>
            <a:picLocks noChangeAspect="1"/>
          </p:cNvPicPr>
          <p:nvPr/>
        </p:nvPicPr>
        <p:blipFill>
          <a:blip r:embed="rId5"/>
          <a:stretch>
            <a:fillRect/>
          </a:stretch>
        </p:blipFill>
        <p:spPr>
          <a:xfrm>
            <a:off x="6991529" y="4019567"/>
            <a:ext cx="4080317" cy="2209388"/>
          </a:xfrm>
          <a:prstGeom prst="rect">
            <a:avLst/>
          </a:prstGeom>
        </p:spPr>
      </p:pic>
      <p:pic>
        <p:nvPicPr>
          <p:cNvPr id="9" name="Picture 8"/>
          <p:cNvPicPr>
            <a:picLocks noChangeAspect="1"/>
          </p:cNvPicPr>
          <p:nvPr/>
        </p:nvPicPr>
        <p:blipFill>
          <a:blip r:embed="rId6"/>
          <a:stretch>
            <a:fillRect/>
          </a:stretch>
        </p:blipFill>
        <p:spPr>
          <a:xfrm>
            <a:off x="4972797" y="4374659"/>
            <a:ext cx="2004601" cy="1499204"/>
          </a:xfrm>
          <a:prstGeom prst="rect">
            <a:avLst/>
          </a:prstGeom>
        </p:spPr>
      </p:pic>
      <p:sp>
        <p:nvSpPr>
          <p:cNvPr id="10" name="TextBox 9"/>
          <p:cNvSpPr txBox="1"/>
          <p:nvPr/>
        </p:nvSpPr>
        <p:spPr>
          <a:xfrm>
            <a:off x="4972797" y="6093296"/>
            <a:ext cx="2707379" cy="369332"/>
          </a:xfrm>
          <a:prstGeom prst="rect">
            <a:avLst/>
          </a:prstGeom>
          <a:noFill/>
        </p:spPr>
        <p:txBody>
          <a:bodyPr wrap="square" rtlCol="0">
            <a:spAutoFit/>
          </a:bodyPr>
          <a:lstStyle/>
          <a:p>
            <a:r>
              <a:rPr lang="en-US" b="1" dirty="0">
                <a:solidFill>
                  <a:srgbClr val="FF0000"/>
                </a:solidFill>
                <a:latin typeface="Calibri" panose="020F0502020204030204" pitchFamily="34" charset="0"/>
              </a:rPr>
              <a:t>Zero line</a:t>
            </a:r>
            <a:endParaRPr lang="en-US" dirty="0"/>
          </a:p>
        </p:txBody>
      </p:sp>
      <p:cxnSp>
        <p:nvCxnSpPr>
          <p:cNvPr id="12" name="Straight Arrow Connector 11"/>
          <p:cNvCxnSpPr/>
          <p:nvPr/>
        </p:nvCxnSpPr>
        <p:spPr bwMode="auto">
          <a:xfrm flipV="1">
            <a:off x="5447928" y="5646360"/>
            <a:ext cx="216024" cy="582595"/>
          </a:xfrm>
          <a:prstGeom prst="straightConnector1">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238745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B02611F-1E3B-463A-BDBE-E8C716EC2074}"/>
              </a:ext>
            </a:extLst>
          </p:cNvPr>
          <p:cNvPicPr>
            <a:picLocks noGrp="1" noChangeAspect="1"/>
          </p:cNvPicPr>
          <p:nvPr>
            <p:ph idx="1"/>
          </p:nvPr>
        </p:nvPicPr>
        <p:blipFill>
          <a:blip r:embed="rId2"/>
          <a:stretch>
            <a:fillRect/>
          </a:stretch>
        </p:blipFill>
        <p:spPr>
          <a:xfrm>
            <a:off x="1219201" y="1844824"/>
            <a:ext cx="3311002" cy="4752528"/>
          </a:xfrm>
          <a:prstGeom prst="rect">
            <a:avLst/>
          </a:prstGeom>
        </p:spPr>
      </p:pic>
      <p:sp>
        <p:nvSpPr>
          <p:cNvPr id="5" name="TextBox 4">
            <a:extLst>
              <a:ext uri="{FF2B5EF4-FFF2-40B4-BE49-F238E27FC236}">
                <a16:creationId xmlns:a16="http://schemas.microsoft.com/office/drawing/2014/main" xmlns="" id="{486AE506-A710-4A2F-8F12-D3F4C844679C}"/>
              </a:ext>
            </a:extLst>
          </p:cNvPr>
          <p:cNvSpPr txBox="1"/>
          <p:nvPr/>
        </p:nvSpPr>
        <p:spPr>
          <a:xfrm>
            <a:off x="407368" y="188640"/>
            <a:ext cx="5688632" cy="584775"/>
          </a:xfrm>
          <a:prstGeom prst="rect">
            <a:avLst/>
          </a:prstGeom>
          <a:noFill/>
        </p:spPr>
        <p:txBody>
          <a:bodyPr wrap="square" rtlCol="0">
            <a:spAutoFit/>
          </a:bodyPr>
          <a:lstStyle/>
          <a:p>
            <a:r>
              <a:rPr lang="en-US" sz="3200" b="1" dirty="0">
                <a:solidFill>
                  <a:srgbClr val="FFFF00"/>
                </a:solidFill>
              </a:rPr>
              <a:t>POLE VAULT- RUNWAY</a:t>
            </a:r>
            <a:endParaRPr lang="en-GB" sz="3200" b="1" dirty="0">
              <a:solidFill>
                <a:srgbClr val="FFFF00"/>
              </a:solidFill>
            </a:endParaRPr>
          </a:p>
        </p:txBody>
      </p:sp>
      <p:sp>
        <p:nvSpPr>
          <p:cNvPr id="6" name="TextBox 5">
            <a:extLst>
              <a:ext uri="{FF2B5EF4-FFF2-40B4-BE49-F238E27FC236}">
                <a16:creationId xmlns:a16="http://schemas.microsoft.com/office/drawing/2014/main" xmlns="" id="{A0710885-5D60-4CB7-A609-48AE32859E6E}"/>
              </a:ext>
            </a:extLst>
          </p:cNvPr>
          <p:cNvSpPr txBox="1"/>
          <p:nvPr/>
        </p:nvSpPr>
        <p:spPr>
          <a:xfrm>
            <a:off x="5375920" y="1988840"/>
            <a:ext cx="6192688" cy="2554545"/>
          </a:xfrm>
          <a:prstGeom prst="rect">
            <a:avLst/>
          </a:prstGeom>
          <a:noFill/>
        </p:spPr>
        <p:txBody>
          <a:bodyPr wrap="square" rtlCol="0">
            <a:spAutoFit/>
          </a:bodyPr>
          <a:lstStyle/>
          <a:p>
            <a:pPr algn="just"/>
            <a:r>
              <a:rPr lang="en-US" sz="2000" dirty="0" smtClean="0">
                <a:latin typeface="Calibri" panose="020F0502020204030204" pitchFamily="34" charset="0"/>
              </a:rPr>
              <a:t>Markings on the runway </a:t>
            </a:r>
          </a:p>
          <a:p>
            <a:pPr algn="just"/>
            <a:endParaRPr lang="en-US" sz="2000" dirty="0">
              <a:latin typeface="Calibri" panose="020F0502020204030204" pitchFamily="34" charset="0"/>
            </a:endParaRPr>
          </a:p>
          <a:p>
            <a:pPr algn="just"/>
            <a:r>
              <a:rPr lang="en-US" sz="2000" dirty="0">
                <a:latin typeface="Calibri" panose="020F0502020204030204" pitchFamily="34" charset="0"/>
              </a:rPr>
              <a:t>For Pole vault, the </a:t>
            </a:r>
            <a:r>
              <a:rPr lang="en-US" sz="2000" dirty="0" smtClean="0">
                <a:latin typeface="Calibri" panose="020F0502020204030204" pitchFamily="34" charset="0"/>
              </a:rPr>
              <a:t>Organizers </a:t>
            </a:r>
            <a:r>
              <a:rPr lang="en-US" sz="2000" dirty="0">
                <a:latin typeface="Calibri" panose="020F0502020204030204" pitchFamily="34" charset="0"/>
              </a:rPr>
              <a:t>should place suitable</a:t>
            </a:r>
          </a:p>
          <a:p>
            <a:pPr algn="just"/>
            <a:r>
              <a:rPr lang="en-US" sz="2000" dirty="0">
                <a:latin typeface="Calibri" panose="020F0502020204030204" pitchFamily="34" charset="0"/>
              </a:rPr>
              <a:t>and safe distance markers </a:t>
            </a:r>
            <a:r>
              <a:rPr lang="en-US" sz="2000" dirty="0">
                <a:solidFill>
                  <a:srgbClr val="FF0000"/>
                </a:solidFill>
                <a:latin typeface="Calibri" panose="020F0502020204030204" pitchFamily="34" charset="0"/>
              </a:rPr>
              <a:t>beside the runway at</a:t>
            </a:r>
          </a:p>
          <a:p>
            <a:pPr algn="just"/>
            <a:r>
              <a:rPr lang="en-US" sz="2000" dirty="0">
                <a:solidFill>
                  <a:srgbClr val="FF0000"/>
                </a:solidFill>
                <a:latin typeface="Calibri" panose="020F0502020204030204" pitchFamily="34" charset="0"/>
              </a:rPr>
              <a:t>each 0.5m between the points 2.5m to 5m from the</a:t>
            </a:r>
          </a:p>
          <a:p>
            <a:pPr algn="just"/>
            <a:r>
              <a:rPr lang="en-US" sz="2000" dirty="0">
                <a:solidFill>
                  <a:srgbClr val="FF0000"/>
                </a:solidFill>
                <a:latin typeface="Calibri" panose="020F0502020204030204" pitchFamily="34" charset="0"/>
              </a:rPr>
              <a:t>“zero” line and at each 1.0m from the 5m to the 18m</a:t>
            </a:r>
          </a:p>
          <a:p>
            <a:pPr algn="just"/>
            <a:r>
              <a:rPr lang="en-US" sz="2000" dirty="0">
                <a:solidFill>
                  <a:srgbClr val="FF0000"/>
                </a:solidFill>
                <a:latin typeface="Calibri" panose="020F0502020204030204" pitchFamily="34" charset="0"/>
              </a:rPr>
              <a:t>point</a:t>
            </a:r>
            <a:r>
              <a:rPr lang="en-US" sz="2000" dirty="0" smtClean="0">
                <a:solidFill>
                  <a:srgbClr val="FF0000"/>
                </a:solidFill>
                <a:latin typeface="Calibri" panose="020F0502020204030204" pitchFamily="34" charset="0"/>
              </a:rPr>
              <a:t>.</a:t>
            </a:r>
          </a:p>
          <a:p>
            <a:pPr algn="just"/>
            <a:endParaRPr lang="en-US" sz="2000" dirty="0">
              <a:latin typeface="Calibri" panose="020F0502020204030204" pitchFamily="34" charset="0"/>
            </a:endParaRPr>
          </a:p>
        </p:txBody>
      </p:sp>
    </p:spTree>
    <p:extLst>
      <p:ext uri="{BB962C8B-B14F-4D97-AF65-F5344CB8AC3E}">
        <p14:creationId xmlns:p14="http://schemas.microsoft.com/office/powerpoint/2010/main" val="1662092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51937"/>
            <a:ext cx="698477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UPRIGHTS</a:t>
            </a:r>
          </a:p>
        </p:txBody>
      </p:sp>
      <p:pic>
        <p:nvPicPr>
          <p:cNvPr id="6" name="Picture 5"/>
          <p:cNvPicPr>
            <a:picLocks noChangeAspect="1"/>
          </p:cNvPicPr>
          <p:nvPr/>
        </p:nvPicPr>
        <p:blipFill>
          <a:blip r:embed="rId3"/>
          <a:stretch>
            <a:fillRect/>
          </a:stretch>
        </p:blipFill>
        <p:spPr>
          <a:xfrm>
            <a:off x="8112224" y="1715717"/>
            <a:ext cx="2832582" cy="2289347"/>
          </a:xfrm>
          <a:prstGeom prst="rect">
            <a:avLst/>
          </a:prstGeom>
        </p:spPr>
      </p:pic>
      <p:pic>
        <p:nvPicPr>
          <p:cNvPr id="7" name="Picture 6"/>
          <p:cNvPicPr>
            <a:picLocks noChangeAspect="1"/>
          </p:cNvPicPr>
          <p:nvPr/>
        </p:nvPicPr>
        <p:blipFill>
          <a:blip r:embed="rId4"/>
          <a:stretch>
            <a:fillRect/>
          </a:stretch>
        </p:blipFill>
        <p:spPr>
          <a:xfrm>
            <a:off x="6123958" y="3622497"/>
            <a:ext cx="2443882" cy="1968699"/>
          </a:xfrm>
          <a:prstGeom prst="rect">
            <a:avLst/>
          </a:prstGeom>
        </p:spPr>
      </p:pic>
      <p:pic>
        <p:nvPicPr>
          <p:cNvPr id="8" name="Picture 7"/>
          <p:cNvPicPr>
            <a:picLocks noChangeAspect="1"/>
          </p:cNvPicPr>
          <p:nvPr/>
        </p:nvPicPr>
        <p:blipFill>
          <a:blip r:embed="rId5"/>
          <a:stretch>
            <a:fillRect/>
          </a:stretch>
        </p:blipFill>
        <p:spPr>
          <a:xfrm>
            <a:off x="5557012" y="1585204"/>
            <a:ext cx="894168" cy="2781857"/>
          </a:xfrm>
          <a:prstGeom prst="rect">
            <a:avLst/>
          </a:prstGeom>
        </p:spPr>
      </p:pic>
      <p:sp>
        <p:nvSpPr>
          <p:cNvPr id="9" name="Rectangle 8"/>
          <p:cNvSpPr/>
          <p:nvPr/>
        </p:nvSpPr>
        <p:spPr>
          <a:xfrm>
            <a:off x="1055440" y="1556792"/>
            <a:ext cx="4593476" cy="4832092"/>
          </a:xfrm>
          <a:prstGeom prst="rect">
            <a:avLst/>
          </a:prstGeom>
        </p:spPr>
        <p:txBody>
          <a:bodyPr wrap="square">
            <a:spAutoFit/>
          </a:bodyPr>
          <a:lstStyle/>
          <a:p>
            <a:pPr algn="just"/>
            <a:r>
              <a:rPr lang="en-US" sz="2000" dirty="0">
                <a:latin typeface="Calibri" panose="020F0502020204030204" pitchFamily="34" charset="0"/>
              </a:rPr>
              <a:t>Any style of uprights or posts may be used, provided they are rigid.</a:t>
            </a:r>
          </a:p>
          <a:p>
            <a:pPr algn="just"/>
            <a:endParaRPr lang="en-US" sz="2000" dirty="0">
              <a:latin typeface="Calibri" panose="020F0502020204030204" pitchFamily="34" charset="0"/>
            </a:endParaRPr>
          </a:p>
          <a:p>
            <a:pPr algn="just"/>
            <a:r>
              <a:rPr lang="en-US" sz="2000" dirty="0">
                <a:latin typeface="Calibri" panose="020F0502020204030204" pitchFamily="34" charset="0"/>
              </a:rPr>
              <a:t> The metallic structure of the base and the lower part of the uprights above the landing area must be covered with padding of appropriate material in order to provide protection to the athletes and the poles</a:t>
            </a:r>
            <a:r>
              <a:rPr lang="en-US" dirty="0">
                <a:latin typeface="Calibri" panose="020F0502020204030204" pitchFamily="34" charset="0"/>
              </a:rPr>
              <a:t>.</a:t>
            </a:r>
          </a:p>
          <a:p>
            <a:pPr algn="just"/>
            <a:endParaRPr lang="en-US" dirty="0">
              <a:latin typeface="Calibri" panose="020F0502020204030204" pitchFamily="34" charset="0"/>
            </a:endParaRPr>
          </a:p>
          <a:p>
            <a:pPr algn="just"/>
            <a:r>
              <a:rPr lang="en-US" sz="2000" b="1" dirty="0">
                <a:latin typeface="Calibri" panose="020F0502020204030204" pitchFamily="34" charset="0"/>
              </a:rPr>
              <a:t>CHECK THE ACCURACY OF STANDARDS </a:t>
            </a:r>
          </a:p>
          <a:p>
            <a:pPr marL="342900" indent="-342900">
              <a:buAutoNum type="arabicPeriod"/>
            </a:pPr>
            <a:r>
              <a:rPr lang="en-US" dirty="0">
                <a:latin typeface="Calibri" panose="020F0502020204030204" pitchFamily="34" charset="0"/>
              </a:rPr>
              <a:t>Move standards to ‘0 “</a:t>
            </a:r>
          </a:p>
          <a:p>
            <a:pPr marL="342900" indent="-342900">
              <a:buAutoNum type="arabicPeriod"/>
            </a:pPr>
            <a:r>
              <a:rPr lang="en-US" dirty="0">
                <a:latin typeface="Calibri" panose="020F0502020204030204" pitchFamily="34" charset="0"/>
              </a:rPr>
              <a:t>Put crossbar on pegs to be used </a:t>
            </a:r>
          </a:p>
          <a:p>
            <a:pPr marL="342900" indent="-342900">
              <a:buAutoNum type="arabicPeriod"/>
            </a:pPr>
            <a:r>
              <a:rPr lang="en-US" dirty="0">
                <a:latin typeface="Calibri" panose="020F0502020204030204" pitchFamily="34" charset="0"/>
              </a:rPr>
              <a:t>Center bar on pegs &amp; check overlap of ends</a:t>
            </a:r>
          </a:p>
          <a:p>
            <a:r>
              <a:rPr lang="en-US" dirty="0">
                <a:latin typeface="Calibri" panose="020F0502020204030204" pitchFamily="34" charset="0"/>
              </a:rPr>
              <a:t> 4.   Measure height and check </a:t>
            </a:r>
          </a:p>
          <a:p>
            <a:pPr algn="just"/>
            <a:endParaRPr lang="en-US" dirty="0">
              <a:latin typeface="Calibri" panose="020F0502020204030204" pitchFamily="34" charset="0"/>
            </a:endParaRPr>
          </a:p>
        </p:txBody>
      </p:sp>
      <p:pic>
        <p:nvPicPr>
          <p:cNvPr id="10" name="Picture 9"/>
          <p:cNvPicPr>
            <a:picLocks noChangeAspect="1"/>
          </p:cNvPicPr>
          <p:nvPr/>
        </p:nvPicPr>
        <p:blipFill rotWithShape="1">
          <a:blip r:embed="rId6"/>
          <a:srcRect l="20653" r="17390"/>
          <a:stretch/>
        </p:blipFill>
        <p:spPr>
          <a:xfrm>
            <a:off x="8696750" y="4076335"/>
            <a:ext cx="2081319" cy="2181895"/>
          </a:xfrm>
          <a:prstGeom prst="rect">
            <a:avLst/>
          </a:prstGeom>
        </p:spPr>
      </p:pic>
    </p:spTree>
    <p:extLst>
      <p:ext uri="{BB962C8B-B14F-4D97-AF65-F5344CB8AC3E}">
        <p14:creationId xmlns:p14="http://schemas.microsoft.com/office/powerpoint/2010/main" val="394954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6281" t="14645" r="24191" b="19447"/>
          <a:stretch/>
        </p:blipFill>
        <p:spPr>
          <a:xfrm>
            <a:off x="1001146" y="2589004"/>
            <a:ext cx="5400600" cy="3240360"/>
          </a:xfrm>
          <a:prstGeom prst="rect">
            <a:avLst/>
          </a:prstGeom>
        </p:spPr>
      </p:pic>
      <p:sp>
        <p:nvSpPr>
          <p:cNvPr id="5" name="TextBox 4"/>
          <p:cNvSpPr txBox="1"/>
          <p:nvPr/>
        </p:nvSpPr>
        <p:spPr>
          <a:xfrm>
            <a:off x="911424" y="251937"/>
            <a:ext cx="6480720" cy="584775"/>
          </a:xfrm>
          <a:prstGeom prst="rect">
            <a:avLst/>
          </a:prstGeom>
          <a:noFill/>
        </p:spPr>
        <p:txBody>
          <a:bodyPr wrap="square" rtlCol="0">
            <a:spAutoFit/>
          </a:bodyPr>
          <a:lstStyle/>
          <a:p>
            <a:r>
              <a:rPr lang="en-US" sz="3200" b="1" cap="all" dirty="0">
                <a:solidFill>
                  <a:srgbClr val="FFFF99"/>
                </a:solidFill>
                <a:latin typeface="Calibri" panose="020F0502020204030204" pitchFamily="34" charset="0"/>
              </a:rPr>
              <a:t>Fixing  uprights – Pole vault </a:t>
            </a:r>
          </a:p>
        </p:txBody>
      </p:sp>
      <p:sp>
        <p:nvSpPr>
          <p:cNvPr id="6" name="TextBox 5"/>
          <p:cNvSpPr txBox="1"/>
          <p:nvPr/>
        </p:nvSpPr>
        <p:spPr>
          <a:xfrm>
            <a:off x="1127448" y="1850340"/>
            <a:ext cx="5400600" cy="1477328"/>
          </a:xfrm>
          <a:prstGeom prst="rect">
            <a:avLst/>
          </a:prstGeom>
          <a:noFill/>
        </p:spPr>
        <p:txBody>
          <a:bodyPr wrap="square" rtlCol="0">
            <a:spAutoFit/>
          </a:bodyPr>
          <a:lstStyle/>
          <a:p>
            <a:r>
              <a:rPr lang="en-US" dirty="0"/>
              <a:t>Place a </a:t>
            </a:r>
            <a:r>
              <a:rPr lang="en-US" dirty="0">
                <a:solidFill>
                  <a:srgbClr val="FF0000"/>
                </a:solidFill>
              </a:rPr>
              <a:t>permanent extended line 1cm wide drawn </a:t>
            </a:r>
            <a:r>
              <a:rPr lang="en-US" dirty="0"/>
              <a:t>through the top (zero point) extending up to 3 meters  on each side of the box.</a:t>
            </a:r>
          </a:p>
          <a:p>
            <a:endParaRPr lang="en-US" dirty="0"/>
          </a:p>
          <a:p>
            <a:endParaRPr lang="en-US" dirty="0"/>
          </a:p>
        </p:txBody>
      </p:sp>
      <p:pic>
        <p:nvPicPr>
          <p:cNvPr id="2" name="Picture 1"/>
          <p:cNvPicPr>
            <a:picLocks noChangeAspect="1"/>
          </p:cNvPicPr>
          <p:nvPr/>
        </p:nvPicPr>
        <p:blipFill rotWithShape="1">
          <a:blip r:embed="rId3"/>
          <a:srcRect l="7246" r="4348"/>
          <a:stretch/>
        </p:blipFill>
        <p:spPr>
          <a:xfrm>
            <a:off x="6654350" y="1850340"/>
            <a:ext cx="4905494" cy="3979024"/>
          </a:xfrm>
          <a:prstGeom prst="rect">
            <a:avLst/>
          </a:prstGeom>
        </p:spPr>
      </p:pic>
    </p:spTree>
    <p:extLst>
      <p:ext uri="{BB962C8B-B14F-4D97-AF65-F5344CB8AC3E}">
        <p14:creationId xmlns:p14="http://schemas.microsoft.com/office/powerpoint/2010/main" val="429345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424" y="1844824"/>
            <a:ext cx="10225136" cy="3744416"/>
          </a:xfrm>
        </p:spPr>
        <p:txBody>
          <a:bodyPr/>
          <a:lstStyle/>
          <a:p>
            <a:r>
              <a:rPr lang="en-AU" sz="2000" dirty="0">
                <a:latin typeface="Calibri" panose="020F0502020204030204" pitchFamily="34" charset="0"/>
              </a:rPr>
              <a:t>GENERAL CONDITIONS</a:t>
            </a:r>
            <a:endParaRPr lang="en-US" sz="2000" dirty="0">
              <a:latin typeface="Calibri" panose="020F0502020204030204" pitchFamily="34" charset="0"/>
            </a:endParaRPr>
          </a:p>
          <a:p>
            <a:r>
              <a:rPr lang="en-AU" sz="2000" dirty="0">
                <a:latin typeface="Calibri" panose="020F0502020204030204" pitchFamily="34" charset="0"/>
              </a:rPr>
              <a:t>TRIALS</a:t>
            </a:r>
          </a:p>
          <a:p>
            <a:r>
              <a:rPr lang="en-AU" sz="2000" dirty="0">
                <a:latin typeface="Calibri" panose="020F0502020204030204" pitchFamily="34" charset="0"/>
              </a:rPr>
              <a:t> HEIGHT MEASUREMENT</a:t>
            </a:r>
          </a:p>
          <a:p>
            <a:pPr lvl="0"/>
            <a:r>
              <a:rPr lang="en-AU" sz="2000" dirty="0">
                <a:latin typeface="Calibri" panose="020F0502020204030204" pitchFamily="34" charset="0"/>
              </a:rPr>
              <a:t>CROSS BAR</a:t>
            </a:r>
          </a:p>
          <a:p>
            <a:pPr lvl="0"/>
            <a:r>
              <a:rPr lang="en-AU" sz="2000" dirty="0">
                <a:latin typeface="Calibri" panose="020F0502020204030204" pitchFamily="34" charset="0"/>
              </a:rPr>
              <a:t>PLACINGS</a:t>
            </a:r>
            <a:endParaRPr lang="en-US" sz="2000" dirty="0">
              <a:latin typeface="Calibri" panose="020F0502020204030204" pitchFamily="34" charset="0"/>
            </a:endParaRPr>
          </a:p>
          <a:p>
            <a:pPr lvl="0"/>
            <a:r>
              <a:rPr lang="en-AU" sz="2000" dirty="0">
                <a:latin typeface="Calibri" panose="020F0502020204030204" pitchFamily="34" charset="0"/>
              </a:rPr>
              <a:t>TIE- JUMP OFF</a:t>
            </a:r>
          </a:p>
          <a:p>
            <a:pPr lvl="0"/>
            <a:r>
              <a:rPr lang="en-AU" sz="2000" dirty="0">
                <a:latin typeface="Calibri" panose="020F0502020204030204" pitchFamily="34" charset="0"/>
              </a:rPr>
              <a:t>SCORE SHEET &amp; RESULT CARD</a:t>
            </a:r>
            <a:endParaRPr lang="en-US" dirty="0"/>
          </a:p>
        </p:txBody>
      </p:sp>
      <p:sp>
        <p:nvSpPr>
          <p:cNvPr id="5" name="TextBox 4">
            <a:extLst>
              <a:ext uri="{FF2B5EF4-FFF2-40B4-BE49-F238E27FC236}">
                <a16:creationId xmlns:a16="http://schemas.microsoft.com/office/drawing/2014/main" xmlns="" id="{818DF13F-E5CA-4880-BF50-43FADA3290FC}"/>
              </a:ext>
            </a:extLst>
          </p:cNvPr>
          <p:cNvSpPr txBox="1"/>
          <p:nvPr/>
        </p:nvSpPr>
        <p:spPr>
          <a:xfrm>
            <a:off x="983432" y="323945"/>
            <a:ext cx="3893368"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VERTICAL JUMPS</a:t>
            </a:r>
          </a:p>
        </p:txBody>
      </p:sp>
    </p:spTree>
    <p:extLst>
      <p:ext uri="{BB962C8B-B14F-4D97-AF65-F5344CB8AC3E}">
        <p14:creationId xmlns:p14="http://schemas.microsoft.com/office/powerpoint/2010/main" val="1042124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srcRect l="30334" t="34578" r="31938" b="13706"/>
          <a:stretch/>
        </p:blipFill>
        <p:spPr>
          <a:xfrm>
            <a:off x="7320136" y="1916832"/>
            <a:ext cx="3888432" cy="3888432"/>
          </a:xfrm>
          <a:prstGeom prst="rect">
            <a:avLst/>
          </a:prstGeom>
        </p:spPr>
      </p:pic>
      <p:sp>
        <p:nvSpPr>
          <p:cNvPr id="9" name="TextBox 8"/>
          <p:cNvSpPr txBox="1"/>
          <p:nvPr/>
        </p:nvSpPr>
        <p:spPr>
          <a:xfrm>
            <a:off x="983432" y="1628800"/>
            <a:ext cx="5400600" cy="4062651"/>
          </a:xfrm>
          <a:prstGeom prst="rect">
            <a:avLst/>
          </a:prstGeom>
          <a:noFill/>
        </p:spPr>
        <p:txBody>
          <a:bodyPr wrap="square" rtlCol="0">
            <a:spAutoFit/>
          </a:bodyPr>
          <a:lstStyle/>
          <a:p>
            <a:pPr algn="just"/>
            <a:r>
              <a:rPr lang="en-US" dirty="0"/>
              <a:t/>
            </a:r>
            <a:br>
              <a:rPr lang="en-US" dirty="0"/>
            </a:br>
            <a:r>
              <a:rPr lang="en-US" sz="2000" dirty="0">
                <a:latin typeface="Calibri" panose="020F0502020204030204" pitchFamily="34" charset="0"/>
              </a:rPr>
              <a:t>The take-off for the Pole Vault shall be from a box. rounded upper edges and shall be sunk level with the runway.</a:t>
            </a:r>
          </a:p>
          <a:p>
            <a:pPr algn="just"/>
            <a:endParaRPr lang="en-US" sz="2000" dirty="0">
              <a:latin typeface="Calibri" panose="020F0502020204030204" pitchFamily="34" charset="0"/>
            </a:endParaRPr>
          </a:p>
          <a:p>
            <a:pPr algn="just"/>
            <a:r>
              <a:rPr lang="en-US" sz="2000" dirty="0">
                <a:latin typeface="Calibri" panose="020F0502020204030204" pitchFamily="34" charset="0"/>
              </a:rPr>
              <a:t>1.00 m in length 60cm in width at the front end and tapering to 15cm in width at the bottom of the stop board</a:t>
            </a:r>
          </a:p>
          <a:p>
            <a:pPr algn="just"/>
            <a:endParaRPr lang="en-US" sz="2000" dirty="0">
              <a:latin typeface="Calibri" panose="020F0502020204030204" pitchFamily="34" charset="0"/>
            </a:endParaRPr>
          </a:p>
          <a:p>
            <a:pPr algn="just"/>
            <a:r>
              <a:rPr lang="en-US" sz="2000" dirty="0">
                <a:latin typeface="Calibri" panose="020F0502020204030204" pitchFamily="34" charset="0"/>
              </a:rPr>
              <a:t>The length of the box at runway level and the depth of the stop board are determined by the angle of 105° formed between the base and the stop board.</a:t>
            </a:r>
          </a:p>
        </p:txBody>
      </p:sp>
      <p:sp>
        <p:nvSpPr>
          <p:cNvPr id="2" name="TextBox 1"/>
          <p:cNvSpPr txBox="1"/>
          <p:nvPr/>
        </p:nvSpPr>
        <p:spPr>
          <a:xfrm>
            <a:off x="983432" y="260648"/>
            <a:ext cx="4680520"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VAULTING BOX </a:t>
            </a:r>
          </a:p>
        </p:txBody>
      </p:sp>
      <p:pic>
        <p:nvPicPr>
          <p:cNvPr id="3" name="Picture 2"/>
          <p:cNvPicPr>
            <a:picLocks noChangeAspect="1"/>
          </p:cNvPicPr>
          <p:nvPr/>
        </p:nvPicPr>
        <p:blipFill>
          <a:blip r:embed="rId4"/>
          <a:stretch>
            <a:fillRect/>
          </a:stretch>
        </p:blipFill>
        <p:spPr>
          <a:xfrm>
            <a:off x="6470959" y="2060848"/>
            <a:ext cx="1193920" cy="1368152"/>
          </a:xfrm>
          <a:prstGeom prst="rect">
            <a:avLst/>
          </a:prstGeom>
        </p:spPr>
      </p:pic>
    </p:spTree>
    <p:extLst>
      <p:ext uri="{BB962C8B-B14F-4D97-AF65-F5344CB8AC3E}">
        <p14:creationId xmlns:p14="http://schemas.microsoft.com/office/powerpoint/2010/main" val="2726128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116632"/>
            <a:ext cx="7056784" cy="1077218"/>
          </a:xfrm>
          <a:prstGeom prst="rect">
            <a:avLst/>
          </a:prstGeom>
          <a:noFill/>
        </p:spPr>
        <p:txBody>
          <a:bodyPr wrap="square" rtlCol="0">
            <a:spAutoFit/>
          </a:bodyPr>
          <a:lstStyle/>
          <a:p>
            <a:r>
              <a:rPr lang="en-US" sz="3200" b="1" dirty="0">
                <a:solidFill>
                  <a:srgbClr val="FFFF00"/>
                </a:solidFill>
                <a:latin typeface="Calibri" panose="020F0502020204030204" pitchFamily="34" charset="0"/>
              </a:rPr>
              <a:t>PADDING AROUND </a:t>
            </a:r>
          </a:p>
          <a:p>
            <a:r>
              <a:rPr lang="en-US" sz="3200" b="1" dirty="0">
                <a:solidFill>
                  <a:srgbClr val="FFFF00"/>
                </a:solidFill>
                <a:latin typeface="Calibri" panose="020F0502020204030204" pitchFamily="34" charset="0"/>
              </a:rPr>
              <a:t>THE VAULTING BOX </a:t>
            </a:r>
          </a:p>
        </p:txBody>
      </p:sp>
      <p:pic>
        <p:nvPicPr>
          <p:cNvPr id="6" name="Picture 5"/>
          <p:cNvPicPr>
            <a:picLocks noChangeAspect="1"/>
          </p:cNvPicPr>
          <p:nvPr/>
        </p:nvPicPr>
        <p:blipFill>
          <a:blip r:embed="rId3"/>
          <a:stretch>
            <a:fillRect/>
          </a:stretch>
        </p:blipFill>
        <p:spPr>
          <a:xfrm>
            <a:off x="6532478" y="1567238"/>
            <a:ext cx="4598066" cy="4886098"/>
          </a:xfrm>
          <a:prstGeom prst="rect">
            <a:avLst/>
          </a:prstGeom>
          <a:ln w="12700">
            <a:solidFill>
              <a:schemeClr val="tx1"/>
            </a:solidFill>
          </a:ln>
        </p:spPr>
      </p:pic>
      <p:sp>
        <p:nvSpPr>
          <p:cNvPr id="7" name="Rectangle 6"/>
          <p:cNvSpPr/>
          <p:nvPr/>
        </p:nvSpPr>
        <p:spPr>
          <a:xfrm>
            <a:off x="1055440" y="1859340"/>
            <a:ext cx="5328592" cy="1938992"/>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An athlete may place padding around the box for additional protection during any of their trials. The placement of such equipment shall be done within the time allowed for the athlete’s trial and shall be removed by the athlete immediately after their trial is completed. </a:t>
            </a:r>
          </a:p>
        </p:txBody>
      </p:sp>
      <p:pic>
        <p:nvPicPr>
          <p:cNvPr id="8" name="Picture 7"/>
          <p:cNvPicPr>
            <a:picLocks noChangeAspect="1"/>
          </p:cNvPicPr>
          <p:nvPr/>
        </p:nvPicPr>
        <p:blipFill>
          <a:blip r:embed="rId4"/>
          <a:stretch>
            <a:fillRect/>
          </a:stretch>
        </p:blipFill>
        <p:spPr>
          <a:xfrm>
            <a:off x="1606574" y="4244396"/>
            <a:ext cx="4309406" cy="2208940"/>
          </a:xfrm>
          <a:prstGeom prst="rect">
            <a:avLst/>
          </a:prstGeom>
        </p:spPr>
      </p:pic>
    </p:spTree>
    <p:extLst>
      <p:ext uri="{BB962C8B-B14F-4D97-AF65-F5344CB8AC3E}">
        <p14:creationId xmlns:p14="http://schemas.microsoft.com/office/powerpoint/2010/main" val="2195239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323945"/>
            <a:ext cx="705678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PEGS / PEGS BACKINGS </a:t>
            </a:r>
          </a:p>
        </p:txBody>
      </p:sp>
      <p:sp>
        <p:nvSpPr>
          <p:cNvPr id="7" name="Rectangle 6"/>
          <p:cNvSpPr/>
          <p:nvPr/>
        </p:nvSpPr>
        <p:spPr>
          <a:xfrm>
            <a:off x="983432" y="1844824"/>
            <a:ext cx="4866861" cy="4401205"/>
          </a:xfrm>
          <a:prstGeom prst="rect">
            <a:avLst/>
          </a:prstGeom>
        </p:spPr>
        <p:txBody>
          <a:bodyPr wrap="square">
            <a:spAutoFit/>
          </a:bodyPr>
          <a:lstStyle/>
          <a:p>
            <a:r>
              <a:rPr lang="en-US" sz="2000" dirty="0">
                <a:latin typeface="Calibri" panose="020F0502020204030204" pitchFamily="34" charset="0"/>
              </a:rPr>
              <a:t>The </a:t>
            </a:r>
            <a:r>
              <a:rPr lang="en-US" sz="2000" u="sng" dirty="0">
                <a:latin typeface="Calibri" panose="020F0502020204030204" pitchFamily="34" charset="0"/>
              </a:rPr>
              <a:t>crossbar</a:t>
            </a:r>
            <a:r>
              <a:rPr lang="en-US" sz="2000" dirty="0">
                <a:latin typeface="Calibri" panose="020F0502020204030204" pitchFamily="34" charset="0"/>
              </a:rPr>
              <a:t> - rest on horizontal pegs  - fall easily to the direction of the landing area</a:t>
            </a:r>
          </a:p>
          <a:p>
            <a:endParaRPr lang="en-US" sz="2000" dirty="0">
              <a:latin typeface="Calibri" panose="020F0502020204030204" pitchFamily="34" charset="0"/>
            </a:endParaRPr>
          </a:p>
          <a:p>
            <a:r>
              <a:rPr lang="en-US" sz="2000" dirty="0">
                <a:latin typeface="Calibri" panose="020F0502020204030204" pitchFamily="34" charset="0"/>
              </a:rPr>
              <a:t> </a:t>
            </a:r>
            <a:r>
              <a:rPr lang="en-US" sz="2000" u="sng" dirty="0">
                <a:solidFill>
                  <a:srgbClr val="FF0000"/>
                </a:solidFill>
                <a:latin typeface="Calibri" panose="020F0502020204030204" pitchFamily="34" charset="0"/>
              </a:rPr>
              <a:t>Pegs</a:t>
            </a:r>
            <a:r>
              <a:rPr lang="en-US" sz="2000" dirty="0">
                <a:solidFill>
                  <a:srgbClr val="FF0000"/>
                </a:solidFill>
                <a:latin typeface="Calibri" panose="020F0502020204030204" pitchFamily="34" charset="0"/>
              </a:rPr>
              <a:t> –</a:t>
            </a:r>
          </a:p>
          <a:p>
            <a:r>
              <a:rPr lang="en-US" sz="2000" dirty="0">
                <a:latin typeface="Calibri" panose="020F0502020204030204" pitchFamily="34" charset="0"/>
              </a:rPr>
              <a:t> without notches -uniform thickness- smooth</a:t>
            </a:r>
          </a:p>
          <a:p>
            <a:r>
              <a:rPr lang="en-US" sz="2000" dirty="0">
                <a:latin typeface="Calibri" panose="020F0502020204030204" pitchFamily="34" charset="0"/>
              </a:rPr>
              <a:t>diameter – 13 mm </a:t>
            </a:r>
          </a:p>
          <a:p>
            <a:r>
              <a:rPr lang="en-US" sz="2000" dirty="0">
                <a:latin typeface="Calibri" panose="020F0502020204030204" pitchFamily="34" charset="0"/>
              </a:rPr>
              <a:t>length      - 55 mm </a:t>
            </a:r>
          </a:p>
          <a:p>
            <a:r>
              <a:rPr lang="en-US" sz="2000" dirty="0">
                <a:latin typeface="Calibri" panose="020F0502020204030204" pitchFamily="34" charset="0"/>
              </a:rPr>
              <a:t>Distance between  peg – 4.28m- 4.37 m</a:t>
            </a:r>
          </a:p>
          <a:p>
            <a:r>
              <a:rPr lang="en-US" sz="2000" dirty="0">
                <a:latin typeface="Calibri" panose="020F0502020204030204" pitchFamily="34" charset="0"/>
              </a:rPr>
              <a:t>Vertical peg backings-</a:t>
            </a:r>
          </a:p>
          <a:p>
            <a:r>
              <a:rPr lang="en-US" sz="2000" dirty="0">
                <a:latin typeface="Calibri" panose="020F0502020204030204" pitchFamily="34" charset="0"/>
              </a:rPr>
              <a:t> extended -  35   mm – 40 mm ( on top )</a:t>
            </a:r>
          </a:p>
          <a:p>
            <a:endParaRPr lang="en-US" sz="2000" dirty="0">
              <a:solidFill>
                <a:srgbClr val="FF0000"/>
              </a:solidFill>
              <a:latin typeface="Calibri" panose="020F0502020204030204" pitchFamily="34" charset="0"/>
            </a:endParaRPr>
          </a:p>
          <a:p>
            <a:r>
              <a:rPr lang="en-US" sz="2000" dirty="0">
                <a:solidFill>
                  <a:srgbClr val="FF0000"/>
                </a:solidFill>
                <a:latin typeface="Calibri" panose="020F0502020204030204" pitchFamily="34" charset="0"/>
              </a:rPr>
              <a:t>Peg backings</a:t>
            </a:r>
          </a:p>
          <a:p>
            <a:r>
              <a:rPr lang="en-US" sz="2000" dirty="0">
                <a:latin typeface="Calibri" panose="020F0502020204030204" pitchFamily="34" charset="0"/>
              </a:rPr>
              <a:t>The pegs should support the bar in the</a:t>
            </a:r>
          </a:p>
          <a:p>
            <a:r>
              <a:rPr lang="en-US" sz="2000" dirty="0">
                <a:latin typeface="Calibri" panose="020F0502020204030204" pitchFamily="34" charset="0"/>
              </a:rPr>
              <a:t>middle of the end pieces</a:t>
            </a:r>
          </a:p>
        </p:txBody>
      </p:sp>
      <p:pic>
        <p:nvPicPr>
          <p:cNvPr id="11" name="Picture 10"/>
          <p:cNvPicPr>
            <a:picLocks noChangeAspect="1"/>
          </p:cNvPicPr>
          <p:nvPr/>
        </p:nvPicPr>
        <p:blipFill>
          <a:blip r:embed="rId3"/>
          <a:stretch>
            <a:fillRect/>
          </a:stretch>
        </p:blipFill>
        <p:spPr>
          <a:xfrm>
            <a:off x="8826760" y="3356993"/>
            <a:ext cx="2419200" cy="3063899"/>
          </a:xfrm>
          <a:prstGeom prst="rect">
            <a:avLst/>
          </a:prstGeom>
          <a:ln w="12700">
            <a:solidFill>
              <a:schemeClr val="tx1"/>
            </a:solidFill>
          </a:ln>
        </p:spPr>
      </p:pic>
      <p:pic>
        <p:nvPicPr>
          <p:cNvPr id="12" name="Picture 11"/>
          <p:cNvPicPr>
            <a:picLocks noChangeAspect="1"/>
          </p:cNvPicPr>
          <p:nvPr/>
        </p:nvPicPr>
        <p:blipFill>
          <a:blip r:embed="rId4"/>
          <a:stretch>
            <a:fillRect/>
          </a:stretch>
        </p:blipFill>
        <p:spPr>
          <a:xfrm>
            <a:off x="6168008" y="1484784"/>
            <a:ext cx="2520280" cy="4968552"/>
          </a:xfrm>
          <a:prstGeom prst="rect">
            <a:avLst/>
          </a:prstGeom>
          <a:ln w="12700">
            <a:solidFill>
              <a:schemeClr val="tx1"/>
            </a:solidFill>
          </a:ln>
        </p:spPr>
      </p:pic>
      <p:pic>
        <p:nvPicPr>
          <p:cNvPr id="13" name="Picture 12"/>
          <p:cNvPicPr>
            <a:picLocks noChangeAspect="1"/>
          </p:cNvPicPr>
          <p:nvPr/>
        </p:nvPicPr>
        <p:blipFill>
          <a:blip r:embed="rId5"/>
          <a:stretch>
            <a:fillRect/>
          </a:stretch>
        </p:blipFill>
        <p:spPr>
          <a:xfrm>
            <a:off x="8832304" y="1484784"/>
            <a:ext cx="2420322" cy="1896020"/>
          </a:xfrm>
          <a:prstGeom prst="rect">
            <a:avLst/>
          </a:prstGeom>
          <a:ln w="12700">
            <a:solidFill>
              <a:schemeClr val="tx1"/>
            </a:solidFill>
          </a:ln>
        </p:spPr>
      </p:pic>
    </p:spTree>
    <p:extLst>
      <p:ext uri="{BB962C8B-B14F-4D97-AF65-F5344CB8AC3E}">
        <p14:creationId xmlns:p14="http://schemas.microsoft.com/office/powerpoint/2010/main" val="2010626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3432" y="251937"/>
            <a:ext cx="41044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VAULTING POLES </a:t>
            </a:r>
          </a:p>
        </p:txBody>
      </p:sp>
      <p:pic>
        <p:nvPicPr>
          <p:cNvPr id="6" name="Picture 5"/>
          <p:cNvPicPr>
            <a:picLocks noChangeAspect="1"/>
          </p:cNvPicPr>
          <p:nvPr/>
        </p:nvPicPr>
        <p:blipFill>
          <a:blip r:embed="rId3"/>
          <a:stretch>
            <a:fillRect/>
          </a:stretch>
        </p:blipFill>
        <p:spPr>
          <a:xfrm>
            <a:off x="1055440" y="1844824"/>
            <a:ext cx="3265714" cy="4914900"/>
          </a:xfrm>
          <a:prstGeom prst="rect">
            <a:avLst/>
          </a:prstGeom>
          <a:ln w="12700">
            <a:solidFill>
              <a:schemeClr val="tx1"/>
            </a:solidFill>
          </a:ln>
        </p:spPr>
      </p:pic>
      <p:sp>
        <p:nvSpPr>
          <p:cNvPr id="7" name="TextBox 6"/>
          <p:cNvSpPr txBox="1"/>
          <p:nvPr/>
        </p:nvSpPr>
        <p:spPr>
          <a:xfrm>
            <a:off x="4511824" y="1772816"/>
            <a:ext cx="6768752" cy="1477328"/>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libri" panose="020F0502020204030204" pitchFamily="34" charset="0"/>
              </a:rPr>
              <a:t>Athletes may </a:t>
            </a:r>
            <a:r>
              <a:rPr lang="en-US" u="sng" dirty="0">
                <a:latin typeface="Calibri" panose="020F0502020204030204" pitchFamily="34" charset="0"/>
              </a:rPr>
              <a:t>use their own poles </a:t>
            </a:r>
            <a:r>
              <a:rPr lang="en-US" dirty="0">
                <a:latin typeface="Calibri" panose="020F0502020204030204" pitchFamily="34" charset="0"/>
              </a:rPr>
              <a:t>, any material, any diameter or length but with smooth surface </a:t>
            </a:r>
          </a:p>
          <a:p>
            <a:pPr marL="285750" indent="-285750" algn="just">
              <a:buFont typeface="Arial" panose="020B0604020202020204" pitchFamily="34" charset="0"/>
              <a:buChar char="•"/>
            </a:pPr>
            <a:r>
              <a:rPr lang="en-US" u="sng" dirty="0">
                <a:latin typeface="Calibri" panose="020F0502020204030204" pitchFamily="34" charset="0"/>
              </a:rPr>
              <a:t>Any tape at the grip  </a:t>
            </a:r>
            <a:r>
              <a:rPr lang="en-US" dirty="0">
                <a:latin typeface="Calibri" panose="020F0502020204030204" pitchFamily="34" charset="0"/>
              </a:rPr>
              <a:t>end must be uniform </a:t>
            </a:r>
          </a:p>
          <a:p>
            <a:pPr marL="285750" indent="-285750" algn="just">
              <a:buFont typeface="Arial" panose="020B0604020202020204" pitchFamily="34" charset="0"/>
              <a:buChar char="•"/>
            </a:pPr>
            <a:r>
              <a:rPr lang="en-US" u="sng" dirty="0">
                <a:latin typeface="Calibri" panose="020F0502020204030204" pitchFamily="34" charset="0"/>
              </a:rPr>
              <a:t>No restriction at the bottom end </a:t>
            </a:r>
            <a:r>
              <a:rPr lang="en-US" dirty="0">
                <a:latin typeface="Calibri" panose="020F0502020204030204" pitchFamily="34" charset="0"/>
              </a:rPr>
              <a:t>of the pole – any form of taping for protection is permitted  </a:t>
            </a:r>
            <a:r>
              <a:rPr lang="en-US" u="sng" dirty="0">
                <a:latin typeface="Calibri" panose="020F0502020204030204" pitchFamily="34" charset="0"/>
              </a:rPr>
              <a:t>without advantage to athletes.</a:t>
            </a:r>
          </a:p>
        </p:txBody>
      </p:sp>
      <p:pic>
        <p:nvPicPr>
          <p:cNvPr id="10" name="Picture 9"/>
          <p:cNvPicPr>
            <a:picLocks noChangeAspect="1"/>
          </p:cNvPicPr>
          <p:nvPr/>
        </p:nvPicPr>
        <p:blipFill>
          <a:blip r:embed="rId4"/>
          <a:stretch>
            <a:fillRect/>
          </a:stretch>
        </p:blipFill>
        <p:spPr>
          <a:xfrm>
            <a:off x="9336360" y="3749788"/>
            <a:ext cx="1850107" cy="3009936"/>
          </a:xfrm>
          <a:prstGeom prst="rect">
            <a:avLst/>
          </a:prstGeom>
          <a:ln w="12700">
            <a:solidFill>
              <a:schemeClr val="tx1"/>
            </a:solidFill>
          </a:ln>
        </p:spPr>
      </p:pic>
      <p:pic>
        <p:nvPicPr>
          <p:cNvPr id="11" name="Picture 10"/>
          <p:cNvPicPr>
            <a:picLocks noChangeAspect="1"/>
          </p:cNvPicPr>
          <p:nvPr/>
        </p:nvPicPr>
        <p:blipFill>
          <a:blip r:embed="rId5"/>
          <a:stretch>
            <a:fillRect/>
          </a:stretch>
        </p:blipFill>
        <p:spPr>
          <a:xfrm>
            <a:off x="4642999" y="3763845"/>
            <a:ext cx="4333321" cy="2995879"/>
          </a:xfrm>
          <a:prstGeom prst="rect">
            <a:avLst/>
          </a:prstGeom>
          <a:ln w="12700">
            <a:solidFill>
              <a:schemeClr val="tx1"/>
            </a:solidFill>
          </a:ln>
        </p:spPr>
      </p:pic>
    </p:spTree>
    <p:extLst>
      <p:ext uri="{BB962C8B-B14F-4D97-AF65-F5344CB8AC3E}">
        <p14:creationId xmlns:p14="http://schemas.microsoft.com/office/powerpoint/2010/main" val="3555058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1424" y="251937"/>
            <a:ext cx="597666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LANDING AREA</a:t>
            </a:r>
          </a:p>
        </p:txBody>
      </p:sp>
      <p:pic>
        <p:nvPicPr>
          <p:cNvPr id="7" name="Picture 6"/>
          <p:cNvPicPr>
            <a:picLocks noChangeAspect="1"/>
          </p:cNvPicPr>
          <p:nvPr/>
        </p:nvPicPr>
        <p:blipFill rotWithShape="1">
          <a:blip r:embed="rId3"/>
          <a:srcRect l="4001" r="5469"/>
          <a:stretch/>
        </p:blipFill>
        <p:spPr>
          <a:xfrm rot="-60000">
            <a:off x="695400" y="1480373"/>
            <a:ext cx="4945260" cy="4621811"/>
          </a:xfrm>
          <a:prstGeom prst="rect">
            <a:avLst/>
          </a:prstGeom>
        </p:spPr>
      </p:pic>
      <p:sp>
        <p:nvSpPr>
          <p:cNvPr id="2" name="Rectangle 1"/>
          <p:cNvSpPr/>
          <p:nvPr/>
        </p:nvSpPr>
        <p:spPr>
          <a:xfrm>
            <a:off x="6023992" y="1268760"/>
            <a:ext cx="5256584" cy="3477875"/>
          </a:xfrm>
          <a:prstGeom prst="rect">
            <a:avLst/>
          </a:prstGeom>
        </p:spPr>
        <p:txBody>
          <a:bodyPr wrap="square">
            <a:spAutoFit/>
          </a:bodyPr>
          <a:lstStyle/>
          <a:p>
            <a:r>
              <a:rPr lang="en-US" sz="2000" dirty="0">
                <a:solidFill>
                  <a:srgbClr val="FF0000"/>
                </a:solidFill>
                <a:latin typeface="Calibri" panose="020F0502020204030204" pitchFamily="34" charset="0"/>
              </a:rPr>
              <a:t>International Competition </a:t>
            </a:r>
          </a:p>
          <a:p>
            <a:pPr algn="just"/>
            <a:r>
              <a:rPr lang="en-US" sz="2000" dirty="0">
                <a:latin typeface="Calibri" panose="020F0502020204030204" pitchFamily="34" charset="0"/>
              </a:rPr>
              <a:t>6m long (behind the zero line and excluding the front pieces) x 6m wide x 0.8m high.  The front pieces must be at least 2m long.</a:t>
            </a:r>
          </a:p>
          <a:p>
            <a:pPr algn="just"/>
            <a:r>
              <a:rPr lang="en-US" sz="2000" b="1" dirty="0">
                <a:solidFill>
                  <a:srgbClr val="002060"/>
                </a:solidFill>
                <a:latin typeface="Calibri" panose="020F0502020204030204" pitchFamily="34" charset="0"/>
              </a:rPr>
              <a:t>The sides of the landing area nearest to the box shall be placed </a:t>
            </a:r>
            <a:r>
              <a:rPr lang="en-US" sz="2000" b="1" dirty="0">
                <a:solidFill>
                  <a:srgbClr val="FF0000"/>
                </a:solidFill>
                <a:latin typeface="Calibri" panose="020F0502020204030204" pitchFamily="34" charset="0"/>
              </a:rPr>
              <a:t>0.10m to 0.15m </a:t>
            </a:r>
            <a:r>
              <a:rPr lang="en-US" sz="2000" b="1" dirty="0">
                <a:solidFill>
                  <a:srgbClr val="002060"/>
                </a:solidFill>
                <a:latin typeface="Calibri" panose="020F0502020204030204" pitchFamily="34" charset="0"/>
              </a:rPr>
              <a:t>from the box and shall slope away from the box at an angle of approximately 45°</a:t>
            </a:r>
          </a:p>
          <a:p>
            <a:pPr algn="just"/>
            <a:r>
              <a:rPr lang="en-US" sz="2000" dirty="0">
                <a:latin typeface="Calibri" panose="020F0502020204030204" pitchFamily="34" charset="0"/>
              </a:rPr>
              <a:t>(For </a:t>
            </a:r>
            <a:r>
              <a:rPr lang="en-US" sz="2000" dirty="0">
                <a:solidFill>
                  <a:srgbClr val="FF0000"/>
                </a:solidFill>
                <a:latin typeface="Calibri" panose="020F0502020204030204" pitchFamily="34" charset="0"/>
              </a:rPr>
              <a:t>other competitions</a:t>
            </a:r>
            <a:r>
              <a:rPr lang="en-US" sz="2000" dirty="0">
                <a:latin typeface="Calibri" panose="020F0502020204030204" pitchFamily="34" charset="0"/>
              </a:rPr>
              <a:t>, the landing area should measure not less than 5m long (excluding the front pieces) x 5m wide x 0.8m high.</a:t>
            </a:r>
          </a:p>
        </p:txBody>
      </p:sp>
      <p:pic>
        <p:nvPicPr>
          <p:cNvPr id="6" name="Picture 5">
            <a:extLst>
              <a:ext uri="{FF2B5EF4-FFF2-40B4-BE49-F238E27FC236}">
                <a16:creationId xmlns:a16="http://schemas.microsoft.com/office/drawing/2014/main" xmlns="" id="{0950B17A-4D65-497C-9749-C0C37DA2088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519936" y="4797152"/>
            <a:ext cx="3600400" cy="1932215"/>
          </a:xfrm>
          <a:prstGeom prst="rect">
            <a:avLst/>
          </a:prstGeom>
        </p:spPr>
      </p:pic>
    </p:spTree>
    <p:extLst>
      <p:ext uri="{BB962C8B-B14F-4D97-AF65-F5344CB8AC3E}">
        <p14:creationId xmlns:p14="http://schemas.microsoft.com/office/powerpoint/2010/main" val="3020134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1980123"/>
            <a:ext cx="3764803" cy="4708981"/>
          </a:xfrm>
          <a:prstGeom prst="rect">
            <a:avLst/>
          </a:prstGeom>
          <a:noFill/>
        </p:spPr>
        <p:txBody>
          <a:bodyPr wrap="square" rtlCol="0">
            <a:spAutoFit/>
          </a:bodyPr>
          <a:lstStyle/>
          <a:p>
            <a:pPr algn="just"/>
            <a:r>
              <a:rPr lang="en-US" sz="2000" dirty="0">
                <a:latin typeface="Calibri" panose="020F0502020204030204" pitchFamily="34" charset="0"/>
              </a:rPr>
              <a:t>Crossbar moved towards the direction of landing ( 80 </a:t>
            </a:r>
            <a:r>
              <a:rPr lang="en-US" sz="2000" dirty="0" err="1">
                <a:latin typeface="Calibri" panose="020F0502020204030204" pitchFamily="34" charset="0"/>
              </a:rPr>
              <a:t>cms</a:t>
            </a:r>
            <a:r>
              <a:rPr lang="en-US" sz="2000" dirty="0">
                <a:latin typeface="Calibri" panose="020F0502020204030204" pitchFamily="34" charset="0"/>
              </a:rPr>
              <a:t> )</a:t>
            </a:r>
          </a:p>
          <a:p>
            <a:pPr algn="just"/>
            <a:endParaRPr lang="en-US" sz="2000" dirty="0">
              <a:latin typeface="Calibri" panose="020F0502020204030204" pitchFamily="34" charset="0"/>
            </a:endParaRPr>
          </a:p>
          <a:p>
            <a:pPr algn="just"/>
            <a:r>
              <a:rPr lang="en-US" sz="2000" dirty="0">
                <a:latin typeface="Calibri" panose="020F0502020204030204" pitchFamily="34" charset="0"/>
              </a:rPr>
              <a:t> Before start, athlete shall inform the official about the position of the crossbar require for the first trial and this position should be recorded.</a:t>
            </a:r>
          </a:p>
          <a:p>
            <a:pPr marL="342900" indent="-342900" algn="just">
              <a:buAutoNum type="arabicPeriod"/>
            </a:pPr>
            <a:endParaRPr lang="en-US" sz="2000" dirty="0">
              <a:latin typeface="Calibri" panose="020F0502020204030204" pitchFamily="34" charset="0"/>
            </a:endParaRPr>
          </a:p>
          <a:p>
            <a:pPr algn="just"/>
            <a:r>
              <a:rPr lang="en-US" sz="2000" dirty="0">
                <a:latin typeface="Calibri" panose="020F0502020204030204" pitchFamily="34" charset="0"/>
              </a:rPr>
              <a:t>If changes required, immediately inform the official, before the cross bar is set, otherwise it will lead to the start of their time limit. </a:t>
            </a:r>
          </a:p>
          <a:p>
            <a:pPr marL="342900" indent="-342900" algn="just">
              <a:buAutoNum type="arabicPeriod"/>
            </a:pPr>
            <a:endParaRPr lang="en-US" sz="2000" dirty="0">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4799856" y="2124139"/>
            <a:ext cx="2952328" cy="4068452"/>
          </a:xfrm>
          <a:prstGeom prst="rect">
            <a:avLst/>
          </a:prstGeom>
          <a:ln w="12700">
            <a:solidFill>
              <a:schemeClr val="tx1"/>
            </a:solidFill>
          </a:ln>
        </p:spPr>
      </p:pic>
      <p:sp>
        <p:nvSpPr>
          <p:cNvPr id="6" name="TextBox 5"/>
          <p:cNvSpPr txBox="1"/>
          <p:nvPr/>
        </p:nvSpPr>
        <p:spPr>
          <a:xfrm>
            <a:off x="911424" y="251937"/>
            <a:ext cx="698477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cs typeface="Calibri" panose="020F0502020204030204" pitchFamily="34" charset="0"/>
              </a:rPr>
              <a:t>POSITION OF THE CROSSBAR</a:t>
            </a:r>
          </a:p>
        </p:txBody>
      </p:sp>
      <p:cxnSp>
        <p:nvCxnSpPr>
          <p:cNvPr id="8" name="Straight Arrow Connector 7"/>
          <p:cNvCxnSpPr/>
          <p:nvPr/>
        </p:nvCxnSpPr>
        <p:spPr bwMode="auto">
          <a:xfrm>
            <a:off x="9048328" y="3636307"/>
            <a:ext cx="0" cy="544418"/>
          </a:xfrm>
          <a:prstGeom prst="straightConnector1">
            <a:avLst/>
          </a:pr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748889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8302" t="16181" r="25869" b="15612"/>
          <a:stretch/>
        </p:blipFill>
        <p:spPr>
          <a:xfrm>
            <a:off x="733814" y="1605580"/>
            <a:ext cx="5191126" cy="4785889"/>
          </a:xfrm>
          <a:prstGeom prst="rect">
            <a:avLst/>
          </a:prstGeom>
          <a:ln w="12700">
            <a:solidFill>
              <a:schemeClr val="tx1"/>
            </a:solidFill>
          </a:ln>
        </p:spPr>
      </p:pic>
      <p:pic>
        <p:nvPicPr>
          <p:cNvPr id="5" name="Picture 4"/>
          <p:cNvPicPr>
            <a:picLocks noChangeAspect="1"/>
          </p:cNvPicPr>
          <p:nvPr/>
        </p:nvPicPr>
        <p:blipFill rotWithShape="1">
          <a:blip r:embed="rId3"/>
          <a:srcRect r="4504" b="3264"/>
          <a:stretch/>
        </p:blipFill>
        <p:spPr>
          <a:xfrm>
            <a:off x="6302706" y="1628800"/>
            <a:ext cx="5295245" cy="4804049"/>
          </a:xfrm>
          <a:prstGeom prst="rect">
            <a:avLst/>
          </a:prstGeom>
          <a:ln w="12700">
            <a:solidFill>
              <a:schemeClr val="tx1"/>
            </a:solidFill>
          </a:ln>
        </p:spPr>
      </p:pic>
    </p:spTree>
    <p:extLst>
      <p:ext uri="{BB962C8B-B14F-4D97-AF65-F5344CB8AC3E}">
        <p14:creationId xmlns:p14="http://schemas.microsoft.com/office/powerpoint/2010/main" val="2391191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1424" y="251937"/>
            <a:ext cx="4248472"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FAILURE</a:t>
            </a:r>
          </a:p>
        </p:txBody>
      </p:sp>
      <p:pic>
        <p:nvPicPr>
          <p:cNvPr id="7" name="Picture 6"/>
          <p:cNvPicPr>
            <a:picLocks noChangeAspect="1"/>
          </p:cNvPicPr>
          <p:nvPr/>
        </p:nvPicPr>
        <p:blipFill rotWithShape="1">
          <a:blip r:embed="rId2"/>
          <a:srcRect b="6282"/>
          <a:stretch/>
        </p:blipFill>
        <p:spPr>
          <a:xfrm>
            <a:off x="7608168" y="1628800"/>
            <a:ext cx="3576397" cy="2304256"/>
          </a:xfrm>
          <a:prstGeom prst="rect">
            <a:avLst/>
          </a:prstGeom>
          <a:ln w="12700">
            <a:solidFill>
              <a:schemeClr val="tx1"/>
            </a:solidFill>
          </a:ln>
        </p:spPr>
      </p:pic>
      <p:sp>
        <p:nvSpPr>
          <p:cNvPr id="2" name="Rectangle 1"/>
          <p:cNvSpPr/>
          <p:nvPr/>
        </p:nvSpPr>
        <p:spPr>
          <a:xfrm>
            <a:off x="983432" y="1785010"/>
            <a:ext cx="6048672" cy="707886"/>
          </a:xfrm>
          <a:prstGeom prst="rect">
            <a:avLst/>
          </a:prstGeom>
        </p:spPr>
        <p:txBody>
          <a:bodyPr wrap="square">
            <a:spAutoFit/>
          </a:bodyPr>
          <a:lstStyle/>
          <a:p>
            <a:pPr algn="just"/>
            <a:r>
              <a:rPr lang="en-US" sz="2000" dirty="0">
                <a:latin typeface="Calibri" panose="020F0502020204030204" pitchFamily="34" charset="0"/>
              </a:rPr>
              <a:t>After the vault, the bar does not remain on both pegs because of the action of an athlete whilst vaulting</a:t>
            </a:r>
          </a:p>
        </p:txBody>
      </p:sp>
      <p:sp>
        <p:nvSpPr>
          <p:cNvPr id="4" name="TextBox 3"/>
          <p:cNvSpPr txBox="1"/>
          <p:nvPr/>
        </p:nvSpPr>
        <p:spPr>
          <a:xfrm>
            <a:off x="983432" y="4584051"/>
            <a:ext cx="4536504" cy="1631216"/>
          </a:xfrm>
          <a:prstGeom prst="rect">
            <a:avLst/>
          </a:prstGeom>
          <a:noFill/>
        </p:spPr>
        <p:txBody>
          <a:bodyPr wrap="square" rtlCol="0">
            <a:spAutoFit/>
          </a:bodyPr>
          <a:lstStyle/>
          <a:p>
            <a:pPr algn="just"/>
            <a:r>
              <a:rPr lang="en-US" sz="2000" dirty="0">
                <a:latin typeface="Calibri" panose="020F0502020204030204" pitchFamily="34" charset="0"/>
              </a:rPr>
              <a:t>Touch the ground, including the landing area, beyond the vertical plane through the back end of the box with any part of their body or with the pole, without first clearing the bar</a:t>
            </a:r>
          </a:p>
        </p:txBody>
      </p:sp>
      <p:pic>
        <p:nvPicPr>
          <p:cNvPr id="8" name="Picture 7"/>
          <p:cNvPicPr>
            <a:picLocks noChangeAspect="1"/>
          </p:cNvPicPr>
          <p:nvPr/>
        </p:nvPicPr>
        <p:blipFill>
          <a:blip r:embed="rId3"/>
          <a:stretch>
            <a:fillRect/>
          </a:stretch>
        </p:blipFill>
        <p:spPr>
          <a:xfrm>
            <a:off x="8562455" y="4005064"/>
            <a:ext cx="2622110" cy="2408930"/>
          </a:xfrm>
          <a:prstGeom prst="rect">
            <a:avLst/>
          </a:prstGeom>
          <a:ln w="12700">
            <a:solidFill>
              <a:schemeClr val="tx1"/>
            </a:solidFill>
          </a:ln>
        </p:spPr>
      </p:pic>
      <p:pic>
        <p:nvPicPr>
          <p:cNvPr id="11" name="Picture 4">
            <a:extLst>
              <a:ext uri="{FF2B5EF4-FFF2-40B4-BE49-F238E27FC236}">
                <a16:creationId xmlns:a16="http://schemas.microsoft.com/office/drawing/2014/main" xmlns="" id="{68C560BD-BD4F-4D69-9ADE-B45446CC590F}"/>
              </a:ext>
            </a:extLst>
          </p:cNvPr>
          <p:cNvPicPr>
            <a:picLocks noChangeAspect="1" noChangeArrowheads="1"/>
          </p:cNvPicPr>
          <p:nvPr/>
        </p:nvPicPr>
        <p:blipFill>
          <a:blip r:embed="rId4" cstate="print"/>
          <a:srcRect/>
          <a:stretch>
            <a:fillRect/>
          </a:stretch>
        </p:blipFill>
        <p:spPr bwMode="auto">
          <a:xfrm>
            <a:off x="5879976" y="4613794"/>
            <a:ext cx="2654820" cy="1800200"/>
          </a:xfrm>
          <a:prstGeom prst="rect">
            <a:avLst/>
          </a:prstGeom>
          <a:noFill/>
          <a:ln w="12700">
            <a:solidFill>
              <a:schemeClr val="tx1"/>
            </a:solidFill>
          </a:ln>
        </p:spPr>
      </p:pic>
    </p:spTree>
    <p:extLst>
      <p:ext uri="{BB962C8B-B14F-4D97-AF65-F5344CB8AC3E}">
        <p14:creationId xmlns:p14="http://schemas.microsoft.com/office/powerpoint/2010/main" val="2878981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60648"/>
            <a:ext cx="597666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FAILURES </a:t>
            </a:r>
          </a:p>
        </p:txBody>
      </p:sp>
      <p:sp>
        <p:nvSpPr>
          <p:cNvPr id="4" name="Rectangle 3"/>
          <p:cNvSpPr/>
          <p:nvPr/>
        </p:nvSpPr>
        <p:spPr>
          <a:xfrm>
            <a:off x="983432" y="1628800"/>
            <a:ext cx="6696744" cy="707886"/>
          </a:xfrm>
          <a:prstGeom prst="rect">
            <a:avLst/>
          </a:prstGeom>
        </p:spPr>
        <p:txBody>
          <a:bodyPr wrap="square">
            <a:spAutoFit/>
          </a:bodyPr>
          <a:lstStyle/>
          <a:p>
            <a:pPr algn="just"/>
            <a:r>
              <a:rPr lang="en-US" sz="2000" u="sng" dirty="0">
                <a:latin typeface="Calibri" panose="020F0502020204030204" pitchFamily="34" charset="0"/>
                <a:cs typeface="Calibri" panose="020F0502020204030204" pitchFamily="34" charset="0"/>
              </a:rPr>
              <a:t>Failure</a:t>
            </a:r>
            <a:r>
              <a:rPr lang="en-US" sz="2000" dirty="0">
                <a:latin typeface="Calibri" panose="020F0502020204030204" pitchFamily="34" charset="0"/>
                <a:cs typeface="Calibri" panose="020F0502020204030204" pitchFamily="34" charset="0"/>
              </a:rPr>
              <a:t> - During the vault, they steady or replace the bar with their hand(s).</a:t>
            </a:r>
          </a:p>
        </p:txBody>
      </p:sp>
      <p:pic>
        <p:nvPicPr>
          <p:cNvPr id="6" name="Picture 5"/>
          <p:cNvPicPr>
            <a:picLocks noChangeAspect="1"/>
          </p:cNvPicPr>
          <p:nvPr/>
        </p:nvPicPr>
        <p:blipFill>
          <a:blip r:embed="rId3"/>
          <a:stretch>
            <a:fillRect/>
          </a:stretch>
        </p:blipFill>
        <p:spPr>
          <a:xfrm>
            <a:off x="8472264" y="1628800"/>
            <a:ext cx="2642352" cy="2376264"/>
          </a:xfrm>
          <a:prstGeom prst="rect">
            <a:avLst/>
          </a:prstGeom>
          <a:ln w="12700">
            <a:solidFill>
              <a:schemeClr val="tx1"/>
            </a:solidFill>
          </a:ln>
        </p:spPr>
      </p:pic>
      <p:sp>
        <p:nvSpPr>
          <p:cNvPr id="13" name="TextBox 12">
            <a:extLst>
              <a:ext uri="{FF2B5EF4-FFF2-40B4-BE49-F238E27FC236}">
                <a16:creationId xmlns:a16="http://schemas.microsoft.com/office/drawing/2014/main" xmlns="" id="{1BCC685B-9E0C-494F-BF95-AEAB3DAA47C3}"/>
              </a:ext>
            </a:extLst>
          </p:cNvPr>
          <p:cNvSpPr txBox="1"/>
          <p:nvPr/>
        </p:nvSpPr>
        <p:spPr>
          <a:xfrm>
            <a:off x="983432" y="4357553"/>
            <a:ext cx="6696744" cy="1015663"/>
          </a:xfrm>
          <a:prstGeom prst="rect">
            <a:avLst/>
          </a:prstGeom>
          <a:noFill/>
        </p:spPr>
        <p:txBody>
          <a:bodyPr wrap="square" rtlCol="0">
            <a:spAutoFit/>
          </a:bodyPr>
          <a:lstStyle/>
          <a:p>
            <a:pPr algn="just"/>
            <a:r>
              <a:rPr lang="en-US" sz="2000" dirty="0">
                <a:latin typeface="Calibri" panose="020F0502020204030204" pitchFamily="34" charset="0"/>
              </a:rPr>
              <a:t>Failure - After leaving the ground, they place their lower hand above the upper one or moves the upper hand higher on the pole</a:t>
            </a:r>
          </a:p>
        </p:txBody>
      </p:sp>
      <p:pic>
        <p:nvPicPr>
          <p:cNvPr id="14" name="Picture 13">
            <a:extLst>
              <a:ext uri="{FF2B5EF4-FFF2-40B4-BE49-F238E27FC236}">
                <a16:creationId xmlns:a16="http://schemas.microsoft.com/office/drawing/2014/main" xmlns="" id="{9AFE5F53-1AFF-43EA-AD50-B95A7392B7DD}"/>
              </a:ext>
            </a:extLst>
          </p:cNvPr>
          <p:cNvPicPr>
            <a:picLocks noChangeAspect="1"/>
          </p:cNvPicPr>
          <p:nvPr/>
        </p:nvPicPr>
        <p:blipFill>
          <a:blip r:embed="rId4"/>
          <a:stretch>
            <a:fillRect/>
          </a:stretch>
        </p:blipFill>
        <p:spPr>
          <a:xfrm>
            <a:off x="8349513" y="4293096"/>
            <a:ext cx="2787047" cy="2351443"/>
          </a:xfrm>
          <a:prstGeom prst="rect">
            <a:avLst/>
          </a:prstGeom>
        </p:spPr>
      </p:pic>
      <p:sp>
        <p:nvSpPr>
          <p:cNvPr id="15" name="Curved Down Arrow 11">
            <a:extLst>
              <a:ext uri="{FF2B5EF4-FFF2-40B4-BE49-F238E27FC236}">
                <a16:creationId xmlns:a16="http://schemas.microsoft.com/office/drawing/2014/main" xmlns="" id="{F30D78DD-2AE3-4627-8254-E87D2A812449}"/>
              </a:ext>
            </a:extLst>
          </p:cNvPr>
          <p:cNvSpPr/>
          <p:nvPr/>
        </p:nvSpPr>
        <p:spPr bwMode="auto">
          <a:xfrm>
            <a:off x="9984432" y="4058928"/>
            <a:ext cx="1008112" cy="522201"/>
          </a:xfrm>
          <a:prstGeom prst="curvedDownArrow">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39708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60648"/>
            <a:ext cx="597666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FAILURES </a:t>
            </a:r>
          </a:p>
        </p:txBody>
      </p:sp>
      <p:sp>
        <p:nvSpPr>
          <p:cNvPr id="11" name="TextBox 10">
            <a:extLst>
              <a:ext uri="{FF2B5EF4-FFF2-40B4-BE49-F238E27FC236}">
                <a16:creationId xmlns:a16="http://schemas.microsoft.com/office/drawing/2014/main" xmlns="" id="{79185E87-5EC1-4323-B3DD-BFAB43463A39}"/>
              </a:ext>
            </a:extLst>
          </p:cNvPr>
          <p:cNvSpPr txBox="1"/>
          <p:nvPr/>
        </p:nvSpPr>
        <p:spPr>
          <a:xfrm>
            <a:off x="983432" y="1882567"/>
            <a:ext cx="5184576" cy="2554545"/>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After the release of the pole, no one including the athlete shall be allowed to touch the pole unless it is falling away from the bar or uprights.  If it is touched, and the </a:t>
            </a:r>
            <a:r>
              <a:rPr lang="en-US" sz="2000" dirty="0">
                <a:solidFill>
                  <a:srgbClr val="FF0000"/>
                </a:solidFill>
                <a:latin typeface="Calibri" panose="020F0502020204030204" pitchFamily="34" charset="0"/>
                <a:cs typeface="Calibri" panose="020F0502020204030204" pitchFamily="34" charset="0"/>
              </a:rPr>
              <a:t>Referee is of the opinion that, but for the intervention, the bar would have been knocked off, the vault shall be recorded</a:t>
            </a:r>
          </a:p>
          <a:p>
            <a:r>
              <a:rPr lang="en-US" sz="2000" dirty="0">
                <a:solidFill>
                  <a:srgbClr val="FF0000"/>
                </a:solidFill>
                <a:latin typeface="Calibri" panose="020F0502020204030204" pitchFamily="34" charset="0"/>
                <a:cs typeface="Calibri" panose="020F0502020204030204" pitchFamily="34" charset="0"/>
              </a:rPr>
              <a:t>as a failure.</a:t>
            </a:r>
          </a:p>
        </p:txBody>
      </p:sp>
      <p:pic>
        <p:nvPicPr>
          <p:cNvPr id="12" name="Picture 11">
            <a:extLst>
              <a:ext uri="{FF2B5EF4-FFF2-40B4-BE49-F238E27FC236}">
                <a16:creationId xmlns:a16="http://schemas.microsoft.com/office/drawing/2014/main" xmlns="" id="{9F77E617-6E33-42A0-A2DA-2528FC4191E5}"/>
              </a:ext>
            </a:extLst>
          </p:cNvPr>
          <p:cNvPicPr>
            <a:picLocks noChangeAspect="1"/>
          </p:cNvPicPr>
          <p:nvPr/>
        </p:nvPicPr>
        <p:blipFill>
          <a:blip r:embed="rId3"/>
          <a:stretch>
            <a:fillRect/>
          </a:stretch>
        </p:blipFill>
        <p:spPr>
          <a:xfrm>
            <a:off x="6816080" y="1988840"/>
            <a:ext cx="4320464" cy="3528392"/>
          </a:xfrm>
          <a:prstGeom prst="rect">
            <a:avLst/>
          </a:prstGeom>
          <a:ln w="12700">
            <a:solidFill>
              <a:schemeClr val="tx1"/>
            </a:solidFill>
          </a:ln>
        </p:spPr>
      </p:pic>
    </p:spTree>
    <p:extLst>
      <p:ext uri="{BB962C8B-B14F-4D97-AF65-F5344CB8AC3E}">
        <p14:creationId xmlns:p14="http://schemas.microsoft.com/office/powerpoint/2010/main" val="147148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D932155-C321-4C16-B8D9-82552E5FC53A}"/>
              </a:ext>
            </a:extLst>
          </p:cNvPr>
          <p:cNvSpPr txBox="1"/>
          <p:nvPr/>
        </p:nvSpPr>
        <p:spPr>
          <a:xfrm>
            <a:off x="983432" y="1598650"/>
            <a:ext cx="4536505" cy="3477875"/>
          </a:xfrm>
          <a:prstGeom prst="rect">
            <a:avLst/>
          </a:prstGeom>
          <a:noFill/>
        </p:spPr>
        <p:txBody>
          <a:bodyPr wrap="square" rtlCol="0">
            <a:spAutoFit/>
          </a:bodyPr>
          <a:lstStyle/>
          <a:p>
            <a:pPr algn="just"/>
            <a:r>
              <a:rPr lang="en-US" sz="2000" dirty="0">
                <a:latin typeface="Calibri" panose="020F0502020204030204" pitchFamily="34" charset="0"/>
              </a:rPr>
              <a:t>Before the competition begins,   </a:t>
            </a:r>
            <a:r>
              <a:rPr lang="en-US" sz="2000" b="1" dirty="0">
                <a:latin typeface="Calibri" panose="020F0502020204030204" pitchFamily="34" charset="0"/>
              </a:rPr>
              <a:t>Referee or the Chief Judge shall:</a:t>
            </a:r>
          </a:p>
          <a:p>
            <a:pPr algn="just"/>
            <a:endParaRPr lang="en-US" sz="2000" b="1" dirty="0">
              <a:latin typeface="Calibri" panose="020F0502020204030204" pitchFamily="34" charset="0"/>
            </a:endParaRPr>
          </a:p>
          <a:p>
            <a:pPr algn="just"/>
            <a:endParaRPr lang="en-US" sz="2000" b="1" dirty="0">
              <a:latin typeface="Calibri" panose="020F0502020204030204" pitchFamily="34" charset="0"/>
            </a:endParaRPr>
          </a:p>
          <a:p>
            <a:pPr marL="342900" indent="-342900" algn="just">
              <a:buFont typeface="Wingdings" panose="05000000000000000000" pitchFamily="2" charset="2"/>
              <a:buChar char="Ø"/>
            </a:pPr>
            <a:r>
              <a:rPr lang="en-US" sz="2000" dirty="0">
                <a:latin typeface="Calibri" panose="020F0502020204030204" pitchFamily="34" charset="0"/>
              </a:rPr>
              <a:t>announce to the athletes the </a:t>
            </a:r>
            <a:r>
              <a:rPr lang="en-US" sz="2000" u="sng" dirty="0">
                <a:latin typeface="Calibri" panose="020F0502020204030204" pitchFamily="34" charset="0"/>
              </a:rPr>
              <a:t>starting height &amp;  subsequent heights</a:t>
            </a:r>
            <a:r>
              <a:rPr lang="en-US" sz="2000" dirty="0">
                <a:latin typeface="Calibri" panose="020F0502020204030204" pitchFamily="34" charset="0"/>
              </a:rPr>
              <a:t> to which the bar will be raised at the end of each round of trials, until there is only one athlete remaining and has won the competition or there is the tie for first place.</a:t>
            </a:r>
            <a:endParaRPr lang="en-IN" sz="2000" dirty="0">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5951984" y="1591572"/>
            <a:ext cx="5174082" cy="4861764"/>
          </a:xfrm>
          <a:prstGeom prst="rect">
            <a:avLst/>
          </a:prstGeom>
        </p:spPr>
      </p:pic>
      <p:sp>
        <p:nvSpPr>
          <p:cNvPr id="6" name="TextBox 5">
            <a:extLst>
              <a:ext uri="{FF2B5EF4-FFF2-40B4-BE49-F238E27FC236}">
                <a16:creationId xmlns:a16="http://schemas.microsoft.com/office/drawing/2014/main" xmlns="" id="{6BB8BAEE-8F87-48A2-89A6-DAC6B3468A5B}"/>
              </a:ext>
            </a:extLst>
          </p:cNvPr>
          <p:cNvSpPr txBox="1"/>
          <p:nvPr/>
        </p:nvSpPr>
        <p:spPr>
          <a:xfrm>
            <a:off x="983432" y="116632"/>
            <a:ext cx="7416824" cy="1077218"/>
          </a:xfrm>
          <a:prstGeom prst="rect">
            <a:avLst/>
          </a:prstGeom>
          <a:noFill/>
        </p:spPr>
        <p:txBody>
          <a:bodyPr wrap="square" rtlCol="0">
            <a:spAutoFit/>
          </a:bodyPr>
          <a:lstStyle/>
          <a:p>
            <a:pPr marL="0" indent="0">
              <a:buNone/>
            </a:pPr>
            <a:r>
              <a:rPr lang="en-US" sz="3200" b="1" dirty="0">
                <a:solidFill>
                  <a:srgbClr val="FFFF99"/>
                </a:solidFill>
                <a:latin typeface="Calibri" panose="020F0502020204030204" pitchFamily="34" charset="0"/>
                <a:cs typeface="Calibri" panose="020F0502020204030204" pitchFamily="34" charset="0"/>
              </a:rPr>
              <a:t>VERTICAL JUMPS – </a:t>
            </a:r>
          </a:p>
          <a:p>
            <a:pPr marL="0" indent="0">
              <a:buNone/>
            </a:pPr>
            <a:r>
              <a:rPr lang="en-US" sz="3200" b="1" dirty="0">
                <a:solidFill>
                  <a:srgbClr val="FFFF99"/>
                </a:solidFill>
                <a:latin typeface="Calibri" panose="020F0502020204030204" pitchFamily="34" charset="0"/>
                <a:cs typeface="Calibri" panose="020F0502020204030204" pitchFamily="34" charset="0"/>
              </a:rPr>
              <a:t>GENERAL CONDITIONS</a:t>
            </a:r>
          </a:p>
        </p:txBody>
      </p:sp>
    </p:spTree>
    <p:extLst>
      <p:ext uri="{BB962C8B-B14F-4D97-AF65-F5344CB8AC3E}">
        <p14:creationId xmlns:p14="http://schemas.microsoft.com/office/powerpoint/2010/main" val="505583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260648"/>
            <a:ext cx="597666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NOT FAILURES </a:t>
            </a:r>
          </a:p>
        </p:txBody>
      </p:sp>
      <p:pic>
        <p:nvPicPr>
          <p:cNvPr id="9" name="Picture 8"/>
          <p:cNvPicPr>
            <a:picLocks noChangeAspect="1"/>
          </p:cNvPicPr>
          <p:nvPr/>
        </p:nvPicPr>
        <p:blipFill>
          <a:blip r:embed="rId3"/>
          <a:stretch>
            <a:fillRect/>
          </a:stretch>
        </p:blipFill>
        <p:spPr>
          <a:xfrm>
            <a:off x="4655840" y="3933056"/>
            <a:ext cx="2739443" cy="2592288"/>
          </a:xfrm>
          <a:prstGeom prst="rect">
            <a:avLst/>
          </a:prstGeom>
          <a:ln w="12700">
            <a:solidFill>
              <a:schemeClr val="tx1"/>
            </a:solidFill>
          </a:ln>
        </p:spPr>
      </p:pic>
      <p:sp>
        <p:nvSpPr>
          <p:cNvPr id="10" name="TextBox 9"/>
          <p:cNvSpPr txBox="1"/>
          <p:nvPr/>
        </p:nvSpPr>
        <p:spPr>
          <a:xfrm>
            <a:off x="4586972" y="1844824"/>
            <a:ext cx="2880319" cy="1631216"/>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It is </a:t>
            </a:r>
            <a:r>
              <a:rPr lang="en-US" sz="2000" b="1" u="sng" dirty="0">
                <a:latin typeface="Calibri" panose="020F0502020204030204" pitchFamily="34" charset="0"/>
                <a:cs typeface="Calibri" panose="020F0502020204030204" pitchFamily="34" charset="0"/>
              </a:rPr>
              <a:t>not a failure </a:t>
            </a:r>
            <a:r>
              <a:rPr lang="en-US" sz="2000" dirty="0">
                <a:latin typeface="Calibri" panose="020F0502020204030204" pitchFamily="34" charset="0"/>
                <a:cs typeface="Calibri" panose="020F0502020204030204" pitchFamily="34" charset="0"/>
              </a:rPr>
              <a:t>if the pole touches the landing mats, in the course of trial, after properly being planted in the box</a:t>
            </a:r>
            <a:r>
              <a:rPr lang="en-US" sz="2000" i="1" dirty="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6B0252AA-DBFC-43FF-8CD5-748002586779}"/>
              </a:ext>
            </a:extLst>
          </p:cNvPr>
          <p:cNvSpPr txBox="1"/>
          <p:nvPr/>
        </p:nvSpPr>
        <p:spPr>
          <a:xfrm>
            <a:off x="947428" y="1844824"/>
            <a:ext cx="3240360" cy="1631216"/>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It is </a:t>
            </a:r>
            <a:r>
              <a:rPr lang="en-US" sz="2000" b="1" u="sng" dirty="0">
                <a:latin typeface="Calibri" panose="020F0502020204030204" pitchFamily="34" charset="0"/>
                <a:cs typeface="Calibri" panose="020F0502020204030204" pitchFamily="34" charset="0"/>
              </a:rPr>
              <a:t>not a failure </a:t>
            </a:r>
            <a:r>
              <a:rPr lang="en-US" sz="2000" dirty="0">
                <a:latin typeface="Calibri" panose="020F0502020204030204" pitchFamily="34" charset="0"/>
                <a:cs typeface="Calibri" panose="020F0502020204030204" pitchFamily="34" charset="0"/>
              </a:rPr>
              <a:t>if an athlete runs outside the white lines marking the runway at any point.</a:t>
            </a:r>
          </a:p>
          <a:p>
            <a:endParaRPr lang="en-US" sz="2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EB574043-0014-4359-91F7-2A6995FB1A79}"/>
              </a:ext>
            </a:extLst>
          </p:cNvPr>
          <p:cNvPicPr>
            <a:picLocks noChangeAspect="1"/>
          </p:cNvPicPr>
          <p:nvPr/>
        </p:nvPicPr>
        <p:blipFill>
          <a:blip r:embed="rId4"/>
          <a:stretch>
            <a:fillRect/>
          </a:stretch>
        </p:blipFill>
        <p:spPr>
          <a:xfrm>
            <a:off x="1055440" y="3789040"/>
            <a:ext cx="3024336" cy="2743101"/>
          </a:xfrm>
          <a:prstGeom prst="rect">
            <a:avLst/>
          </a:prstGeom>
          <a:ln w="12700">
            <a:solidFill>
              <a:schemeClr val="tx1"/>
            </a:solidFill>
          </a:ln>
        </p:spPr>
      </p:pic>
      <p:sp>
        <p:nvSpPr>
          <p:cNvPr id="13" name="TextBox 12">
            <a:extLst>
              <a:ext uri="{FF2B5EF4-FFF2-40B4-BE49-F238E27FC236}">
                <a16:creationId xmlns:a16="http://schemas.microsoft.com/office/drawing/2014/main" xmlns="" id="{15B65F2F-E3B9-4496-9D67-B55A92855796}"/>
              </a:ext>
            </a:extLst>
          </p:cNvPr>
          <p:cNvSpPr txBox="1"/>
          <p:nvPr/>
        </p:nvSpPr>
        <p:spPr>
          <a:xfrm>
            <a:off x="7896201" y="1332277"/>
            <a:ext cx="3456383" cy="2862322"/>
          </a:xfrm>
          <a:prstGeom prst="rect">
            <a:avLst/>
          </a:prstGeom>
          <a:noFill/>
        </p:spPr>
        <p:txBody>
          <a:bodyPr wrap="square" rtlCol="0">
            <a:spAutoFit/>
          </a:bodyPr>
          <a:lstStyle/>
          <a:p>
            <a:pPr algn="just"/>
            <a:r>
              <a:rPr lang="en-US" sz="2000" u="sng" dirty="0">
                <a:latin typeface="Calibri" panose="020F0502020204030204" pitchFamily="34" charset="0"/>
                <a:cs typeface="Calibri" panose="020F0502020204030204" pitchFamily="34" charset="0"/>
              </a:rPr>
              <a:t>Not Failure </a:t>
            </a:r>
            <a:r>
              <a:rPr lang="en-US" sz="2000" dirty="0">
                <a:latin typeface="Calibri" panose="020F0502020204030204" pitchFamily="34" charset="0"/>
                <a:cs typeface="Calibri" panose="020F0502020204030204" pitchFamily="34" charset="0"/>
              </a:rPr>
              <a:t>- Athletes may, during the competition, place a substance on their hands or on the pole, in order to obtain a better grip. The use of gloves is permitted. </a:t>
            </a:r>
            <a:r>
              <a:rPr lang="en-US" sz="2000" dirty="0">
                <a:solidFill>
                  <a:schemeClr val="accent2"/>
                </a:solidFill>
                <a:latin typeface="Calibri" panose="020F0502020204030204" pitchFamily="34" charset="0"/>
                <a:cs typeface="Calibri" panose="020F0502020204030204" pitchFamily="34" charset="0"/>
              </a:rPr>
              <a:t>(without unfair assistance and monitored by referee) </a:t>
            </a:r>
          </a:p>
          <a:p>
            <a:endParaRPr lang="en-IN" sz="20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81C33190-7517-4A05-BCE6-F8FD758325DC}"/>
              </a:ext>
            </a:extLst>
          </p:cNvPr>
          <p:cNvPicPr>
            <a:picLocks noChangeAspect="1"/>
          </p:cNvPicPr>
          <p:nvPr/>
        </p:nvPicPr>
        <p:blipFill>
          <a:blip r:embed="rId5"/>
          <a:stretch>
            <a:fillRect/>
          </a:stretch>
        </p:blipFill>
        <p:spPr>
          <a:xfrm>
            <a:off x="7968208" y="3933056"/>
            <a:ext cx="3240360" cy="2583402"/>
          </a:xfrm>
          <a:prstGeom prst="rect">
            <a:avLst/>
          </a:prstGeom>
          <a:ln w="12700">
            <a:solidFill>
              <a:schemeClr val="tx1"/>
            </a:solidFill>
          </a:ln>
        </p:spPr>
      </p:pic>
      <p:pic>
        <p:nvPicPr>
          <p:cNvPr id="15" name="Picture 14">
            <a:extLst>
              <a:ext uri="{FF2B5EF4-FFF2-40B4-BE49-F238E27FC236}">
                <a16:creationId xmlns:a16="http://schemas.microsoft.com/office/drawing/2014/main" xmlns="" id="{554B0BE2-CAF7-4B5C-BE12-45191AABE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6440" y="3573016"/>
            <a:ext cx="1200233" cy="1500292"/>
          </a:xfrm>
          <a:prstGeom prst="rect">
            <a:avLst/>
          </a:prstGeom>
        </p:spPr>
      </p:pic>
    </p:spTree>
    <p:extLst>
      <p:ext uri="{BB962C8B-B14F-4D97-AF65-F5344CB8AC3E}">
        <p14:creationId xmlns:p14="http://schemas.microsoft.com/office/powerpoint/2010/main" val="1356266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3586" r="55374" b="18480"/>
          <a:stretch/>
        </p:blipFill>
        <p:spPr>
          <a:xfrm>
            <a:off x="1487488" y="2708920"/>
            <a:ext cx="3146750" cy="3227435"/>
          </a:xfrm>
          <a:prstGeom prst="rect">
            <a:avLst/>
          </a:prstGeom>
        </p:spPr>
      </p:pic>
      <p:sp>
        <p:nvSpPr>
          <p:cNvPr id="7" name="TextBox 6"/>
          <p:cNvSpPr txBox="1"/>
          <p:nvPr/>
        </p:nvSpPr>
        <p:spPr>
          <a:xfrm>
            <a:off x="1007024" y="1656897"/>
            <a:ext cx="4440904" cy="707886"/>
          </a:xfrm>
          <a:prstGeom prst="rect">
            <a:avLst/>
          </a:prstGeom>
          <a:noFill/>
        </p:spPr>
        <p:txBody>
          <a:bodyPr wrap="square" rtlCol="0">
            <a:spAutoFit/>
          </a:bodyPr>
          <a:lstStyle/>
          <a:p>
            <a:pPr algn="just"/>
            <a:r>
              <a:rPr lang="en-US" sz="2000" u="sng" dirty="0">
                <a:latin typeface="Calibri" panose="020F0502020204030204" pitchFamily="34" charset="0"/>
                <a:cs typeface="Calibri" panose="020F0502020204030204" pitchFamily="34" charset="0"/>
              </a:rPr>
              <a:t>Not Failure </a:t>
            </a:r>
            <a:r>
              <a:rPr lang="en-US" sz="2000" dirty="0">
                <a:latin typeface="Calibri" panose="020F0502020204030204" pitchFamily="34" charset="0"/>
                <a:cs typeface="Calibri" panose="020F0502020204030204" pitchFamily="34" charset="0"/>
              </a:rPr>
              <a:t>Fore arm covers may be worn by vaulter (for prevention of injuries)</a:t>
            </a:r>
          </a:p>
        </p:txBody>
      </p:sp>
      <p:pic>
        <p:nvPicPr>
          <p:cNvPr id="13" name="Picture 12">
            <a:extLst>
              <a:ext uri="{FF2B5EF4-FFF2-40B4-BE49-F238E27FC236}">
                <a16:creationId xmlns:a16="http://schemas.microsoft.com/office/drawing/2014/main" xmlns="" id="{7FBA4FB0-7F7B-40B8-B76C-DF33CB6D0F63}"/>
              </a:ext>
            </a:extLst>
          </p:cNvPr>
          <p:cNvPicPr>
            <a:picLocks noChangeAspect="1"/>
          </p:cNvPicPr>
          <p:nvPr/>
        </p:nvPicPr>
        <p:blipFill rotWithShape="1">
          <a:blip r:embed="rId3">
            <a:extLst>
              <a:ext uri="{28A0092B-C50C-407E-A947-70E740481C1C}">
                <a14:useLocalDpi xmlns:a14="http://schemas.microsoft.com/office/drawing/2010/main" val="0"/>
              </a:ext>
            </a:extLst>
          </a:blip>
          <a:srcRect l="19575" r="20823"/>
          <a:stretch/>
        </p:blipFill>
        <p:spPr>
          <a:xfrm>
            <a:off x="8040216" y="2420888"/>
            <a:ext cx="3013787" cy="3363102"/>
          </a:xfrm>
          <a:prstGeom prst="rect">
            <a:avLst/>
          </a:prstGeom>
        </p:spPr>
      </p:pic>
      <p:sp>
        <p:nvSpPr>
          <p:cNvPr id="14" name="TextBox 13">
            <a:extLst>
              <a:ext uri="{FF2B5EF4-FFF2-40B4-BE49-F238E27FC236}">
                <a16:creationId xmlns:a16="http://schemas.microsoft.com/office/drawing/2014/main" xmlns="" id="{A2DD8AF6-22A1-4E70-A694-FB163446F134}"/>
              </a:ext>
            </a:extLst>
          </p:cNvPr>
          <p:cNvSpPr txBox="1"/>
          <p:nvPr/>
        </p:nvSpPr>
        <p:spPr>
          <a:xfrm>
            <a:off x="911424" y="260648"/>
            <a:ext cx="597666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NOT FAILURES </a:t>
            </a:r>
          </a:p>
        </p:txBody>
      </p:sp>
      <p:sp>
        <p:nvSpPr>
          <p:cNvPr id="15" name="TextBox 14">
            <a:extLst>
              <a:ext uri="{FF2B5EF4-FFF2-40B4-BE49-F238E27FC236}">
                <a16:creationId xmlns:a16="http://schemas.microsoft.com/office/drawing/2014/main" xmlns="" id="{0C265B13-4CE5-469B-86E6-DDB3086D6483}"/>
              </a:ext>
            </a:extLst>
          </p:cNvPr>
          <p:cNvSpPr txBox="1"/>
          <p:nvPr/>
        </p:nvSpPr>
        <p:spPr>
          <a:xfrm>
            <a:off x="7104113" y="1656897"/>
            <a:ext cx="4680520" cy="400110"/>
          </a:xfrm>
          <a:prstGeom prst="rect">
            <a:avLst/>
          </a:prstGeom>
          <a:noFill/>
        </p:spPr>
        <p:txBody>
          <a:bodyPr wrap="square" rtlCol="0">
            <a:spAutoFit/>
          </a:bodyPr>
          <a:lstStyle/>
          <a:p>
            <a:pPr algn="just"/>
            <a:r>
              <a:rPr lang="en-IN" sz="2000" dirty="0">
                <a:latin typeface="Calibri" panose="020F0502020204030204" pitchFamily="34" charset="0"/>
                <a:cs typeface="Calibri" panose="020F0502020204030204" pitchFamily="34" charset="0"/>
              </a:rPr>
              <a:t>The </a:t>
            </a:r>
            <a:r>
              <a:rPr lang="en-IN" sz="2000" b="1" dirty="0">
                <a:latin typeface="Calibri" panose="020F0502020204030204" pitchFamily="34" charset="0"/>
                <a:cs typeface="Calibri" panose="020F0502020204030204" pitchFamily="34" charset="0"/>
              </a:rPr>
              <a:t>use of gloves </a:t>
            </a:r>
            <a:r>
              <a:rPr lang="en-IN" sz="2000" dirty="0">
                <a:latin typeface="Calibri" panose="020F0502020204030204" pitchFamily="34" charset="0"/>
                <a:cs typeface="Calibri" panose="020F0502020204030204" pitchFamily="34" charset="0"/>
              </a:rPr>
              <a:t>is </a:t>
            </a:r>
            <a:r>
              <a:rPr lang="en-IN" sz="2000" b="1" dirty="0">
                <a:latin typeface="Calibri" panose="020F0502020204030204" pitchFamily="34" charset="0"/>
                <a:cs typeface="Calibri" panose="020F0502020204030204" pitchFamily="34" charset="0"/>
              </a:rPr>
              <a:t>permitted</a:t>
            </a:r>
            <a:r>
              <a:rPr lang="en-IN"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52707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1424" y="251937"/>
            <a:ext cx="698477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cs typeface="Calibri" panose="020F0502020204030204" pitchFamily="34" charset="0"/>
              </a:rPr>
              <a:t>REPLACEMENT TRIAL </a:t>
            </a:r>
          </a:p>
        </p:txBody>
      </p:sp>
      <p:sp>
        <p:nvSpPr>
          <p:cNvPr id="3" name="TextBox 2"/>
          <p:cNvSpPr txBox="1"/>
          <p:nvPr/>
        </p:nvSpPr>
        <p:spPr>
          <a:xfrm>
            <a:off x="983432" y="2124139"/>
            <a:ext cx="10297144" cy="1015663"/>
          </a:xfrm>
          <a:prstGeom prst="rect">
            <a:avLst/>
          </a:prstGeom>
          <a:noFill/>
        </p:spPr>
        <p:txBody>
          <a:bodyPr wrap="square" rtlCol="0">
            <a:spAutoFit/>
          </a:bodyPr>
          <a:lstStyle/>
          <a:p>
            <a:pPr algn="just"/>
            <a:r>
              <a:rPr lang="en-US" sz="2000" dirty="0">
                <a:latin typeface="Calibri" panose="020F0502020204030204" pitchFamily="34" charset="0"/>
                <a:cs typeface="Calibri" panose="020F0502020204030204" pitchFamily="34" charset="0"/>
              </a:rPr>
              <a:t>If, in making a trial, an athlete's pole is broken, it shall not be counted as a failure and they shall be awarded a </a:t>
            </a:r>
            <a:r>
              <a:rPr lang="en-US" sz="2000" dirty="0">
                <a:solidFill>
                  <a:srgbClr val="FF0000"/>
                </a:solidFill>
                <a:latin typeface="Calibri" panose="020F0502020204030204" pitchFamily="34" charset="0"/>
                <a:cs typeface="Calibri" panose="020F0502020204030204" pitchFamily="34" charset="0"/>
              </a:rPr>
              <a:t>replacement trial.</a:t>
            </a:r>
          </a:p>
          <a:p>
            <a:pPr algn="just"/>
            <a:endParaRPr lang="en-US" sz="2000" dirty="0">
              <a:latin typeface="Calibri" panose="020F0502020204030204" pitchFamily="34" charset="0"/>
              <a:cs typeface="Calibri" panose="020F0502020204030204" pitchFamily="34" charset="0"/>
            </a:endParaRPr>
          </a:p>
        </p:txBody>
      </p:sp>
      <p:pic>
        <p:nvPicPr>
          <p:cNvPr id="9" name="Picture 2" descr="C:\Users\KrishnaMurthy\Desktop\lazaro-borges-of-cuba-with-a-broken-pole-the-mens-pole-vault-qualification-D69FCB.jpg">
            <a:extLst>
              <a:ext uri="{FF2B5EF4-FFF2-40B4-BE49-F238E27FC236}">
                <a16:creationId xmlns:a16="http://schemas.microsoft.com/office/drawing/2014/main" xmlns="" id="{C5693B40-DD68-4F6B-8A88-CE83C9E1A7C2}"/>
              </a:ext>
            </a:extLst>
          </p:cNvPr>
          <p:cNvPicPr>
            <a:picLocks noChangeAspect="1" noChangeArrowheads="1"/>
          </p:cNvPicPr>
          <p:nvPr/>
        </p:nvPicPr>
        <p:blipFill rotWithShape="1">
          <a:blip r:embed="rId3" cstate="print"/>
          <a:srcRect b="5996"/>
          <a:stretch/>
        </p:blipFill>
        <p:spPr bwMode="auto">
          <a:xfrm>
            <a:off x="7614434" y="3358786"/>
            <a:ext cx="2730038" cy="3071778"/>
          </a:xfrm>
          <a:prstGeom prst="rect">
            <a:avLst/>
          </a:prstGeom>
          <a:noFill/>
        </p:spPr>
      </p:pic>
      <p:pic>
        <p:nvPicPr>
          <p:cNvPr id="10" name="Picture 3" descr="C:\Users\KrishnaMurthy\Desktop\maxresdefault.jpg">
            <a:extLst>
              <a:ext uri="{FF2B5EF4-FFF2-40B4-BE49-F238E27FC236}">
                <a16:creationId xmlns:a16="http://schemas.microsoft.com/office/drawing/2014/main" xmlns="" id="{B8172FDD-AB2B-4C43-88AD-A78CC8B80371}"/>
              </a:ext>
            </a:extLst>
          </p:cNvPr>
          <p:cNvPicPr>
            <a:picLocks noChangeAspect="1" noChangeArrowheads="1"/>
          </p:cNvPicPr>
          <p:nvPr/>
        </p:nvPicPr>
        <p:blipFill>
          <a:blip r:embed="rId4" cstate="print"/>
          <a:srcRect/>
          <a:stretch>
            <a:fillRect/>
          </a:stretch>
        </p:blipFill>
        <p:spPr bwMode="auto">
          <a:xfrm>
            <a:off x="1921780" y="3356992"/>
            <a:ext cx="5712494" cy="3073571"/>
          </a:xfrm>
          <a:prstGeom prst="rect">
            <a:avLst/>
          </a:prstGeom>
          <a:noFill/>
        </p:spPr>
      </p:pic>
    </p:spTree>
    <p:extLst>
      <p:ext uri="{BB962C8B-B14F-4D97-AF65-F5344CB8AC3E}">
        <p14:creationId xmlns:p14="http://schemas.microsoft.com/office/powerpoint/2010/main" val="1985415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A2DD8AF6-22A1-4E70-A694-FB163446F134}"/>
              </a:ext>
            </a:extLst>
          </p:cNvPr>
          <p:cNvSpPr txBox="1"/>
          <p:nvPr/>
        </p:nvSpPr>
        <p:spPr>
          <a:xfrm>
            <a:off x="911424" y="260648"/>
            <a:ext cx="5976664" cy="1077218"/>
          </a:xfrm>
          <a:prstGeom prst="rect">
            <a:avLst/>
          </a:prstGeom>
          <a:noFill/>
        </p:spPr>
        <p:txBody>
          <a:bodyPr wrap="square" rtlCol="0">
            <a:spAutoFit/>
          </a:bodyPr>
          <a:lstStyle/>
          <a:p>
            <a:r>
              <a:rPr lang="en-US" sz="3200" b="1" dirty="0">
                <a:solidFill>
                  <a:srgbClr val="FFFF99"/>
                </a:solidFill>
                <a:latin typeface="Calibri" panose="020F0502020204030204" pitchFamily="34" charset="0"/>
              </a:rPr>
              <a:t>POLE VAULT – TEAM OF OFFICIALS</a:t>
            </a:r>
          </a:p>
          <a:p>
            <a:endParaRPr lang="en-US" sz="3200" b="1" dirty="0">
              <a:solidFill>
                <a:srgbClr val="FFFF99"/>
              </a:solidFill>
              <a:latin typeface="Calibri" panose="020F0502020204030204" pitchFamily="34" charset="0"/>
            </a:endParaRPr>
          </a:p>
        </p:txBody>
      </p:sp>
      <p:pic>
        <p:nvPicPr>
          <p:cNvPr id="8" name="Content Placeholder 2">
            <a:extLst>
              <a:ext uri="{FF2B5EF4-FFF2-40B4-BE49-F238E27FC236}">
                <a16:creationId xmlns:a16="http://schemas.microsoft.com/office/drawing/2014/main" xmlns="" id="{7D3E3A3C-0049-481E-BF49-D880CC74EDCB}"/>
              </a:ext>
            </a:extLst>
          </p:cNvPr>
          <p:cNvPicPr>
            <a:picLocks noChangeAspect="1"/>
          </p:cNvPicPr>
          <p:nvPr/>
        </p:nvPicPr>
        <p:blipFill rotWithShape="1">
          <a:blip r:embed="rId2"/>
          <a:srcRect l="52" r="-13" b="116"/>
          <a:stretch/>
        </p:blipFill>
        <p:spPr>
          <a:xfrm>
            <a:off x="1379795" y="1988840"/>
            <a:ext cx="9396725" cy="4402629"/>
          </a:xfrm>
          <a:prstGeom prst="rect">
            <a:avLst/>
          </a:prstGeom>
          <a:ln w="12700">
            <a:solidFill>
              <a:schemeClr val="tx1"/>
            </a:solidFill>
          </a:ln>
        </p:spPr>
      </p:pic>
    </p:spTree>
    <p:extLst>
      <p:ext uri="{BB962C8B-B14F-4D97-AF65-F5344CB8AC3E}">
        <p14:creationId xmlns:p14="http://schemas.microsoft.com/office/powerpoint/2010/main" val="2553171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a:extLst>
              <a:ext uri="{FF2B5EF4-FFF2-40B4-BE49-F238E27FC236}">
                <a16:creationId xmlns:a16="http://schemas.microsoft.com/office/drawing/2014/main" xmlns="" id="{D755E223-10AC-44FD-B91B-08AC86D2B6C5}"/>
              </a:ext>
            </a:extLst>
          </p:cNvPr>
          <p:cNvSpPr txBox="1">
            <a:spLocks noChangeArrowheads="1"/>
          </p:cNvSpPr>
          <p:nvPr/>
        </p:nvSpPr>
        <p:spPr bwMode="auto">
          <a:xfrm>
            <a:off x="335360" y="3429000"/>
            <a:ext cx="115212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sz="5400" b="1" dirty="0">
                <a:solidFill>
                  <a:srgbClr val="FFFF00"/>
                </a:solidFill>
                <a:latin typeface="Calibri" panose="020F0502020204030204" pitchFamily="34" charset="0"/>
                <a:cs typeface="Calibri" panose="020F0502020204030204" pitchFamily="34" charset="0"/>
              </a:rPr>
              <a:t>THANK YOU</a:t>
            </a:r>
            <a:endParaRPr lang="en-IN" altLang="en-US" sz="54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5747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323945"/>
            <a:ext cx="5904656"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VERTICAL JUMP - TRAIL</a:t>
            </a:r>
          </a:p>
        </p:txBody>
      </p:sp>
      <p:sp>
        <p:nvSpPr>
          <p:cNvPr id="5" name="TextBox 4">
            <a:extLst>
              <a:ext uri="{FF2B5EF4-FFF2-40B4-BE49-F238E27FC236}">
                <a16:creationId xmlns:a16="http://schemas.microsoft.com/office/drawing/2014/main" xmlns="" id="{DD932155-C321-4C16-B8D9-82552E5FC53A}"/>
              </a:ext>
            </a:extLst>
          </p:cNvPr>
          <p:cNvSpPr txBox="1"/>
          <p:nvPr/>
        </p:nvSpPr>
        <p:spPr>
          <a:xfrm>
            <a:off x="983432" y="1577753"/>
            <a:ext cx="5778070" cy="5016758"/>
          </a:xfrm>
          <a:prstGeom prst="rect">
            <a:avLst/>
          </a:prstGeom>
          <a:noFill/>
        </p:spPr>
        <p:txBody>
          <a:bodyPr wrap="square" rtlCol="0">
            <a:spAutoFit/>
          </a:bodyPr>
          <a:lstStyle/>
          <a:p>
            <a:pPr marL="0" indent="0">
              <a:buNone/>
            </a:pPr>
            <a:r>
              <a:rPr lang="en-US" sz="2000" b="1" u="sng" dirty="0">
                <a:latin typeface="Calibri" panose="020F0502020204030204" pitchFamily="34" charset="0"/>
              </a:rPr>
              <a:t>Trail </a:t>
            </a:r>
          </a:p>
          <a:p>
            <a:pPr algn="just"/>
            <a:r>
              <a:rPr lang="en-US" sz="2000" dirty="0">
                <a:latin typeface="Calibri" panose="020F0502020204030204" pitchFamily="34" charset="0"/>
              </a:rPr>
              <a:t>3 attempts each  height</a:t>
            </a:r>
          </a:p>
          <a:p>
            <a:pPr algn="just"/>
            <a:r>
              <a:rPr lang="en-US" sz="2000" dirty="0">
                <a:latin typeface="Calibri" panose="020F0502020204030204" pitchFamily="34" charset="0"/>
              </a:rPr>
              <a:t>Jump / vault at any height </a:t>
            </a:r>
          </a:p>
          <a:p>
            <a:pPr algn="just"/>
            <a:endParaRPr lang="en-US" sz="2000" dirty="0">
              <a:latin typeface="Calibri" panose="020F0502020204030204" pitchFamily="34" charset="0"/>
            </a:endParaRPr>
          </a:p>
          <a:p>
            <a:pPr marL="0" indent="0" algn="just">
              <a:buNone/>
            </a:pPr>
            <a:r>
              <a:rPr lang="en-US" sz="2000" dirty="0">
                <a:latin typeface="Calibri" panose="020F0502020204030204" pitchFamily="34" charset="0"/>
              </a:rPr>
              <a:t> </a:t>
            </a:r>
            <a:r>
              <a:rPr lang="en-US" sz="2000" b="1" u="sng" dirty="0">
                <a:latin typeface="Calibri" panose="020F0502020204030204" pitchFamily="34" charset="0"/>
              </a:rPr>
              <a:t>‘Pass’,  -</a:t>
            </a:r>
            <a:r>
              <a:rPr lang="en-US" sz="2000" dirty="0">
                <a:latin typeface="Calibri" panose="020F0502020204030204" pitchFamily="34" charset="0"/>
              </a:rPr>
              <a:t>athlete </a:t>
            </a:r>
            <a:r>
              <a:rPr lang="en-US" sz="2000" u="sng" dirty="0">
                <a:latin typeface="Calibri" panose="020F0502020204030204" pitchFamily="34" charset="0"/>
              </a:rPr>
              <a:t>may pass their second or third trial </a:t>
            </a:r>
            <a:r>
              <a:rPr lang="en-US" sz="2000" dirty="0">
                <a:latin typeface="Calibri" panose="020F0502020204030204" pitchFamily="34" charset="0"/>
              </a:rPr>
              <a:t>at a particular height (after failing first or second time) and still jump / vault at a subsequent height.</a:t>
            </a:r>
          </a:p>
          <a:p>
            <a:pPr marL="0" indent="0" algn="just">
              <a:buNone/>
            </a:pPr>
            <a:endParaRPr lang="en-US" sz="2000" dirty="0">
              <a:latin typeface="Calibri" panose="020F0502020204030204" pitchFamily="34" charset="0"/>
            </a:endParaRPr>
          </a:p>
          <a:p>
            <a:pPr algn="just"/>
            <a:r>
              <a:rPr lang="en-US" sz="2000" dirty="0">
                <a:latin typeface="Calibri" panose="020F0502020204030204" pitchFamily="34" charset="0"/>
              </a:rPr>
              <a:t>If an athlete passes a trial at a certain height, </a:t>
            </a:r>
            <a:r>
              <a:rPr lang="en-US" sz="2000" u="sng" dirty="0">
                <a:latin typeface="Calibri" panose="020F0502020204030204" pitchFamily="34" charset="0"/>
              </a:rPr>
              <a:t>they may not make any subsequent trial at that height,</a:t>
            </a:r>
            <a:r>
              <a:rPr lang="en-US" sz="2000" dirty="0">
                <a:latin typeface="Calibri" panose="020F0502020204030204" pitchFamily="34" charset="0"/>
              </a:rPr>
              <a:t> except in the case of a jump-off for first place.</a:t>
            </a:r>
          </a:p>
          <a:p>
            <a:pPr algn="just"/>
            <a:endParaRPr lang="en-US" sz="2000" dirty="0">
              <a:latin typeface="Calibri" panose="020F0502020204030204" pitchFamily="34" charset="0"/>
            </a:endParaRPr>
          </a:p>
          <a:p>
            <a:pPr algn="just"/>
            <a:r>
              <a:rPr lang="en-US" sz="2000" dirty="0">
                <a:latin typeface="Calibri" panose="020F0502020204030204" pitchFamily="34" charset="0"/>
              </a:rPr>
              <a:t>even after all the other athletes have failed, an athlete is   entitled to continue jumping until they have forfeited their right to compete further.(  until 3 continuous failure )</a:t>
            </a:r>
            <a:endParaRPr lang="en-IN" sz="2000" dirty="0">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6842113" y="1844824"/>
            <a:ext cx="4323139" cy="4392488"/>
          </a:xfrm>
          <a:prstGeom prst="rect">
            <a:avLst/>
          </a:prstGeom>
          <a:ln w="12700">
            <a:solidFill>
              <a:schemeClr val="tx1"/>
            </a:solidFill>
          </a:ln>
        </p:spPr>
      </p:pic>
    </p:spTree>
    <p:extLst>
      <p:ext uri="{BB962C8B-B14F-4D97-AF65-F5344CB8AC3E}">
        <p14:creationId xmlns:p14="http://schemas.microsoft.com/office/powerpoint/2010/main" val="426830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1424" y="332656"/>
            <a:ext cx="5832648"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TRIAL - DISQUALIFICATION </a:t>
            </a:r>
          </a:p>
        </p:txBody>
      </p:sp>
      <p:sp>
        <p:nvSpPr>
          <p:cNvPr id="5" name="TextBox 4">
            <a:extLst>
              <a:ext uri="{FF2B5EF4-FFF2-40B4-BE49-F238E27FC236}">
                <a16:creationId xmlns:a16="http://schemas.microsoft.com/office/drawing/2014/main" xmlns="" id="{DD932155-C321-4C16-B8D9-82552E5FC53A}"/>
              </a:ext>
            </a:extLst>
          </p:cNvPr>
          <p:cNvSpPr txBox="1"/>
          <p:nvPr/>
        </p:nvSpPr>
        <p:spPr>
          <a:xfrm>
            <a:off x="983433" y="1577752"/>
            <a:ext cx="4248471" cy="1938992"/>
          </a:xfrm>
          <a:prstGeom prst="rect">
            <a:avLst/>
          </a:prstGeom>
          <a:noFill/>
        </p:spPr>
        <p:txBody>
          <a:bodyPr wrap="square" rtlCol="0">
            <a:spAutoFit/>
          </a:bodyPr>
          <a:lstStyle/>
          <a:p>
            <a:pPr algn="just"/>
            <a:r>
              <a:rPr lang="en-US" sz="2000" b="1" u="sng" dirty="0">
                <a:latin typeface="Calibri" panose="020F0502020204030204" pitchFamily="34" charset="0"/>
              </a:rPr>
              <a:t>Three consecutive failures regardless of the height at which any of such failures occur</a:t>
            </a:r>
            <a:r>
              <a:rPr lang="en-US" sz="2000" dirty="0">
                <a:latin typeface="Calibri" panose="020F0502020204030204" pitchFamily="34" charset="0"/>
              </a:rPr>
              <a:t>, leads to </a:t>
            </a:r>
            <a:r>
              <a:rPr lang="en-US" sz="2000" u="sng" dirty="0">
                <a:latin typeface="Calibri" panose="020F0502020204030204" pitchFamily="34" charset="0"/>
              </a:rPr>
              <a:t>disqualification from further jumping or vaulting</a:t>
            </a:r>
            <a:r>
              <a:rPr lang="en-US" sz="2000" dirty="0">
                <a:latin typeface="Calibri" panose="020F0502020204030204" pitchFamily="34" charset="0"/>
              </a:rPr>
              <a:t> (except in  the case of a tie for first place.)</a:t>
            </a:r>
            <a:endParaRPr lang="en-IN" sz="2000"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5389431" y="1671484"/>
            <a:ext cx="5747129" cy="4740506"/>
          </a:xfrm>
          <a:prstGeom prst="rect">
            <a:avLst/>
          </a:prstGeom>
          <a:ln w="12700">
            <a:solidFill>
              <a:schemeClr val="tx1"/>
            </a:solidFill>
          </a:ln>
        </p:spPr>
      </p:pic>
    </p:spTree>
    <p:extLst>
      <p:ext uri="{BB962C8B-B14F-4D97-AF65-F5344CB8AC3E}">
        <p14:creationId xmlns:p14="http://schemas.microsoft.com/office/powerpoint/2010/main" val="9240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251937"/>
            <a:ext cx="7056784"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ABANDONED THE COMPETITION</a:t>
            </a:r>
          </a:p>
        </p:txBody>
      </p:sp>
      <p:sp>
        <p:nvSpPr>
          <p:cNvPr id="7" name="TextBox 6"/>
          <p:cNvSpPr txBox="1"/>
          <p:nvPr/>
        </p:nvSpPr>
        <p:spPr>
          <a:xfrm>
            <a:off x="983432" y="2060848"/>
            <a:ext cx="4896544" cy="2246769"/>
          </a:xfrm>
          <a:prstGeom prst="rect">
            <a:avLst/>
          </a:prstGeom>
          <a:noFill/>
        </p:spPr>
        <p:txBody>
          <a:bodyPr wrap="square" rtlCol="0">
            <a:spAutoFit/>
          </a:bodyPr>
          <a:lstStyle/>
          <a:p>
            <a:pPr marL="0" indent="0" algn="just">
              <a:buNone/>
            </a:pPr>
            <a:r>
              <a:rPr lang="en-US" sz="2000" dirty="0">
                <a:latin typeface="Calibri" panose="020F0502020204030204" pitchFamily="34" charset="0"/>
              </a:rPr>
              <a:t>In the case of the High Jump and Pole vault, if an athlete is </a:t>
            </a:r>
            <a:r>
              <a:rPr lang="en-US" sz="2000" u="sng" dirty="0">
                <a:latin typeface="Calibri" panose="020F0502020204030204" pitchFamily="34" charset="0"/>
              </a:rPr>
              <a:t>not present </a:t>
            </a:r>
            <a:r>
              <a:rPr lang="en-US" sz="2000" dirty="0">
                <a:latin typeface="Calibri" panose="020F0502020204030204" pitchFamily="34" charset="0"/>
              </a:rPr>
              <a:t>when all other athletes who are present have completed the competition, the </a:t>
            </a:r>
            <a:r>
              <a:rPr lang="en-US" sz="2000" u="sng" dirty="0">
                <a:latin typeface="Calibri" panose="020F0502020204030204" pitchFamily="34" charset="0"/>
              </a:rPr>
              <a:t>Referee shall deem </a:t>
            </a:r>
            <a:r>
              <a:rPr lang="en-US" sz="2000" dirty="0">
                <a:latin typeface="Calibri" panose="020F0502020204030204" pitchFamily="34" charset="0"/>
              </a:rPr>
              <a:t>that such athlete(s) has abandoned the competition, once the </a:t>
            </a:r>
            <a:r>
              <a:rPr lang="en-US" sz="2000" u="sng" dirty="0">
                <a:latin typeface="Calibri" panose="020F0502020204030204" pitchFamily="34" charset="0"/>
              </a:rPr>
              <a:t>period for one further trial has elapsed</a:t>
            </a:r>
            <a:r>
              <a:rPr lang="en-US" sz="2000" dirty="0">
                <a:latin typeface="Calibri" panose="020F0502020204030204" pitchFamily="34" charset="0"/>
              </a:rPr>
              <a:t>.</a:t>
            </a:r>
          </a:p>
        </p:txBody>
      </p:sp>
      <p:pic>
        <p:nvPicPr>
          <p:cNvPr id="8" name="Picture 7"/>
          <p:cNvPicPr>
            <a:picLocks noChangeAspect="1"/>
          </p:cNvPicPr>
          <p:nvPr/>
        </p:nvPicPr>
        <p:blipFill rotWithShape="1">
          <a:blip r:embed="rId2"/>
          <a:srcRect b="16636"/>
          <a:stretch/>
        </p:blipFill>
        <p:spPr>
          <a:xfrm>
            <a:off x="6456040" y="2132856"/>
            <a:ext cx="4665857" cy="2664787"/>
          </a:xfrm>
          <a:prstGeom prst="rect">
            <a:avLst/>
          </a:prstGeom>
          <a:ln w="12700">
            <a:solidFill>
              <a:schemeClr val="tx1"/>
            </a:solidFill>
          </a:ln>
        </p:spPr>
      </p:pic>
    </p:spTree>
    <p:extLst>
      <p:ext uri="{BB962C8B-B14F-4D97-AF65-F5344CB8AC3E}">
        <p14:creationId xmlns:p14="http://schemas.microsoft.com/office/powerpoint/2010/main" val="31469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432" y="323945"/>
            <a:ext cx="6120680" cy="584775"/>
          </a:xfrm>
          <a:prstGeom prst="rect">
            <a:avLst/>
          </a:prstGeom>
          <a:noFill/>
        </p:spPr>
        <p:txBody>
          <a:bodyPr wrap="square" rtlCol="0">
            <a:spAutoFit/>
          </a:bodyPr>
          <a:lstStyle/>
          <a:p>
            <a:r>
              <a:rPr lang="en-US" sz="3200" b="1" dirty="0">
                <a:solidFill>
                  <a:srgbClr val="FFFF99"/>
                </a:solidFill>
                <a:latin typeface="Calibri" panose="020F0502020204030204" pitchFamily="34" charset="0"/>
              </a:rPr>
              <a:t>VERTICAL JUMP- RAISING THE BAR</a:t>
            </a:r>
          </a:p>
        </p:txBody>
      </p:sp>
      <p:sp>
        <p:nvSpPr>
          <p:cNvPr id="5" name="TextBox 4">
            <a:extLst>
              <a:ext uri="{FF2B5EF4-FFF2-40B4-BE49-F238E27FC236}">
                <a16:creationId xmlns:a16="http://schemas.microsoft.com/office/drawing/2014/main" xmlns="" id="{DD932155-C321-4C16-B8D9-82552E5FC53A}"/>
              </a:ext>
            </a:extLst>
          </p:cNvPr>
          <p:cNvSpPr txBox="1"/>
          <p:nvPr/>
        </p:nvSpPr>
        <p:spPr>
          <a:xfrm>
            <a:off x="983433" y="1577752"/>
            <a:ext cx="5688632" cy="4401205"/>
          </a:xfrm>
          <a:prstGeom prst="rect">
            <a:avLst/>
          </a:prstGeom>
          <a:noFill/>
        </p:spPr>
        <p:txBody>
          <a:bodyPr wrap="square" rtlCol="0">
            <a:spAutoFit/>
          </a:bodyPr>
          <a:lstStyle/>
          <a:p>
            <a:pPr marL="0" indent="0" algn="just">
              <a:buNone/>
            </a:pPr>
            <a:r>
              <a:rPr lang="en-US" sz="2000" dirty="0">
                <a:latin typeface="Calibri" panose="020F0502020204030204" pitchFamily="34" charset="0"/>
              </a:rPr>
              <a:t>After </a:t>
            </a:r>
            <a:r>
              <a:rPr lang="en-US" sz="2000" u="sng" dirty="0">
                <a:latin typeface="Calibri" panose="020F0502020204030204" pitchFamily="34" charset="0"/>
              </a:rPr>
              <a:t>each round of trials </a:t>
            </a:r>
            <a:r>
              <a:rPr lang="en-US" sz="2000" dirty="0">
                <a:latin typeface="Calibri" panose="020F0502020204030204" pitchFamily="34" charset="0"/>
              </a:rPr>
              <a:t>the bar shall be raised  by </a:t>
            </a:r>
          </a:p>
          <a:p>
            <a:pPr marL="0" indent="0" algn="just">
              <a:buNone/>
            </a:pPr>
            <a:r>
              <a:rPr lang="en-US" sz="2000" dirty="0">
                <a:latin typeface="Calibri" panose="020F0502020204030204" pitchFamily="34" charset="0"/>
              </a:rPr>
              <a:t> 2cm </a:t>
            </a:r>
            <a:r>
              <a:rPr lang="en-US" sz="2000" dirty="0">
                <a:solidFill>
                  <a:srgbClr val="FF0000"/>
                </a:solidFill>
                <a:latin typeface="Calibri" panose="020F0502020204030204" pitchFamily="34" charset="0"/>
              </a:rPr>
              <a:t>minimum</a:t>
            </a:r>
            <a:r>
              <a:rPr lang="en-US" sz="2000" dirty="0">
                <a:latin typeface="Calibri" panose="020F0502020204030204" pitchFamily="34" charset="0"/>
              </a:rPr>
              <a:t>   -   High Jump </a:t>
            </a:r>
          </a:p>
          <a:p>
            <a:pPr marL="0" indent="0" algn="just">
              <a:buNone/>
            </a:pPr>
            <a:r>
              <a:rPr lang="en-US" sz="2000" dirty="0">
                <a:latin typeface="Calibri" panose="020F0502020204030204" pitchFamily="34" charset="0"/>
              </a:rPr>
              <a:t> 5cm  </a:t>
            </a:r>
            <a:r>
              <a:rPr lang="en-US" sz="2000" dirty="0">
                <a:solidFill>
                  <a:srgbClr val="FF0000"/>
                </a:solidFill>
                <a:latin typeface="Calibri" panose="020F0502020204030204" pitchFamily="34" charset="0"/>
              </a:rPr>
              <a:t>minimum </a:t>
            </a:r>
            <a:r>
              <a:rPr lang="en-US" sz="2000" dirty="0">
                <a:latin typeface="Calibri" panose="020F0502020204030204" pitchFamily="34" charset="0"/>
              </a:rPr>
              <a:t>  - Pole Vault</a:t>
            </a:r>
          </a:p>
          <a:p>
            <a:pPr marL="0" indent="0" algn="just">
              <a:buNone/>
            </a:pPr>
            <a:endParaRPr lang="en-US" sz="2000" dirty="0">
              <a:latin typeface="Calibri" panose="020F0502020204030204" pitchFamily="34" charset="0"/>
            </a:endParaRPr>
          </a:p>
          <a:p>
            <a:pPr marL="0" indent="0" algn="just">
              <a:buNone/>
            </a:pPr>
            <a:r>
              <a:rPr lang="en-US" sz="2000" dirty="0">
                <a:latin typeface="Calibri" panose="020F0502020204030204" pitchFamily="34" charset="0"/>
              </a:rPr>
              <a:t> </a:t>
            </a:r>
            <a:r>
              <a:rPr lang="en-US" sz="2000" b="1" u="sng" dirty="0">
                <a:latin typeface="Calibri" panose="020F0502020204030204" pitchFamily="34" charset="0"/>
              </a:rPr>
              <a:t>Combined events</a:t>
            </a:r>
            <a:r>
              <a:rPr lang="en-US" sz="2000" b="1" dirty="0">
                <a:latin typeface="Calibri" panose="020F0502020204030204" pitchFamily="34" charset="0"/>
              </a:rPr>
              <a:t> </a:t>
            </a:r>
            <a:r>
              <a:rPr lang="en-US" sz="2000" dirty="0">
                <a:latin typeface="Calibri" panose="020F0502020204030204" pitchFamily="34" charset="0"/>
              </a:rPr>
              <a:t> - uniformly </a:t>
            </a:r>
          </a:p>
          <a:p>
            <a:pPr marL="0" indent="0" algn="just">
              <a:buNone/>
            </a:pPr>
            <a:r>
              <a:rPr lang="en-US" sz="2000" dirty="0">
                <a:latin typeface="Calibri" panose="020F0502020204030204" pitchFamily="34" charset="0"/>
              </a:rPr>
              <a:t>3cm – High Jump </a:t>
            </a:r>
          </a:p>
          <a:p>
            <a:pPr marL="0" indent="0" algn="just">
              <a:buNone/>
            </a:pPr>
            <a:r>
              <a:rPr lang="en-US" sz="2000" dirty="0">
                <a:latin typeface="Calibri" panose="020F0502020204030204" pitchFamily="34" charset="0"/>
              </a:rPr>
              <a:t>10 cm – Pole vault </a:t>
            </a:r>
          </a:p>
          <a:p>
            <a:pPr marL="0" indent="0" algn="just">
              <a:buNone/>
            </a:pPr>
            <a:endParaRPr lang="en-US" sz="2000" dirty="0">
              <a:latin typeface="Calibri" panose="020F0502020204030204" pitchFamily="34" charset="0"/>
            </a:endParaRPr>
          </a:p>
          <a:p>
            <a:pPr marL="0" indent="0" algn="just">
              <a:buNone/>
            </a:pPr>
            <a:r>
              <a:rPr lang="en-US" sz="2000" b="1" u="sng" dirty="0">
                <a:latin typeface="Calibri" panose="020F0502020204030204" pitchFamily="34" charset="0"/>
              </a:rPr>
              <a:t>After an athlete has won the competition</a:t>
            </a:r>
          </a:p>
          <a:p>
            <a:pPr algn="just"/>
            <a:r>
              <a:rPr lang="en-US" sz="2000" dirty="0">
                <a:latin typeface="Calibri" panose="020F0502020204030204" pitchFamily="34" charset="0"/>
              </a:rPr>
              <a:t>heights to which the </a:t>
            </a:r>
            <a:r>
              <a:rPr lang="en-US" sz="2000" u="sng" dirty="0">
                <a:latin typeface="Calibri" panose="020F0502020204030204" pitchFamily="34" charset="0"/>
              </a:rPr>
              <a:t>bar is raised shall be decided by the athlete</a:t>
            </a:r>
            <a:r>
              <a:rPr lang="en-US" sz="2000" dirty="0">
                <a:latin typeface="Calibri" panose="020F0502020204030204" pitchFamily="34" charset="0"/>
              </a:rPr>
              <a:t>, in consultation with the relevant Judge or Referee. </a:t>
            </a:r>
          </a:p>
          <a:p>
            <a:pPr algn="just"/>
            <a:r>
              <a:rPr lang="en-US" sz="2000" dirty="0">
                <a:latin typeface="Calibri" panose="020F0502020204030204" pitchFamily="34" charset="0"/>
              </a:rPr>
              <a:t>(</a:t>
            </a:r>
            <a:r>
              <a:rPr lang="en-US" sz="2000" i="1" dirty="0">
                <a:latin typeface="Calibri" panose="020F0502020204030204" pitchFamily="34" charset="0"/>
              </a:rPr>
              <a:t>This rule does NOT apply for Combined Events Competition ).</a:t>
            </a:r>
            <a:endParaRPr lang="en-IN" sz="2000" dirty="0">
              <a:latin typeface="Calibri" panose="020F0502020204030204" pitchFamily="34" charset="0"/>
            </a:endParaRPr>
          </a:p>
        </p:txBody>
      </p:sp>
      <p:pic>
        <p:nvPicPr>
          <p:cNvPr id="4" name="Picture 3"/>
          <p:cNvPicPr>
            <a:picLocks noChangeAspect="1"/>
          </p:cNvPicPr>
          <p:nvPr/>
        </p:nvPicPr>
        <p:blipFill rotWithShape="1">
          <a:blip r:embed="rId3"/>
          <a:srcRect l="13873" r="16806"/>
          <a:stretch/>
        </p:blipFill>
        <p:spPr>
          <a:xfrm>
            <a:off x="7320135" y="1607778"/>
            <a:ext cx="3755173" cy="4845557"/>
          </a:xfrm>
          <a:prstGeom prst="rect">
            <a:avLst/>
          </a:prstGeom>
          <a:ln w="12700">
            <a:solidFill>
              <a:schemeClr val="tx1"/>
            </a:solidFill>
          </a:ln>
        </p:spPr>
      </p:pic>
    </p:spTree>
    <p:extLst>
      <p:ext uri="{BB962C8B-B14F-4D97-AF65-F5344CB8AC3E}">
        <p14:creationId xmlns:p14="http://schemas.microsoft.com/office/powerpoint/2010/main" val="576984242"/>
      </p:ext>
    </p:extLst>
  </p:cSld>
  <p:clrMapOvr>
    <a:masterClrMapping/>
  </p:clrMapOvr>
</p:sld>
</file>

<file path=ppt/theme/theme1.xml><?xml version="1.0" encoding="utf-8"?>
<a:theme xmlns:a="http://schemas.openxmlformats.org/drawingml/2006/main" name="IAAF PowerPoint">
  <a:themeElements>
    <a:clrScheme name="">
      <a:dk1>
        <a:srgbClr val="000000"/>
      </a:dk1>
      <a:lt1>
        <a:srgbClr val="FFFFFF"/>
      </a:lt1>
      <a:dk2>
        <a:srgbClr val="000000"/>
      </a:dk2>
      <a:lt2>
        <a:srgbClr val="F8F8F8"/>
      </a:lt2>
      <a:accent1>
        <a:srgbClr val="841D2C"/>
      </a:accent1>
      <a:accent2>
        <a:srgbClr val="CE1D25"/>
      </a:accent2>
      <a:accent3>
        <a:srgbClr val="FFFFFF"/>
      </a:accent3>
      <a:accent4>
        <a:srgbClr val="000000"/>
      </a:accent4>
      <a:accent5>
        <a:srgbClr val="C2ABAC"/>
      </a:accent5>
      <a:accent6>
        <a:srgbClr val="BA1920"/>
      </a:accent6>
      <a:hlink>
        <a:srgbClr val="FFD502"/>
      </a:hlink>
      <a:folHlink>
        <a:srgbClr val="641013"/>
      </a:folHlink>
    </a:clrScheme>
    <a:fontScheme name="IAAF_PowerPointTemplate_4x3">
      <a:majorFont>
        <a:latin typeface="DIN"/>
        <a:ea typeface=""/>
        <a:cs typeface=""/>
      </a:majorFont>
      <a:minorFont>
        <a:latin typeface="D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IAAF_PowerPointTemplate_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AAF_PowerPointTemplate_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AAF_PowerPointTemplate_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AAF_PowerPointTemplate_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AAF_PowerPointTemplate_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AAF_PowerPointTemplate_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AAF_PowerPointTemplate_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AAF_PowerPointTemplate_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AAF_PowerPointTemplate_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AAF_PowerPointTemplate_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AAF_PowerPointTemplate_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AAF_PowerPointTemplate_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AAF_PowerPointTemplate_4x3 13">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81FB7"/>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4">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5">
        <a:dk1>
          <a:srgbClr val="000000"/>
        </a:dk1>
        <a:lt1>
          <a:srgbClr val="FFFFFF"/>
        </a:lt1>
        <a:dk2>
          <a:srgbClr val="000000"/>
        </a:dk2>
        <a:lt2>
          <a:srgbClr val="F8F8F8"/>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6">
        <a:dk1>
          <a:srgbClr val="000000"/>
        </a:dk1>
        <a:lt1>
          <a:srgbClr val="FFFFFF"/>
        </a:lt1>
        <a:dk2>
          <a:srgbClr val="000000"/>
        </a:dk2>
        <a:lt2>
          <a:srgbClr val="F8F8F8"/>
        </a:lt2>
        <a:accent1>
          <a:srgbClr val="B19000"/>
        </a:accent1>
        <a:accent2>
          <a:srgbClr val="D5AE03"/>
        </a:accent2>
        <a:accent3>
          <a:srgbClr val="FFFFFF"/>
        </a:accent3>
        <a:accent4>
          <a:srgbClr val="000000"/>
        </a:accent4>
        <a:accent5>
          <a:srgbClr val="D5C6AA"/>
        </a:accent5>
        <a:accent6>
          <a:srgbClr val="C19D02"/>
        </a:accent6>
        <a:hlink>
          <a:srgbClr val="C1A116"/>
        </a:hlink>
        <a:folHlink>
          <a:srgbClr val="C18B1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IAAF PowerPoint</Template>
  <TotalTime>2475</TotalTime>
  <Words>2718</Words>
  <Application>Microsoft Office PowerPoint</Application>
  <PresentationFormat>Widescreen</PresentationFormat>
  <Paragraphs>330</Paragraphs>
  <Slides>54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ＭＳ Ｐゴシック</vt:lpstr>
      <vt:lpstr>Arial</vt:lpstr>
      <vt:lpstr>Calibri</vt:lpstr>
      <vt:lpstr>DIN</vt:lpstr>
      <vt:lpstr>Wingdings</vt:lpstr>
      <vt:lpstr>IAAF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Real Federacion Española de Atletismo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Luis Saladie Lafuente</dc:creator>
  <cp:lastModifiedBy>ADMIN</cp:lastModifiedBy>
  <cp:revision>401</cp:revision>
  <dcterms:created xsi:type="dcterms:W3CDTF">2010-09-06T07:33:26Z</dcterms:created>
  <dcterms:modified xsi:type="dcterms:W3CDTF">2022-02-10T17:54:03Z</dcterms:modified>
</cp:coreProperties>
</file>