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19" r:id="rId2"/>
    <p:sldId id="257" r:id="rId3"/>
    <p:sldId id="320" r:id="rId4"/>
    <p:sldId id="322" r:id="rId5"/>
    <p:sldId id="321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8" r:id="rId21"/>
    <p:sldId id="337" r:id="rId22"/>
    <p:sldId id="341" r:id="rId23"/>
    <p:sldId id="340" r:id="rId24"/>
  </p:sldIdLst>
  <p:sldSz cx="12192000" cy="6858000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80"/>
    <a:srgbClr val="6071C4"/>
    <a:srgbClr val="AED055"/>
    <a:srgbClr val="FFFFFF"/>
    <a:srgbClr val="00B5AD"/>
    <a:srgbClr val="99CCFF"/>
    <a:srgbClr val="234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83" d="100"/>
          <a:sy n="83" d="100"/>
        </p:scale>
        <p:origin x="58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026AF54-D859-A3A9-B608-CEF17FACF8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3A0EDB5-F73C-2FC2-72BD-CFC4CF955A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68169F5-153A-D2DB-D71B-AC307CB7AC5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8AD147E6-CED0-1FBF-E80D-B0DEE6C415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E41CA7-A2F4-4B8D-9B92-5E5B019179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A296A58F-403D-1985-849E-B69362E032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A8F3C01-E52E-1EF9-616B-AA8B409818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CE2E7FF-6BFE-4CB0-3DA6-7EC639BB0C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CCF2284B-96D4-FD1A-3AFD-9E96746FD8A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21B46A60-D8D3-6342-A78A-6321A4998D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6FCE8E4C-ADE3-F816-A1D3-991D3E22C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46F1D-D2FA-4678-AA61-B6F4F03BD0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34B16A4-E337-461A-92AB-891E85EEC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53D45F-EC0A-4E53-B4C8-71A760C9DF62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0B3A42C-2D2E-B1D2-C8B9-215FDBC33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5067D66-D030-95AE-FE0D-9F1B97571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C73BF45-CA70-B654-8DA7-18A1BEFC86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009C35-1771-4759-96B7-9F28D19AB475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75DB378-A74D-4CAA-4F6D-640B577DB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E7E0CDF-F809-AD6A-5DEB-DE33D44E6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C24C2B2-5097-C682-FBC4-13487A637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B88ED4-5778-4206-ABA6-E5FA27C65F19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F7D32F9-1EF3-4C7E-BD7C-AD6EA418A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7E57FA2-D901-044A-7BDF-E3E274555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26666AB-9051-578B-D184-A8BCC8347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44F62A-2A3D-4506-BE2C-303BFE7BF051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EC379E9-D281-DD2D-37AF-3E0794766A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85D957A-E025-0DB0-ACE3-67E73A890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3DAAE6E-D1ED-B222-4872-0502893680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F22EC5-6D95-47D7-8783-EE3B344A86F5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3E807E8-9A61-A95C-4A72-B867CBABA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DBBCBF7-A0F3-D024-C3F1-665E8B8E5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30DD2C3-2A8F-7A78-E3D7-F53266E142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B3DA7D-872F-4D0D-8945-D7BB18E8F4C7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9FC8F53-0B91-7D05-00CF-F947A4938A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EC13964-35D3-0CEC-A75D-5AD628A86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0BAE21FA-C1D5-BF15-0699-74A75F1905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376314-3185-47D4-97FD-EAFBE8CAD5E0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4C05843-EFB9-7647-8E52-1DB5DC7AA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F3DB36E-BF86-F2FA-4BDF-DEFB8A277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44127A9-621F-1A9E-E60E-325F4E050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0EB2AF-2CE4-4C74-A1FE-88CFABE4DB59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83AB81B7-08DC-3F57-B8F1-4F383B205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80DEAB53-CF92-4D1E-3FB9-51B937B0E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D9C3364E-4DC9-DDA7-3F86-E92F5949C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F7761E-2DA0-476B-8A9E-8E738CC7DDB0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4ACAD314-4D0E-6007-01E6-4CE14B7DC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7C6980F3-EAA4-2FD8-ED10-CF6E97BA9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1CC4FE22-654E-E3B8-531E-CE296683F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2DF3D6-AB63-4CDC-9500-310FCC60BAD6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7D2774B-78FA-4A17-FEA5-27670DD03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103D373-F414-9F22-571A-3BF7B0A48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CFFBD6D-2B6F-90C4-C26A-1821FFF5F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C7F14A-F5AB-4C43-B2A6-B42A1B8EFD0B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90048A4-A2E7-B4B3-FA0A-D3B85E94A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3843C7B-A960-C70A-8F44-EB545832E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E4BBC1C-5605-D173-1514-7BB4FF731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766B0A-55F6-4DC1-A73C-0B3C0824D6D2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FAAF86-737C-AE8B-FB7B-7B3550CA2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320113-9AD2-8428-1B56-9B540A29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70197E2-5B66-A25B-8B7D-B4E7A6A1E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0EC72A-6D05-4E45-87A5-769F9F4F4F70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263191C-5318-B002-1C7E-DA328D5A92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3071B35-0702-F725-5597-EFAC849A6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2E85CC43-9FB6-F919-613C-0C6E303CB5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143DFA-66A6-4B9F-8EC8-79EAA8D8EBD5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59F2263-7180-653D-A7A9-70E7D21D0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8DE5392-573B-1DF2-80C2-37DCB26A0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6A311CA3-9737-0EF7-771F-60DEE02012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4062F9-65E0-4275-BF4E-1826AD7718DC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13AE6DC-7080-07CC-859A-2250D976C8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12F0690-980D-FA12-1DCE-E85F1E3A9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AD8C14CA-056F-2A36-B313-249957503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EA142A-59E8-40E4-B75C-D45860BBF046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807EC5E-F713-67BA-96A0-171508672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4309A71-5587-66B0-C0FE-8B0262900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FFE5F36-681A-E218-F886-74BF5F283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234348-65C1-4DA6-AC21-DFD480B43730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369D1F0-131B-367E-F0E0-F350FD3D3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7E9A3C8F-6C39-A8D5-1E4B-90397C547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E0EB79CC-C356-4751-A326-66A1BD93E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8A4809-0BE9-44A1-9F0A-5A6A13578853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C10D38F-3489-4674-9B9E-5D8D64AFA4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5B87DA5-47AC-E5BF-5AD7-B2DE51DFC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8F1F81B0-6DD8-0CA8-F9FD-91490D476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5F6125-D281-45A4-B087-1303C5A82976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CA7AEBE-FFC0-C869-0041-0DAE54C36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17EB9AF-F597-9501-632F-2A08DD808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F784D305-6F31-98DB-486E-DB4C56653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559CAF-A69E-4844-8AF0-DE4FB28975AE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76CFBC4-354E-ADA3-3B5A-AC0DFD2BB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2950EF9-D2BA-DB52-292D-7637231F5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78700583-065A-B2CC-1CDE-30B9E47BD1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3AC0C3-E0D6-4CEF-811B-4F640DD5093C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CBDCF4D-A1CC-09BA-4222-7C413E89A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72B485C-A732-67F7-55F3-B9CAFC80D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EA7E3DB-5625-D0F3-E4C5-884F1CACC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30EE38-A0AD-4EA4-8ABA-6D70C9335D9D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7160FF0-8AFB-9C43-DA90-9059E5524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F3E7038-7085-185E-9AEF-62C87D826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2F9F6B74-006B-8EF2-AC08-FC766D92EB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36CDCF-9991-4793-9CE2-1C72F0DE8401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8FE913C-01D4-0C2E-9C86-AB0C01C2E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2055E8B-979A-2EFB-6422-75ED62775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E84E8-C7AA-B67E-87BC-B9026EE705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3075" y="44450"/>
            <a:ext cx="1366838" cy="1152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9FB9F-A72C-8F13-C926-3933D3FA4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83788" y="404813"/>
            <a:ext cx="1368425" cy="720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FCE0FC8-1E97-4441-B78C-338538E29D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44450"/>
            <a:ext cx="1295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A684F-A32E-D425-2921-469B9CE296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5688" y="242888"/>
            <a:ext cx="5151437" cy="9540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ATHLETICS FEDERATION OF INDIA</a:t>
            </a:r>
          </a:p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D.T.O. EXAMINATION</a:t>
            </a:r>
            <a:endParaRPr lang="en-IN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4114801"/>
            <a:ext cx="8011584" cy="269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480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6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7651" y="1981200"/>
            <a:ext cx="2637367" cy="44719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981200"/>
            <a:ext cx="7715251" cy="4471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7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6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219201" y="4525964"/>
            <a:ext cx="1055581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7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99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7651" y="4525964"/>
            <a:ext cx="517736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30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 gráfico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91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46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569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6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1414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2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8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5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08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1289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1947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9E1F384-5AC7-BFEF-EEED-E508E8DFD6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72713" y="188913"/>
            <a:ext cx="1655762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1027" name="Picture 7">
            <a:extLst>
              <a:ext uri="{FF2B5EF4-FFF2-40B4-BE49-F238E27FC236}">
                <a16:creationId xmlns:a16="http://schemas.microsoft.com/office/drawing/2014/main" id="{6BCD5CB0-2B1E-6047-11C1-D8076A9111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44450"/>
            <a:ext cx="90963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4D4D4D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5F5F5F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92546352-F9B4-58B7-EEC1-A4FB3C6F6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429000"/>
            <a:ext cx="900112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AU" alt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COMPETITION RULES</a:t>
            </a:r>
          </a:p>
          <a:p>
            <a:pPr algn="ctr"/>
            <a:r>
              <a:rPr lang="en-AU" alt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ATHLETICS,</a:t>
            </a:r>
          </a:p>
          <a:p>
            <a:pPr algn="ctr"/>
            <a:r>
              <a:rPr lang="en-AU" alt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OFFICIALS &amp; THEIR DUTIES</a:t>
            </a:r>
            <a:endParaRPr lang="en-IN" alt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DE5939-38D1-D6E2-2DEF-D0D3B8C31935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INTERNATIONAL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Content Placeholder 3">
            <a:extLst>
              <a:ext uri="{FF2B5EF4-FFF2-40B4-BE49-F238E27FC236}">
                <a16:creationId xmlns:a16="http://schemas.microsoft.com/office/drawing/2014/main" id="{9FF6D4C8-C385-4536-17DF-77D6349C4E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4962" y="1517650"/>
            <a:ext cx="6840537" cy="500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Organisational</a:t>
            </a: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Delegates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Work with LOC at all times &amp; Report regularly to the AFI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Deal with financial matters &amp; responsibilities of LOC and  cooperate with the T.D.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Technical Delegates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Ensure that all technical arrangements are in complete conformity with WA Technical Rules,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Submit proposals for the timetable of events, entry standards, implements list, determine the qualifying standards for Field Events, control the entries , arrange  heats, rounds and groups.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Report regularly to appointing Authority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Chair Technical Meeting 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3556" name="Picture 1">
            <a:extLst>
              <a:ext uri="{FF2B5EF4-FFF2-40B4-BE49-F238E27FC236}">
                <a16:creationId xmlns:a16="http://schemas.microsoft.com/office/drawing/2014/main" id="{7C0BBD31-F83F-EB3C-D29D-52DBBA40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772816"/>
            <a:ext cx="4452937" cy="4033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2364E2-3F8B-3835-7BBD-1DD546AC6E34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MANAGEMENT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E79743-67B6-9613-D7E4-5CEDB7547832}"/>
              </a:ext>
            </a:extLst>
          </p:cNvPr>
          <p:cNvSpPr/>
          <p:nvPr/>
        </p:nvSpPr>
        <p:spPr>
          <a:xfrm>
            <a:off x="334963" y="1484784"/>
            <a:ext cx="6625133" cy="398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002060"/>
                </a:solidFill>
              </a:rPr>
              <a:t>Competition Director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Shall plan the technical organization and Resolve any technical problems together with TD.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Keep in touch with all Key Officials.</a:t>
            </a:r>
          </a:p>
          <a:p>
            <a:pPr algn="just"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b="1" dirty="0">
                <a:solidFill>
                  <a:srgbClr val="002060"/>
                </a:solidFill>
              </a:rPr>
              <a:t>Meeting Manager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Responsible for correct conduct of the Competition.</a:t>
            </a:r>
          </a:p>
          <a:p>
            <a:pPr algn="just">
              <a:defRPr/>
            </a:pP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Check all the officials have reported for duty, appoint substitutes if required, authority to remove any official who is not abiding by the Rules.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47D7B160-BFC7-6AF9-569F-010877B0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916832"/>
            <a:ext cx="4656138" cy="41044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A4841-9731-22AE-7E39-9B884A241139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MANAGEMENT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6CFA8EF6-34AE-0B7F-21F5-888EB89ED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35998"/>
            <a:ext cx="72009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</a:rPr>
              <a:t>Technical Manager</a:t>
            </a:r>
          </a:p>
          <a:p>
            <a:pPr algn="just">
              <a:lnSpc>
                <a:spcPct val="150000"/>
              </a:lnSpc>
            </a:pPr>
            <a:r>
              <a:rPr lang="en-US" altLang="en-US" sz="2000" dirty="0"/>
              <a:t>Responsible for:-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/>
              <a:t>Ensuring the track, runways, circles, arcs, sectors, landing areas for Field Events and all equipment and implements are in accordance with the Rules.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/>
              <a:t>Placement and removal of equipment and implements.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2000" dirty="0"/>
              <a:t>Checking and marking any personal implements permitted according to Rule.</a:t>
            </a:r>
            <a:endParaRPr lang="en-US" altLang="en-US" sz="2000" b="1" u="sng" dirty="0">
              <a:solidFill>
                <a:srgbClr val="00B050"/>
              </a:solidFill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9A718560-BD72-ADC4-E507-6151CDA6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1700213"/>
            <a:ext cx="2460625" cy="2843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EDE87726-8FD5-14B9-0B42-87C5609E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3743325"/>
            <a:ext cx="2303462" cy="256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767BD-289B-2243-2518-81CD3D6CE733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995AA0-59A0-2A11-E61E-D26A37D8174F}"/>
              </a:ext>
            </a:extLst>
          </p:cNvPr>
          <p:cNvSpPr/>
          <p:nvPr/>
        </p:nvSpPr>
        <p:spPr>
          <a:xfrm>
            <a:off x="334963" y="1776413"/>
            <a:ext cx="69135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Referees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Entire control  of the event up to victory ceremony.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Supervise record performance, check all result and sign the score sheets,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Decide disputed matters, 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 warn &amp; exclude an athlete.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Reconsider a decision, can order for rerun of a race.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36E5E571-2022-FF64-1E92-2EDB50A7D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"/>
          <a:stretch>
            <a:fillRect/>
          </a:stretch>
        </p:blipFill>
        <p:spPr bwMode="auto">
          <a:xfrm>
            <a:off x="9234488" y="4348163"/>
            <a:ext cx="2622550" cy="233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3">
            <a:extLst>
              <a:ext uri="{FF2B5EF4-FFF2-40B4-BE49-F238E27FC236}">
                <a16:creationId xmlns:a16="http://schemas.microsoft.com/office/drawing/2014/main" id="{48DAF15D-9CA9-5FEF-381A-5F726B666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268413"/>
            <a:ext cx="4551363" cy="302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78CA23A8-508A-6EA9-3092-63320C701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7536" r="27252"/>
          <a:stretch>
            <a:fillRect/>
          </a:stretch>
        </p:blipFill>
        <p:spPr bwMode="auto">
          <a:xfrm>
            <a:off x="7305675" y="4348163"/>
            <a:ext cx="1871663" cy="233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D6F76-E536-6CE0-C3C9-4C25FF190F1F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D345BD-3BDF-53F5-3012-E101EDC85FDA}"/>
              </a:ext>
            </a:extLst>
          </p:cNvPr>
          <p:cNvSpPr/>
          <p:nvPr/>
        </p:nvSpPr>
        <p:spPr>
          <a:xfrm>
            <a:off x="334963" y="1412776"/>
            <a:ext cx="83018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Judges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Chief Judge Allocate the duties.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Judges Decide the finished order, Record &amp; measure each valid trial in Field Event, indicate validity or non-validity, time elapsed.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2060"/>
                </a:solidFill>
              </a:rPr>
              <a:t>benefit of doubt goes in the favor of athlete.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1748" name="Picture 2" descr="C:\athletics\IMAGES &amp; PHOTO of technical official, implements, athlets etc\FB_IMG_1597106690470.jpg">
            <a:extLst>
              <a:ext uri="{FF2B5EF4-FFF2-40B4-BE49-F238E27FC236}">
                <a16:creationId xmlns:a16="http://schemas.microsoft.com/office/drawing/2014/main" id="{6A40CD3E-6BBD-CA1E-5317-308B7CA1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5" y="1844675"/>
            <a:ext cx="2660650" cy="223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4">
            <a:extLst>
              <a:ext uri="{FF2B5EF4-FFF2-40B4-BE49-F238E27FC236}">
                <a16:creationId xmlns:a16="http://schemas.microsoft.com/office/drawing/2014/main" id="{83D648CA-898F-B0FE-C0E7-152900128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4137025"/>
            <a:ext cx="2851150" cy="2206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1">
            <a:extLst>
              <a:ext uri="{FF2B5EF4-FFF2-40B4-BE49-F238E27FC236}">
                <a16:creationId xmlns:a16="http://schemas.microsoft.com/office/drawing/2014/main" id="{9910071C-54F0-2A62-8F7A-865C36681E6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137025"/>
            <a:ext cx="2036763" cy="2239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F82F94-7F12-29BE-1CF2-8F6D6C0D49F5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0B7CC1-EF5E-81C3-6BF4-C19C8BB2A3A5}"/>
              </a:ext>
            </a:extLst>
          </p:cNvPr>
          <p:cNvSpPr/>
          <p:nvPr/>
        </p:nvSpPr>
        <p:spPr>
          <a:xfrm>
            <a:off x="334963" y="1754188"/>
            <a:ext cx="6481762" cy="43386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6071C4"/>
                </a:solidFill>
              </a:rPr>
              <a:t>Umpires </a:t>
            </a:r>
          </a:p>
          <a:p>
            <a:pPr algn="just">
              <a:defRPr/>
            </a:pPr>
            <a:r>
              <a:rPr lang="en-US" sz="2000" b="1" dirty="0">
                <a:solidFill>
                  <a:srgbClr val="6071C4"/>
                </a:solidFill>
              </a:rPr>
              <a:t>(Running and Race Walking Events)</a:t>
            </a:r>
          </a:p>
          <a:p>
            <a:pPr algn="just">
              <a:defRPr/>
            </a:pPr>
            <a:endParaRPr lang="en-US" sz="2400" b="1" dirty="0">
              <a:solidFill>
                <a:srgbClr val="6071C4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Umpires are the eyes of Referee, without authority to make final decisions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In case of any violation or breach of rules, Communicate immediately by raising an yellow flag &amp; written report to referee</a:t>
            </a:r>
          </a:p>
          <a:p>
            <a:pPr algn="just">
              <a:defRPr/>
            </a:pPr>
            <a:endParaRPr lang="en-US" sz="2400" dirty="0"/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4ABA5A93-38D6-F771-2B7F-6E95E1D2AE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724400"/>
            <a:ext cx="3086100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149F5B84-5C7C-7D80-DC06-759EB0D0880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246188"/>
            <a:ext cx="3240088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F33CE839-142D-73E3-1812-8E63A052D46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636838"/>
            <a:ext cx="3313113" cy="208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F5A269-A1C0-DDF0-4B86-7E016C99628A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856B7-D407-D238-3438-40F3F8D7A497}"/>
              </a:ext>
            </a:extLst>
          </p:cNvPr>
          <p:cNvSpPr/>
          <p:nvPr/>
        </p:nvSpPr>
        <p:spPr>
          <a:xfrm>
            <a:off x="334963" y="1916113"/>
            <a:ext cx="5761037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6071C4"/>
                </a:solidFill>
              </a:rPr>
              <a:t>Timekeepers Judges</a:t>
            </a:r>
          </a:p>
          <a:p>
            <a:pPr algn="just">
              <a:defRPr/>
            </a:pPr>
            <a:endParaRPr lang="en-US" sz="2400" b="1" dirty="0">
              <a:solidFill>
                <a:srgbClr val="6071C4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Timekeepers record time of a race using digital stop watches.</a:t>
            </a:r>
            <a:endParaRPr lang="en-US" sz="2000" dirty="0"/>
          </a:p>
          <a:p>
            <a:pPr algn="just">
              <a:defRPr/>
            </a:pPr>
            <a:endParaRPr lang="en-US" sz="2000" dirty="0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D45C103D-34FF-1A21-FFF1-1738A88A2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1893888"/>
            <a:ext cx="2305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">
            <a:extLst>
              <a:ext uri="{FF2B5EF4-FFF2-40B4-BE49-F238E27FC236}">
                <a16:creationId xmlns:a16="http://schemas.microsoft.com/office/drawing/2014/main" id="{DCDB25F3-E697-3F6B-9381-9287D334EEC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429000"/>
            <a:ext cx="3735387" cy="287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3">
            <a:extLst>
              <a:ext uri="{FF2B5EF4-FFF2-40B4-BE49-F238E27FC236}">
                <a16:creationId xmlns:a16="http://schemas.microsoft.com/office/drawing/2014/main" id="{83977629-9EE0-FCBF-47A7-A23184E6FCB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1805" r="1469" b="1926"/>
          <a:stretch>
            <a:fillRect/>
          </a:stretch>
        </p:blipFill>
        <p:spPr bwMode="auto">
          <a:xfrm>
            <a:off x="8264525" y="3429000"/>
            <a:ext cx="3592513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63E057-477A-921B-D5E1-142AD400F6AB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B3B1CB-09E2-425C-66C4-7B8E5D25211D}"/>
              </a:ext>
            </a:extLst>
          </p:cNvPr>
          <p:cNvSpPr/>
          <p:nvPr/>
        </p:nvSpPr>
        <p:spPr>
          <a:xfrm>
            <a:off x="352425" y="1808163"/>
            <a:ext cx="57435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Start Coordinator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Allocate duties, Supervise duties, keep all papers, inform starter to start.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Starter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Start the race, decide who takes false start.</a:t>
            </a:r>
          </a:p>
        </p:txBody>
      </p:sp>
      <p:pic>
        <p:nvPicPr>
          <p:cNvPr id="37892" name="Picture 2">
            <a:extLst>
              <a:ext uri="{FF2B5EF4-FFF2-40B4-BE49-F238E27FC236}">
                <a16:creationId xmlns:a16="http://schemas.microsoft.com/office/drawing/2014/main" id="{DC565245-CA48-5E05-19DA-5E1D1998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1412875"/>
            <a:ext cx="3752850" cy="23764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4">
            <a:extLst>
              <a:ext uri="{FF2B5EF4-FFF2-40B4-BE49-F238E27FC236}">
                <a16:creationId xmlns:a16="http://schemas.microsoft.com/office/drawing/2014/main" id="{635158C0-94E7-F551-9173-7E23A87116D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8" t="25694" r="24022"/>
          <a:stretch>
            <a:fillRect/>
          </a:stretch>
        </p:blipFill>
        <p:spPr bwMode="auto">
          <a:xfrm>
            <a:off x="6096000" y="3860800"/>
            <a:ext cx="2663825" cy="244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5">
            <a:extLst>
              <a:ext uri="{FF2B5EF4-FFF2-40B4-BE49-F238E27FC236}">
                <a16:creationId xmlns:a16="http://schemas.microsoft.com/office/drawing/2014/main" id="{F1F693BE-D3E3-6426-A19E-8A9223505B5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23981" r="32329"/>
          <a:stretch>
            <a:fillRect/>
          </a:stretch>
        </p:blipFill>
        <p:spPr bwMode="auto">
          <a:xfrm>
            <a:off x="8958263" y="3860800"/>
            <a:ext cx="2881312" cy="244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379EBB-F260-754E-BFAB-6A5149DECBFC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B1C72-2C33-3A4E-DAAF-6F472AD0CAF0}"/>
              </a:ext>
            </a:extLst>
          </p:cNvPr>
          <p:cNvSpPr/>
          <p:nvPr/>
        </p:nvSpPr>
        <p:spPr>
          <a:xfrm>
            <a:off x="334963" y="1819275"/>
            <a:ext cx="511175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6071C4"/>
                </a:solidFill>
              </a:rPr>
              <a:t>Recallers</a:t>
            </a:r>
            <a:endParaRPr lang="en-US" sz="2400" b="1" dirty="0">
              <a:solidFill>
                <a:srgbClr val="6071C4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Recall the race &amp; inform to starter.</a:t>
            </a:r>
          </a:p>
          <a:p>
            <a:pPr algn="just">
              <a:lnSpc>
                <a:spcPct val="150000"/>
              </a:lnSpc>
              <a:defRPr/>
            </a:pPr>
            <a:endParaRPr lang="en-US" sz="2000" dirty="0"/>
          </a:p>
          <a:p>
            <a:pPr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Starter’s Assistants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Place athletes in correct heat &amp; lane on assembly line.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Check BIBs are worn correctly 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Readiness of baton in relay race.</a:t>
            </a: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223F545D-5700-A9F7-2A1F-A14E7A244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8" y="1593850"/>
            <a:ext cx="3097212" cy="2051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9">
            <a:extLst>
              <a:ext uri="{FF2B5EF4-FFF2-40B4-BE49-F238E27FC236}">
                <a16:creationId xmlns:a16="http://schemas.microsoft.com/office/drawing/2014/main" id="{86D33E15-1D28-FE14-111C-BF672AF79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1593850"/>
            <a:ext cx="3648075" cy="205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2">
            <a:extLst>
              <a:ext uri="{FF2B5EF4-FFF2-40B4-BE49-F238E27FC236}">
                <a16:creationId xmlns:a16="http://schemas.microsoft.com/office/drawing/2014/main" id="{4362F674-DD80-A1C7-6A91-7FD882861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2"/>
          <a:stretch>
            <a:fillRect/>
          </a:stretch>
        </p:blipFill>
        <p:spPr bwMode="auto">
          <a:xfrm>
            <a:off x="5832475" y="3933825"/>
            <a:ext cx="3648075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14">
            <a:extLst>
              <a:ext uri="{FF2B5EF4-FFF2-40B4-BE49-F238E27FC236}">
                <a16:creationId xmlns:a16="http://schemas.microsoft.com/office/drawing/2014/main" id="{3834ACBF-A532-F12D-6DAA-D926DA477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4"/>
          <a:stretch>
            <a:fillRect/>
          </a:stretch>
        </p:blipFill>
        <p:spPr bwMode="auto">
          <a:xfrm>
            <a:off x="9574213" y="3933825"/>
            <a:ext cx="2255837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00CABB-A564-1ACF-DD71-5DF95DFA6C07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90EFE-62B3-832A-4391-DCE875BBC966}"/>
              </a:ext>
            </a:extLst>
          </p:cNvPr>
          <p:cNvSpPr/>
          <p:nvPr/>
        </p:nvSpPr>
        <p:spPr>
          <a:xfrm>
            <a:off x="334962" y="1993900"/>
            <a:ext cx="51849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6071C4"/>
                </a:solidFill>
              </a:rPr>
              <a:t>Lap Scorers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Keep record of laps, maintain lap display board and Final lap signaled by ringing bell.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One lap scorer can take lap count of up to four Athletes in Running Races and up to six in Race Walking</a:t>
            </a:r>
          </a:p>
        </p:txBody>
      </p:sp>
      <p:pic>
        <p:nvPicPr>
          <p:cNvPr id="41988" name="Picture 2">
            <a:extLst>
              <a:ext uri="{FF2B5EF4-FFF2-40B4-BE49-F238E27FC236}">
                <a16:creationId xmlns:a16="http://schemas.microsoft.com/office/drawing/2014/main" id="{261BE6AD-3446-3C3E-C651-F23DC4AB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9"/>
          <a:stretch>
            <a:fillRect/>
          </a:stretch>
        </p:blipFill>
        <p:spPr bwMode="auto">
          <a:xfrm>
            <a:off x="7165975" y="1341438"/>
            <a:ext cx="4510088" cy="2735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1">
            <a:extLst>
              <a:ext uri="{FF2B5EF4-FFF2-40B4-BE49-F238E27FC236}">
                <a16:creationId xmlns:a16="http://schemas.microsoft.com/office/drawing/2014/main" id="{AE392594-8943-7763-0CDF-995EB1DA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4149725"/>
            <a:ext cx="22050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0">
            <a:extLst>
              <a:ext uri="{FF2B5EF4-FFF2-40B4-BE49-F238E27FC236}">
                <a16:creationId xmlns:a16="http://schemas.microsoft.com/office/drawing/2014/main" id="{D43D97E2-C927-33F1-76CB-956F62D7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49725"/>
            <a:ext cx="36591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6">
            <a:extLst>
              <a:ext uri="{FF2B5EF4-FFF2-40B4-BE49-F238E27FC236}">
                <a16:creationId xmlns:a16="http://schemas.microsoft.com/office/drawing/2014/main" id="{AC67590E-6BC9-1F11-8AC7-4A2AB538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0" y="5641975"/>
            <a:ext cx="1358900" cy="307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LAP SCORER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5E2CB4-4889-7970-AAB0-0F755A2BBF14}"/>
              </a:ext>
            </a:extLst>
          </p:cNvPr>
          <p:cNvSpPr txBox="1"/>
          <p:nvPr/>
        </p:nvSpPr>
        <p:spPr>
          <a:xfrm>
            <a:off x="1055688" y="323850"/>
            <a:ext cx="6480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TOPICS TO BE COVERED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1" name="TextBox 3">
            <a:extLst>
              <a:ext uri="{FF2B5EF4-FFF2-40B4-BE49-F238E27FC236}">
                <a16:creationId xmlns:a16="http://schemas.microsoft.com/office/drawing/2014/main" id="{C034307B-7055-25AF-9E03-D9BE6F151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1989138"/>
            <a:ext cx="1008062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00000"/>
              </a:lnSpc>
            </a:pPr>
            <a:r>
              <a:rPr lang="en-IN" altLang="en-US" sz="2000" b="1">
                <a:solidFill>
                  <a:srgbClr val="000080"/>
                </a:solidFill>
              </a:rPr>
              <a:t>TOPICS</a:t>
            </a:r>
            <a:r>
              <a:rPr lang="en-IN" altLang="en-US" sz="2000">
                <a:solidFill>
                  <a:srgbClr val="000080"/>
                </a:solidFill>
              </a:rPr>
              <a:t> </a:t>
            </a:r>
          </a:p>
          <a:p>
            <a:pPr>
              <a:lnSpc>
                <a:spcPct val="200000"/>
              </a:lnSpc>
              <a:buFontTx/>
              <a:buAutoNum type="arabicPeriod"/>
            </a:pPr>
            <a:r>
              <a:rPr lang="en-IN" altLang="en-US" sz="2000"/>
              <a:t>History of Athletics</a:t>
            </a:r>
          </a:p>
          <a:p>
            <a:pPr>
              <a:lnSpc>
                <a:spcPct val="200000"/>
              </a:lnSpc>
              <a:buFontTx/>
              <a:buAutoNum type="arabicPeriod"/>
            </a:pPr>
            <a:r>
              <a:rPr lang="en-IN" altLang="en-US" sz="2000"/>
              <a:t>Brief Introduction of athletics</a:t>
            </a:r>
          </a:p>
          <a:p>
            <a:pPr>
              <a:lnSpc>
                <a:spcPct val="200000"/>
              </a:lnSpc>
              <a:buFontTx/>
              <a:buAutoNum type="arabicPeriod"/>
            </a:pPr>
            <a:r>
              <a:rPr lang="en-IN" altLang="en-US" sz="2000"/>
              <a:t>Information About the Rule Book (CR/TR)</a:t>
            </a:r>
          </a:p>
          <a:p>
            <a:pPr>
              <a:lnSpc>
                <a:spcPct val="200000"/>
              </a:lnSpc>
              <a:buFontTx/>
              <a:buAutoNum type="arabicPeriod"/>
            </a:pPr>
            <a:r>
              <a:rPr lang="en-IN" altLang="en-US" sz="2000"/>
              <a:t>Official of the meet and their duties in brief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E34483-B621-355C-4F60-8E0C881413E1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AAC2E4E4-115F-11C1-BEE2-3AA97BB56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25575"/>
            <a:ext cx="648111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n-US" altLang="en-US" sz="2400" b="1" dirty="0">
                <a:solidFill>
                  <a:srgbClr val="6071C4"/>
                </a:solidFill>
              </a:rPr>
              <a:t>Call Room Judges</a:t>
            </a:r>
          </a:p>
          <a:p>
            <a:pPr algn="just">
              <a:lnSpc>
                <a:spcPct val="125000"/>
              </a:lnSpc>
            </a:pPr>
            <a:r>
              <a:rPr lang="en-US" altLang="en-US" sz="2000" dirty="0"/>
              <a:t>Ensure athletes are wearing officially approved national or club uniform.</a:t>
            </a:r>
          </a:p>
          <a:p>
            <a:pPr algn="just">
              <a:lnSpc>
                <a:spcPct val="125000"/>
              </a:lnSpc>
            </a:pPr>
            <a:r>
              <a:rPr lang="en-US" altLang="en-US" sz="2000" dirty="0"/>
              <a:t>Bibs are worn correctly and correspond with start lists, Check shoes, number and dimension of spikes, advertising on clothing and athletes bags comply with Rules &amp; Regulations and no unauthorized material is taken into the arena.</a:t>
            </a:r>
          </a:p>
          <a:p>
            <a:pPr algn="just">
              <a:lnSpc>
                <a:spcPct val="125000"/>
              </a:lnSpc>
            </a:pPr>
            <a:endParaRPr lang="en-US" altLang="en-US" sz="2000" dirty="0"/>
          </a:p>
          <a:p>
            <a:pPr algn="just">
              <a:lnSpc>
                <a:spcPct val="125000"/>
              </a:lnSpc>
            </a:pPr>
            <a:r>
              <a:rPr lang="en-US" altLang="en-US" sz="2400" b="1" dirty="0">
                <a:solidFill>
                  <a:srgbClr val="6071C4"/>
                </a:solidFill>
              </a:rPr>
              <a:t>Wind Gauge Operator</a:t>
            </a:r>
          </a:p>
          <a:p>
            <a:pPr algn="just">
              <a:lnSpc>
                <a:spcPct val="125000"/>
              </a:lnSpc>
            </a:pPr>
            <a:r>
              <a:rPr lang="en-US" altLang="en-US" sz="2000" dirty="0"/>
              <a:t>Place gauge &amp; record wind velocity in the running direction.</a:t>
            </a:r>
          </a:p>
          <a:p>
            <a:pPr algn="just">
              <a:lnSpc>
                <a:spcPct val="125000"/>
              </a:lnSpc>
            </a:pPr>
            <a:endParaRPr lang="en-US" altLang="en-US" sz="2000" dirty="0"/>
          </a:p>
        </p:txBody>
      </p:sp>
      <p:pic>
        <p:nvPicPr>
          <p:cNvPr id="44036" name="Picture 1031" descr="wind gage">
            <a:extLst>
              <a:ext uri="{FF2B5EF4-FFF2-40B4-BE49-F238E27FC236}">
                <a16:creationId xmlns:a16="http://schemas.microsoft.com/office/drawing/2014/main" id="{F2BE0853-285F-A4CA-3953-45878AD2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78" y="4030663"/>
            <a:ext cx="2305050" cy="253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4">
            <a:extLst>
              <a:ext uri="{FF2B5EF4-FFF2-40B4-BE49-F238E27FC236}">
                <a16:creationId xmlns:a16="http://schemas.microsoft.com/office/drawing/2014/main" id="{EEFA17DA-6ADD-B439-7541-E888535E6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65" y="1328738"/>
            <a:ext cx="407035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7">
            <a:extLst>
              <a:ext uri="{FF2B5EF4-FFF2-40B4-BE49-F238E27FC236}">
                <a16:creationId xmlns:a16="http://schemas.microsoft.com/office/drawing/2014/main" id="{E828A4A0-6305-A2CA-1D50-4F8FF67B1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90" y="2763838"/>
            <a:ext cx="2305050" cy="2986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36D3C6-AC87-3894-4458-7711B8859C92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COMPETITION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64B079-21FF-D202-4A50-2230F9E088E2}"/>
              </a:ext>
            </a:extLst>
          </p:cNvPr>
          <p:cNvSpPr/>
          <p:nvPr/>
        </p:nvSpPr>
        <p:spPr>
          <a:xfrm>
            <a:off x="334964" y="2564904"/>
            <a:ext cx="60494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Competition Secretary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Collect full results, relay to announcer, keep records &amp; convey result card to Competition Director</a:t>
            </a:r>
          </a:p>
        </p:txBody>
      </p:sp>
      <p:pic>
        <p:nvPicPr>
          <p:cNvPr id="46084" name="Picture 8">
            <a:extLst>
              <a:ext uri="{FF2B5EF4-FFF2-40B4-BE49-F238E27FC236}">
                <a16:creationId xmlns:a16="http://schemas.microsoft.com/office/drawing/2014/main" id="{5595E71A-AB95-F9A2-0B60-A327A7A29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133600"/>
            <a:ext cx="5132388" cy="3438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1CF30B-2A61-B217-4BA8-83A05ADE5721}"/>
              </a:ext>
            </a:extLst>
          </p:cNvPr>
          <p:cNvSpPr txBox="1"/>
          <p:nvPr/>
        </p:nvSpPr>
        <p:spPr>
          <a:xfrm>
            <a:off x="334963" y="323850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ADDITIONAL OFFICIALS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5560F-666D-D352-D510-51EA4525A2E8}"/>
              </a:ext>
            </a:extLst>
          </p:cNvPr>
          <p:cNvSpPr/>
          <p:nvPr/>
        </p:nvSpPr>
        <p:spPr>
          <a:xfrm>
            <a:off x="334963" y="2017713"/>
            <a:ext cx="7921625" cy="105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6071C4"/>
                </a:solidFill>
              </a:rPr>
              <a:t>Announcer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Inform public sufficient information.</a:t>
            </a:r>
          </a:p>
        </p:txBody>
      </p:sp>
      <p:pic>
        <p:nvPicPr>
          <p:cNvPr id="48132" name="Picture 4" descr="Learn to be an athletics announcer - Scottish Athletics">
            <a:extLst>
              <a:ext uri="{FF2B5EF4-FFF2-40B4-BE49-F238E27FC236}">
                <a16:creationId xmlns:a16="http://schemas.microsoft.com/office/drawing/2014/main" id="{5353EAF2-A995-D32C-605E-40AD1CE9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3789363"/>
            <a:ext cx="3224212" cy="2592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2" descr="History of The Stuart Storey Athletics Track at Wodson Park - Wodson Park  Sports and Leisure Centre">
            <a:extLst>
              <a:ext uri="{FF2B5EF4-FFF2-40B4-BE49-F238E27FC236}">
                <a16:creationId xmlns:a16="http://schemas.microsoft.com/office/drawing/2014/main" id="{7A5796FA-5E35-F474-E1CB-3B7196D77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570038"/>
            <a:ext cx="2844800" cy="3008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9F79C-5BF2-3BDC-32BB-2522F6203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6505" t="15049" r="16505" b="16505"/>
          <a:stretch/>
        </p:blipFill>
        <p:spPr>
          <a:xfrm>
            <a:off x="2711624" y="1700808"/>
            <a:ext cx="5919787" cy="403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0AEED2-9B09-EF27-6658-15C697C73DFC}"/>
              </a:ext>
            </a:extLst>
          </p:cNvPr>
          <p:cNvSpPr txBox="1"/>
          <p:nvPr/>
        </p:nvSpPr>
        <p:spPr>
          <a:xfrm>
            <a:off x="357188" y="323850"/>
            <a:ext cx="7178675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HISTORY OF ATHLETICS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4AFC2AC-5B47-BA36-28B9-E86F78D8C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57188" y="1628775"/>
            <a:ext cx="11520487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Greeks introduced Athletics in the year 776 B.C. The event was Naked Straight footrace. In 1896 1st Modern Olympic flourish athletics.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220" name="Picture 8">
            <a:extLst>
              <a:ext uri="{FF2B5EF4-FFF2-40B4-BE49-F238E27FC236}">
                <a16:creationId xmlns:a16="http://schemas.microsoft.com/office/drawing/2014/main" id="{79A4A0A2-31B3-31AA-B052-4BDBFB21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/>
          <a:stretch>
            <a:fillRect/>
          </a:stretch>
        </p:blipFill>
        <p:spPr bwMode="auto">
          <a:xfrm>
            <a:off x="9191625" y="2789238"/>
            <a:ext cx="2686050" cy="349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11" descr="Ancient Olympic Games High Resolution Stock Photography and Images - Alamy">
            <a:extLst>
              <a:ext uri="{FF2B5EF4-FFF2-40B4-BE49-F238E27FC236}">
                <a16:creationId xmlns:a16="http://schemas.microsoft.com/office/drawing/2014/main" id="{F47E5AEE-50A6-8327-E3E5-B5ECFCB3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2661" r="9804" b="16982"/>
          <a:stretch>
            <a:fillRect/>
          </a:stretch>
        </p:blipFill>
        <p:spPr bwMode="auto">
          <a:xfrm>
            <a:off x="6142038" y="2789238"/>
            <a:ext cx="2870200" cy="349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3" descr="Ancient Athletics | Classical Studies">
            <a:extLst>
              <a:ext uri="{FF2B5EF4-FFF2-40B4-BE49-F238E27FC236}">
                <a16:creationId xmlns:a16="http://schemas.microsoft.com/office/drawing/2014/main" id="{12386A84-ED9C-33E1-61A7-A94EEB4F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811463"/>
            <a:ext cx="2500312" cy="349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15" descr="BBC - History - Ancient History in depth: Ancient Greek Olympics Gallery">
            <a:extLst>
              <a:ext uri="{FF2B5EF4-FFF2-40B4-BE49-F238E27FC236}">
                <a16:creationId xmlns:a16="http://schemas.microsoft.com/office/drawing/2014/main" id="{43C9A549-591B-9A54-DE09-5666F39FF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89238"/>
            <a:ext cx="2963862" cy="347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C7EADE-6AEC-0B59-57E0-D67691B570FB}"/>
              </a:ext>
            </a:extLst>
          </p:cNvPr>
          <p:cNvSpPr txBox="1"/>
          <p:nvPr/>
        </p:nvSpPr>
        <p:spPr>
          <a:xfrm>
            <a:off x="1055688" y="323850"/>
            <a:ext cx="6480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DEFINITION OF ATHLETICS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5" name="TextBox 4">
            <a:extLst>
              <a:ext uri="{FF2B5EF4-FFF2-40B4-BE49-F238E27FC236}">
                <a16:creationId xmlns:a16="http://schemas.microsoft.com/office/drawing/2014/main" id="{F30B30FB-EBBF-545B-0DD9-A319D4A15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1772816"/>
            <a:ext cx="104409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US" altLang="en-US" sz="3600" b="1" dirty="0"/>
              <a:t>Athletics</a:t>
            </a:r>
            <a:r>
              <a:rPr lang="en-US" altLang="en-US" sz="3600" dirty="0"/>
              <a:t> is a group of competitive sporting events that involve running, jumping, throwing, and walking. The most common types of athletics competitions are track and field, road running, cross-country running, race walking and mountain &amp; trail running.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AE8EEB-3810-EAD4-567F-AB06FCD21AC1}"/>
              </a:ext>
            </a:extLst>
          </p:cNvPr>
          <p:cNvSpPr txBox="1"/>
          <p:nvPr/>
        </p:nvSpPr>
        <p:spPr>
          <a:xfrm>
            <a:off x="1055688" y="323850"/>
            <a:ext cx="6480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F374E92D-65B0-ED13-B1F2-261C7826F1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55688" y="1628775"/>
            <a:ext cx="10080625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Athletics is a combination of Different Events. These are:-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Track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-100,200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,400,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800,1000,1500,3000,5000,10000m run, Hurdles Race, Relay Race, Steeple Chase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Jumping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-Long Jump, Triple Jump, High Jump, Pole Vault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Throwing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-Shot Put, Discus Throw, Hammer Throw, Javelin Throw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Combined Event </a:t>
            </a:r>
            <a:r>
              <a:rPr lang="en-IN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-Decathlon, Heptathlon, Pentathlon, </a:t>
            </a:r>
            <a:r>
              <a:rPr lang="en-IN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Hexathlon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Road Race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-Marathon Race, Different Distance Race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Race Walking-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Walking competition of Various Distance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Cross-country Race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-Race in mixed surface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Mountain Running &amp; Trail Running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FF132-C254-1EC1-4219-28538EDE517B}"/>
              </a:ext>
            </a:extLst>
          </p:cNvPr>
          <p:cNvSpPr txBox="1"/>
          <p:nvPr/>
        </p:nvSpPr>
        <p:spPr>
          <a:xfrm>
            <a:off x="335360" y="115888"/>
            <a:ext cx="106571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STRUCTURE OF GOVERNING BODIES </a:t>
            </a:r>
          </a:p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REGULATING ATHLETICS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DD41F732-CCEE-832D-5EB5-ACE2E1CDC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772816"/>
            <a:ext cx="1166621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032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32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32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32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32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WA</a:t>
            </a:r>
            <a:r>
              <a:rPr lang="en-US" altLang="en-US" sz="2400" dirty="0"/>
              <a:t> 	- 	World Athletics, </a:t>
            </a:r>
            <a:r>
              <a:rPr lang="en-US" altLang="en-US" dirty="0"/>
              <a:t>(Formerly - </a:t>
            </a:r>
            <a:r>
              <a:rPr lang="en-US" altLang="en-US" b="1" dirty="0">
                <a:solidFill>
                  <a:srgbClr val="FF0000"/>
                </a:solidFill>
              </a:rPr>
              <a:t>IAAF</a:t>
            </a:r>
            <a:r>
              <a:rPr lang="en-US" altLang="en-US" dirty="0"/>
              <a:t> – International Association of Athletics Federations)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AAA</a:t>
            </a:r>
            <a:r>
              <a:rPr lang="en-US" altLang="en-US" sz="2400" dirty="0"/>
              <a:t> 	- 	Asian Athletics Association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AFI</a:t>
            </a:r>
            <a:r>
              <a:rPr lang="en-US" altLang="en-US" sz="2400" dirty="0"/>
              <a:t> 	- 	Athletics Federation of India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State Athletics Associations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District Athletics Associations </a:t>
            </a:r>
          </a:p>
          <a:p>
            <a:pPr>
              <a:lnSpc>
                <a:spcPct val="150000"/>
              </a:lnSpc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933873-1198-75C6-074C-4CE313BDB343}"/>
              </a:ext>
            </a:extLst>
          </p:cNvPr>
          <p:cNvSpPr txBox="1"/>
          <p:nvPr/>
        </p:nvSpPr>
        <p:spPr>
          <a:xfrm>
            <a:off x="335361" y="192088"/>
            <a:ext cx="7200502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INFORMATION ABOUT RULE BOOK (CR/TR)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2B359996-A75C-D16B-8659-02C36758F2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5361" y="2133600"/>
            <a:ext cx="11305778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WA new rule Book 2022 edition available on </a:t>
            </a:r>
            <a:r>
              <a:rPr lang="en-IN" altLang="en-US" sz="2000" b="1" dirty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www.worldathletics.org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altLang="en-US" sz="2000" b="1" dirty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 </a:t>
            </a:r>
            <a:r>
              <a:rPr lang="en-IN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COMPETITION RULES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– Duties &amp; Responsibilities' of Technical Officials CR1-CR30, 				    World Records CR31-CR36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altLang="en-US" sz="2000" b="1" dirty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 </a:t>
            </a:r>
            <a:r>
              <a:rPr lang="en-IN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TECHNICAL RULES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– Rules , Regulation &amp; Specification of All the Events,  Implements 			            &amp; 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equipments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DF0435-1ED0-8B12-1A4A-67997CB9CD05}"/>
              </a:ext>
            </a:extLst>
          </p:cNvPr>
          <p:cNvSpPr txBox="1"/>
          <p:nvPr/>
        </p:nvSpPr>
        <p:spPr>
          <a:xfrm>
            <a:off x="1055688" y="323850"/>
            <a:ext cx="6480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RULE BOOK (2022 EDITION)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9F14FE69-B968-787D-4146-FDF0F522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t="6918" r="21497" b="9186"/>
          <a:stretch>
            <a:fillRect/>
          </a:stretch>
        </p:blipFill>
        <p:spPr bwMode="auto">
          <a:xfrm>
            <a:off x="2855913" y="2133600"/>
            <a:ext cx="29352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0" name="Group 31">
            <a:extLst>
              <a:ext uri="{FF2B5EF4-FFF2-40B4-BE49-F238E27FC236}">
                <a16:creationId xmlns:a16="http://schemas.microsoft.com/office/drawing/2014/main" id="{729A6B3A-7C97-03AF-338B-2069A398106E}"/>
              </a:ext>
            </a:extLst>
          </p:cNvPr>
          <p:cNvGrpSpPr>
            <a:grpSpLocks/>
          </p:cNvGrpSpPr>
          <p:nvPr/>
        </p:nvGrpSpPr>
        <p:grpSpPr bwMode="auto">
          <a:xfrm>
            <a:off x="6303963" y="2133600"/>
            <a:ext cx="2936875" cy="4248150"/>
            <a:chOff x="6304193" y="1772816"/>
            <a:chExt cx="2936076" cy="4248472"/>
          </a:xfrm>
        </p:grpSpPr>
        <p:sp>
          <p:nvSpPr>
            <p:cNvPr id="19463" name="Rectangle 8">
              <a:extLst>
                <a:ext uri="{FF2B5EF4-FFF2-40B4-BE49-F238E27FC236}">
                  <a16:creationId xmlns:a16="http://schemas.microsoft.com/office/drawing/2014/main" id="{AFEA36FF-D188-B91C-E766-0D651DF70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4193" y="1772816"/>
              <a:ext cx="2936076" cy="4248472"/>
            </a:xfrm>
            <a:prstGeom prst="rect">
              <a:avLst/>
            </a:prstGeom>
            <a:solidFill>
              <a:srgbClr val="AED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19464" name="Picture 10">
              <a:extLst>
                <a:ext uri="{FF2B5EF4-FFF2-40B4-BE49-F238E27FC236}">
                  <a16:creationId xmlns:a16="http://schemas.microsoft.com/office/drawing/2014/main" id="{530A51D2-0B40-99FC-2957-71CF6AAB6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371" y="3212976"/>
              <a:ext cx="87572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Box 11">
              <a:extLst>
                <a:ext uri="{FF2B5EF4-FFF2-40B4-BE49-F238E27FC236}">
                  <a16:creationId xmlns:a16="http://schemas.microsoft.com/office/drawing/2014/main" id="{E0EF6B49-AD16-E591-5E25-6AA1090B5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2351" y="5157192"/>
              <a:ext cx="10342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500">
                  <a:cs typeface="Arial" panose="020B0604020202020204" pitchFamily="34" charset="0"/>
                </a:rPr>
                <a:t>6-8, Qual Antoine 1er, BP 359</a:t>
              </a:r>
            </a:p>
            <a:p>
              <a:pPr algn="r"/>
              <a:r>
                <a:rPr lang="en-US" altLang="en-US" sz="500">
                  <a:cs typeface="Arial" panose="020B0604020202020204" pitchFamily="34" charset="0"/>
                </a:rPr>
                <a:t>MC 98007</a:t>
              </a:r>
            </a:p>
            <a:p>
              <a:pPr algn="r"/>
              <a:r>
                <a:rPr lang="en-US" altLang="en-US" sz="500">
                  <a:cs typeface="Arial" panose="020B0604020202020204" pitchFamily="34" charset="0"/>
                </a:rPr>
                <a:t>Monaco Cedex</a:t>
              </a:r>
            </a:p>
          </p:txBody>
        </p:sp>
        <p:sp>
          <p:nvSpPr>
            <p:cNvPr id="19466" name="TextBox 13">
              <a:extLst>
                <a:ext uri="{FF2B5EF4-FFF2-40B4-BE49-F238E27FC236}">
                  <a16:creationId xmlns:a16="http://schemas.microsoft.com/office/drawing/2014/main" id="{B8E95696-AACE-00BA-87A5-36FD5D9EB2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4032" y="5620598"/>
              <a:ext cx="285623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500">
                  <a:cs typeface="Arial" panose="020B0604020202020204" pitchFamily="34" charset="0"/>
                </a:rPr>
                <a:t>World Athletics 2021 All rights reserved</a:t>
              </a:r>
            </a:p>
          </p:txBody>
        </p:sp>
        <p:sp>
          <p:nvSpPr>
            <p:cNvPr id="19467" name="TextBox 14">
              <a:extLst>
                <a:ext uri="{FF2B5EF4-FFF2-40B4-BE49-F238E27FC236}">
                  <a16:creationId xmlns:a16="http://schemas.microsoft.com/office/drawing/2014/main" id="{1524839C-3564-B6B6-8FD0-ADC385D98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8047" y="5157192"/>
              <a:ext cx="122413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500">
                  <a:cs typeface="Arial" panose="020B0604020202020204" pitchFamily="34" charset="0"/>
                </a:rPr>
                <a:t>www.worldathletics.org</a:t>
              </a:r>
            </a:p>
            <a:p>
              <a:r>
                <a:rPr lang="en-US" altLang="en-US" sz="500">
                  <a:cs typeface="Arial" panose="020B0604020202020204" pitchFamily="34" charset="0"/>
                </a:rPr>
                <a:t>@WorldAthletics</a:t>
              </a:r>
            </a:p>
            <a:p>
              <a:endParaRPr lang="en-US" altLang="en-US" sz="500">
                <a:cs typeface="Arial" panose="020B0604020202020204" pitchFamily="34" charset="0"/>
              </a:endParaRPr>
            </a:p>
          </p:txBody>
        </p:sp>
        <p:pic>
          <p:nvPicPr>
            <p:cNvPr id="19468" name="Picture 16">
              <a:extLst>
                <a:ext uri="{FF2B5EF4-FFF2-40B4-BE49-F238E27FC236}">
                  <a16:creationId xmlns:a16="http://schemas.microsoft.com/office/drawing/2014/main" id="{DA68B726-3709-B301-A043-17D3F430D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120" y="5677573"/>
              <a:ext cx="99434" cy="5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69" name="Group 28">
              <a:extLst>
                <a:ext uri="{FF2B5EF4-FFF2-40B4-BE49-F238E27FC236}">
                  <a16:creationId xmlns:a16="http://schemas.microsoft.com/office/drawing/2014/main" id="{E36F15C0-86C9-C603-A7F8-AA2D25BBA8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600056" y="5355540"/>
              <a:ext cx="527970" cy="124817"/>
              <a:chOff x="8171265" y="4149239"/>
              <a:chExt cx="3707228" cy="876422"/>
            </a:xfrm>
          </p:grpSpPr>
          <p:pic>
            <p:nvPicPr>
              <p:cNvPr id="19471" name="Picture 22">
                <a:extLst>
                  <a:ext uri="{FF2B5EF4-FFF2-40B4-BE49-F238E27FC236}">
                    <a16:creationId xmlns:a16="http://schemas.microsoft.com/office/drawing/2014/main" id="{DDBFB462-5AC4-FFA5-47D0-DF0A87ABCC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810"/>
              <a:stretch>
                <a:fillRect/>
              </a:stretch>
            </p:blipFill>
            <p:spPr bwMode="auto">
              <a:xfrm>
                <a:off x="9115582" y="4149239"/>
                <a:ext cx="885949" cy="876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2" name="Picture 24">
                <a:extLst>
                  <a:ext uri="{FF2B5EF4-FFF2-40B4-BE49-F238E27FC236}">
                    <a16:creationId xmlns:a16="http://schemas.microsoft.com/office/drawing/2014/main" id="{24E381BA-E1ED-3ADA-1F9C-6F17D701C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92544" y="4192108"/>
                <a:ext cx="885949" cy="79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3" name="Picture 26">
                <a:extLst>
                  <a:ext uri="{FF2B5EF4-FFF2-40B4-BE49-F238E27FC236}">
                    <a16:creationId xmlns:a16="http://schemas.microsoft.com/office/drawing/2014/main" id="{E4805965-4740-A94F-D61A-18A0C0162C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1265" y="4225450"/>
                <a:ext cx="885949" cy="724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4" name="Picture 27">
                <a:extLst>
                  <a:ext uri="{FF2B5EF4-FFF2-40B4-BE49-F238E27FC236}">
                    <a16:creationId xmlns:a16="http://schemas.microsoft.com/office/drawing/2014/main" id="{D4E5223E-22B0-9BA9-AE82-1D59C58A2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08" r="301"/>
              <a:stretch>
                <a:fillRect/>
              </a:stretch>
            </p:blipFill>
            <p:spPr bwMode="auto">
              <a:xfrm>
                <a:off x="10001531" y="4149239"/>
                <a:ext cx="885950" cy="876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0" name="Isosceles Triangle 29">
              <a:extLst>
                <a:ext uri="{FF2B5EF4-FFF2-40B4-BE49-F238E27FC236}">
                  <a16:creationId xmlns:a16="http://schemas.microsoft.com/office/drawing/2014/main" id="{39DFCB65-5ACD-0715-4154-21A76368E1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046880" y="5435717"/>
              <a:ext cx="36000" cy="36000"/>
            </a:xfrm>
            <a:prstGeom prst="triangle">
              <a:avLst>
                <a:gd name="adj" fmla="val 50000"/>
              </a:avLst>
            </a:prstGeom>
            <a:solidFill>
              <a:srgbClr val="AED055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19461" name="TextBox 32">
            <a:extLst>
              <a:ext uri="{FF2B5EF4-FFF2-40B4-BE49-F238E27FC236}">
                <a16:creationId xmlns:a16="http://schemas.microsoft.com/office/drawing/2014/main" id="{5ABAD904-020C-78B8-9A5C-0880A9604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681163"/>
            <a:ext cx="2935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7030A0"/>
                </a:solidFill>
              </a:rPr>
              <a:t>FRONT COVER</a:t>
            </a:r>
          </a:p>
        </p:txBody>
      </p:sp>
      <p:sp>
        <p:nvSpPr>
          <p:cNvPr id="19462" name="TextBox 33">
            <a:extLst>
              <a:ext uri="{FF2B5EF4-FFF2-40B4-BE49-F238E27FC236}">
                <a16:creationId xmlns:a16="http://schemas.microsoft.com/office/drawing/2014/main" id="{19C86EA6-04A4-ED2A-6EC6-E689E82FB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1681163"/>
            <a:ext cx="2936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7030A0"/>
                </a:solidFill>
              </a:rPr>
              <a:t>BACK COVER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B7ED98-2F05-4788-E461-82854A8A169F}"/>
              </a:ext>
            </a:extLst>
          </p:cNvPr>
          <p:cNvSpPr txBox="1"/>
          <p:nvPr/>
        </p:nvSpPr>
        <p:spPr>
          <a:xfrm>
            <a:off x="335360" y="115888"/>
            <a:ext cx="7200503" cy="1077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OFFICIALS OF THE MEET </a:t>
            </a:r>
          </a:p>
          <a:p>
            <a:pPr>
              <a:defRPr/>
            </a:pPr>
            <a:r>
              <a:rPr lang="en-A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&amp; THEIR DUTIES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E06074-BDC1-B3E9-E0EE-D034C14FC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581150"/>
            <a:ext cx="3859213" cy="50879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OFFICIALS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Organisational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Delegate(s)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Technical Delegate(s)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Medical Delegate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Anti-Doping Delegate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Technical Officials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Race Walking Judges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Road Course Measurer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Starter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Photo Finish Judge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Jury of Appeal                          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5BD76-1DD2-4218-50BA-91E08D8F63FE}"/>
              </a:ext>
            </a:extLst>
          </p:cNvPr>
          <p:cNvSpPr/>
          <p:nvPr/>
        </p:nvSpPr>
        <p:spPr>
          <a:xfrm>
            <a:off x="4583113" y="1651000"/>
            <a:ext cx="3168650" cy="142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dirty="0">
                <a:solidFill>
                  <a:srgbClr val="7030A0"/>
                </a:solidFill>
              </a:rPr>
              <a:t>MANAGEMENT OFFICIALS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Competition Director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Meeting Manager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Technical Manager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Event Presentation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B9B-060F-801B-2A1E-D9E933E1B37C}"/>
              </a:ext>
            </a:extLst>
          </p:cNvPr>
          <p:cNvSpPr/>
          <p:nvPr/>
        </p:nvSpPr>
        <p:spPr>
          <a:xfrm>
            <a:off x="7853363" y="1628775"/>
            <a:ext cx="3930650" cy="4946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dirty="0">
                <a:solidFill>
                  <a:srgbClr val="7030A0"/>
                </a:solidFill>
              </a:rPr>
              <a:t>COMPETITION OFFICIALS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Referee Call Room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Referee Track 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Referee Field                          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Referee Combined Events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Referee Outside stadium Events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Starter, Re-caller, Starter’s Assistant</a:t>
            </a:r>
            <a:endParaRPr lang="en-US" sz="1600" dirty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Video Referee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Timekeepers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Photo Finish Judge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Chief Judge, Judges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Walking Judges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Recorder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Umpire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Lap scorer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Competition Secretary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Marshal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Wind Gauge Operator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6E08FC-6026-2411-4A69-B1906515B8A5}"/>
              </a:ext>
            </a:extLst>
          </p:cNvPr>
          <p:cNvSpPr/>
          <p:nvPr/>
        </p:nvSpPr>
        <p:spPr>
          <a:xfrm>
            <a:off x="4583113" y="3357563"/>
            <a:ext cx="2952750" cy="2236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dirty="0">
                <a:solidFill>
                  <a:srgbClr val="7030A0"/>
                </a:solidFill>
              </a:rPr>
              <a:t>ADDITIONAL OFFICIALS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Announcers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Statisticians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Advertising Commissioner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Official Surveyor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Doctors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Stewards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IN" sz="1600" dirty="0"/>
              <a:t>Photographers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AAF PowerPoint">
  <a:themeElements>
    <a:clrScheme name="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841D2C"/>
      </a:accent1>
      <a:accent2>
        <a:srgbClr val="CE1D25"/>
      </a:accent2>
      <a:accent3>
        <a:srgbClr val="FFFFFF"/>
      </a:accent3>
      <a:accent4>
        <a:srgbClr val="000000"/>
      </a:accent4>
      <a:accent5>
        <a:srgbClr val="C2ABAC"/>
      </a:accent5>
      <a:accent6>
        <a:srgbClr val="BA1920"/>
      </a:accent6>
      <a:hlink>
        <a:srgbClr val="FFD502"/>
      </a:hlink>
      <a:folHlink>
        <a:srgbClr val="641013"/>
      </a:folHlink>
    </a:clrScheme>
    <a:fontScheme name="IAAF_PowerPointTemplate_4x3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AAF_PowerPointTemplate_4x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81FB7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5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6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B19000"/>
        </a:accent1>
        <a:accent2>
          <a:srgbClr val="D5AE03"/>
        </a:accent2>
        <a:accent3>
          <a:srgbClr val="FFFFFF"/>
        </a:accent3>
        <a:accent4>
          <a:srgbClr val="000000"/>
        </a:accent4>
        <a:accent5>
          <a:srgbClr val="D5C6AA"/>
        </a:accent5>
        <a:accent6>
          <a:srgbClr val="C19D02"/>
        </a:accent6>
        <a:hlink>
          <a:srgbClr val="C1A116"/>
        </a:hlink>
        <a:folHlink>
          <a:srgbClr val="C18B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IAAF PowerPoint</Template>
  <TotalTime>1709</TotalTime>
  <Words>1054</Words>
  <Application>Microsoft Office PowerPoint</Application>
  <PresentationFormat>Widescreen</PresentationFormat>
  <Paragraphs>198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DIN</vt:lpstr>
      <vt:lpstr>Wingdings</vt:lpstr>
      <vt:lpstr>IAAF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Real Federacion Española de Atletismo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Title Here</dc:title>
  <dc:creator>Luis Saladie Lafuente</dc:creator>
  <cp:lastModifiedBy>HP</cp:lastModifiedBy>
  <cp:revision>198</cp:revision>
  <dcterms:created xsi:type="dcterms:W3CDTF">2010-09-06T07:33:26Z</dcterms:created>
  <dcterms:modified xsi:type="dcterms:W3CDTF">2023-07-09T06:24:36Z</dcterms:modified>
</cp:coreProperties>
</file>