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0.jpg" ContentType="image/jpg"/>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319" r:id="rId2"/>
    <p:sldId id="257" r:id="rId3"/>
    <p:sldId id="341" r:id="rId4"/>
    <p:sldId id="364"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40" r:id="rId28"/>
  </p:sldIdLst>
  <p:sldSz cx="12192000" cy="6858000"/>
  <p:notesSz cx="7315200" cy="96012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000080"/>
    <a:srgbClr val="6071C4"/>
    <a:srgbClr val="AED055"/>
    <a:srgbClr val="FFFFFF"/>
    <a:srgbClr val="00B5AD"/>
    <a:srgbClr val="99CCFF"/>
    <a:srgbClr val="2348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83" d="100"/>
          <a:sy n="83" d="100"/>
        </p:scale>
        <p:origin x="586" y="72"/>
      </p:cViewPr>
      <p:guideLst>
        <p:guide orient="horz" pos="2160"/>
        <p:guide pos="3840"/>
      </p:guideLst>
    </p:cSldViewPr>
  </p:slideViewPr>
  <p:outlineViewPr>
    <p:cViewPr>
      <p:scale>
        <a:sx n="33" d="100"/>
        <a:sy n="33" d="100"/>
      </p:scale>
      <p:origin x="0" y="46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26AF54-D859-A3A9-B608-CEF17FACF8E8}"/>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75779" name="Rectangle 3">
            <a:extLst>
              <a:ext uri="{FF2B5EF4-FFF2-40B4-BE49-F238E27FC236}">
                <a16:creationId xmlns:a16="http://schemas.microsoft.com/office/drawing/2014/main" id="{F3A0EDB5-F73C-2FC2-72BD-CFC4CF955ABE}"/>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cs typeface="+mn-cs"/>
              </a:defRPr>
            </a:lvl1pPr>
          </a:lstStyle>
          <a:p>
            <a:pPr>
              <a:defRPr/>
            </a:pPr>
            <a:endParaRPr lang="en-GB"/>
          </a:p>
        </p:txBody>
      </p:sp>
      <p:sp>
        <p:nvSpPr>
          <p:cNvPr id="75780" name="Rectangle 4">
            <a:extLst>
              <a:ext uri="{FF2B5EF4-FFF2-40B4-BE49-F238E27FC236}">
                <a16:creationId xmlns:a16="http://schemas.microsoft.com/office/drawing/2014/main" id="{568169F5-153A-D2DB-D71B-AC307CB7AC52}"/>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75781" name="Rectangle 5">
            <a:extLst>
              <a:ext uri="{FF2B5EF4-FFF2-40B4-BE49-F238E27FC236}">
                <a16:creationId xmlns:a16="http://schemas.microsoft.com/office/drawing/2014/main" id="{8AD147E6-CED0-1FBF-E80D-B0DEE6C415BB}"/>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6FE41CA7-A2F4-4B8D-9B92-5E5B01917902}"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296A58F-403D-1985-849E-B69362E0320A}"/>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94211" name="Rectangle 3">
            <a:extLst>
              <a:ext uri="{FF2B5EF4-FFF2-40B4-BE49-F238E27FC236}">
                <a16:creationId xmlns:a16="http://schemas.microsoft.com/office/drawing/2014/main" id="{AA8F3C01-E52E-1EF9-616B-AA8B4098188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ea typeface="+mn-ea"/>
                <a:cs typeface="+mn-cs"/>
              </a:defRPr>
            </a:lvl1pPr>
          </a:lstStyle>
          <a:p>
            <a:pPr>
              <a:defRPr/>
            </a:pPr>
            <a:endParaRPr lang="en-GB"/>
          </a:p>
        </p:txBody>
      </p:sp>
      <p:sp>
        <p:nvSpPr>
          <p:cNvPr id="3076" name="Rectangle 4">
            <a:extLst>
              <a:ext uri="{FF2B5EF4-FFF2-40B4-BE49-F238E27FC236}">
                <a16:creationId xmlns:a16="http://schemas.microsoft.com/office/drawing/2014/main" id="{0CE2E7FF-6BFE-4CB0-3DA6-7EC639BB0C80}"/>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5">
            <a:extLst>
              <a:ext uri="{FF2B5EF4-FFF2-40B4-BE49-F238E27FC236}">
                <a16:creationId xmlns:a16="http://schemas.microsoft.com/office/drawing/2014/main" id="{CCF2284B-96D4-FD1A-3AFD-9E96746FD8AF}"/>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4214" name="Rectangle 6">
            <a:extLst>
              <a:ext uri="{FF2B5EF4-FFF2-40B4-BE49-F238E27FC236}">
                <a16:creationId xmlns:a16="http://schemas.microsoft.com/office/drawing/2014/main" id="{21B46A60-D8D3-6342-A78A-6321A4998DF9}"/>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a:latin typeface="Arial" charset="0"/>
                <a:ea typeface="+mn-ea"/>
                <a:cs typeface="+mn-cs"/>
              </a:defRPr>
            </a:lvl1pPr>
          </a:lstStyle>
          <a:p>
            <a:pPr>
              <a:defRPr/>
            </a:pPr>
            <a:endParaRPr lang="en-GB"/>
          </a:p>
        </p:txBody>
      </p:sp>
      <p:sp>
        <p:nvSpPr>
          <p:cNvPr id="94215" name="Rectangle 7">
            <a:extLst>
              <a:ext uri="{FF2B5EF4-FFF2-40B4-BE49-F238E27FC236}">
                <a16:creationId xmlns:a16="http://schemas.microsoft.com/office/drawing/2014/main" id="{6FCE8E4C-ADE3-F816-A1D3-991D3E22C89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2D146F1D-D2FA-4678-AA61-B6F4F03BD0C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034B16A4-E337-461A-92AB-891E85EEC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53D45F-EC0A-4E53-B4C8-71A760C9DF62}" type="slidenum">
              <a:rPr lang="en-GB" altLang="en-US" smtClean="0"/>
              <a:pPr/>
              <a:t>1</a:t>
            </a:fld>
            <a:endParaRPr lang="en-GB" altLang="en-US"/>
          </a:p>
        </p:txBody>
      </p:sp>
      <p:sp>
        <p:nvSpPr>
          <p:cNvPr id="6147" name="Rectangle 2">
            <a:extLst>
              <a:ext uri="{FF2B5EF4-FFF2-40B4-BE49-F238E27FC236}">
                <a16:creationId xmlns:a16="http://schemas.microsoft.com/office/drawing/2014/main" id="{B0B3A42C-2D2E-B1D2-C8B9-215FDBC33E5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5067D66-D030-95AE-FE0D-9F1B97571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10</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154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11</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49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6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584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55378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9083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1509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17</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42263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18</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4718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19</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8285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20</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8469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21</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0368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22</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681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1940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287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99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26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3300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D8C14CA-056F-2A36-B313-249957503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0EA142A-59E8-40E4-B75C-D45860BBF046}" type="slidenum">
              <a:rPr lang="en-GB" altLang="en-US" smtClean="0"/>
              <a:pPr/>
              <a:t>27</a:t>
            </a:fld>
            <a:endParaRPr lang="en-GB" altLang="en-US"/>
          </a:p>
        </p:txBody>
      </p:sp>
      <p:sp>
        <p:nvSpPr>
          <p:cNvPr id="51203" name="Rectangle 2">
            <a:extLst>
              <a:ext uri="{FF2B5EF4-FFF2-40B4-BE49-F238E27FC236}">
                <a16:creationId xmlns:a16="http://schemas.microsoft.com/office/drawing/2014/main" id="{9807EC5E-F713-67BA-96A0-1715086725C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4309A71-5587-66B0-C0FE-8B0262900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3</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6385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4</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180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5</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4936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6</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602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7</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4718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8</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2690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E4BBC1C-5605-D173-1514-7BB4FF731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766B0A-55F6-4DC1-A73C-0B3C0824D6D2}" type="slidenum">
              <a:rPr lang="en-GB" altLang="en-US" smtClean="0"/>
              <a:pPr/>
              <a:t>9</a:t>
            </a:fld>
            <a:endParaRPr lang="en-GB" altLang="en-US"/>
          </a:p>
        </p:txBody>
      </p:sp>
      <p:sp>
        <p:nvSpPr>
          <p:cNvPr id="8195" name="Rectangle 2">
            <a:extLst>
              <a:ext uri="{FF2B5EF4-FFF2-40B4-BE49-F238E27FC236}">
                <a16:creationId xmlns:a16="http://schemas.microsoft.com/office/drawing/2014/main" id="{06FAAF86-737C-AE8B-FB7B-7B3550CA27A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A320113-9AD2-8428-1B56-9B540A299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11017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8E84E8-C7AA-B67E-87BC-B9026EE705E4}"/>
              </a:ext>
            </a:extLst>
          </p:cNvPr>
          <p:cNvSpPr>
            <a:spLocks noChangeArrowheads="1"/>
          </p:cNvSpPr>
          <p:nvPr userDrawn="1"/>
        </p:nvSpPr>
        <p:spPr bwMode="auto">
          <a:xfrm>
            <a:off x="10633075" y="44450"/>
            <a:ext cx="1366838" cy="11525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sp>
        <p:nvSpPr>
          <p:cNvPr id="4" name="Rectangle 3">
            <a:extLst>
              <a:ext uri="{FF2B5EF4-FFF2-40B4-BE49-F238E27FC236}">
                <a16:creationId xmlns:a16="http://schemas.microsoft.com/office/drawing/2014/main" id="{8F39FB9F-A72C-8F13-C926-3933D3FA4592}"/>
              </a:ext>
            </a:extLst>
          </p:cNvPr>
          <p:cNvSpPr>
            <a:spLocks noChangeArrowheads="1"/>
          </p:cNvSpPr>
          <p:nvPr userDrawn="1"/>
        </p:nvSpPr>
        <p:spPr bwMode="auto">
          <a:xfrm>
            <a:off x="9983788" y="404813"/>
            <a:ext cx="1368425" cy="720725"/>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5" name="Picture 5">
            <a:extLst>
              <a:ext uri="{FF2B5EF4-FFF2-40B4-BE49-F238E27FC236}">
                <a16:creationId xmlns:a16="http://schemas.microsoft.com/office/drawing/2014/main" id="{FFCE0FC8-1E97-4441-B78C-338538E29D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04513" y="44450"/>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01A684F-A32E-D425-2921-469B9CE29635}"/>
              </a:ext>
            </a:extLst>
          </p:cNvPr>
          <p:cNvSpPr txBox="1">
            <a:spLocks noChangeArrowheads="1"/>
          </p:cNvSpPr>
          <p:nvPr userDrawn="1"/>
        </p:nvSpPr>
        <p:spPr bwMode="auto">
          <a:xfrm>
            <a:off x="1055688" y="242888"/>
            <a:ext cx="5151437" cy="954087"/>
          </a:xfrm>
          <a:prstGeom prst="rect">
            <a:avLst/>
          </a:prstGeom>
          <a:noFill/>
          <a:ln>
            <a:noFill/>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AU" sz="2800" b="1" dirty="0">
                <a:solidFill>
                  <a:schemeClr val="bg1"/>
                </a:solidFill>
                <a:latin typeface="Calibri" panose="020F0502020204030204" pitchFamily="34" charset="0"/>
                <a:cs typeface="Calibri" panose="020F0502020204030204" pitchFamily="34" charset="0"/>
              </a:rPr>
              <a:t>ATHLETICS FEDERATION OF INDIA</a:t>
            </a:r>
          </a:p>
          <a:p>
            <a:pPr algn="ctr">
              <a:defRPr/>
            </a:pPr>
            <a:r>
              <a:rPr lang="en-AU" sz="2800" b="1" dirty="0">
                <a:solidFill>
                  <a:schemeClr val="bg1"/>
                </a:solidFill>
                <a:latin typeface="Calibri" panose="020F0502020204030204" pitchFamily="34" charset="0"/>
                <a:cs typeface="Calibri" panose="020F0502020204030204" pitchFamily="34" charset="0"/>
              </a:rPr>
              <a:t>D.T.O. EXAMINATION</a:t>
            </a:r>
            <a:endParaRPr lang="en-IN" sz="2800" b="1" dirty="0">
              <a:solidFill>
                <a:schemeClr val="bg1"/>
              </a:solidFill>
              <a:latin typeface="Calibri" panose="020F0502020204030204" pitchFamily="34" charset="0"/>
              <a:cs typeface="Calibri" panose="020F0502020204030204" pitchFamily="34" charset="0"/>
            </a:endParaRPr>
          </a:p>
        </p:txBody>
      </p:sp>
      <p:sp>
        <p:nvSpPr>
          <p:cNvPr id="3075" name="Rectangle 3"/>
          <p:cNvSpPr>
            <a:spLocks noGrp="1" noChangeArrowheads="1"/>
          </p:cNvSpPr>
          <p:nvPr>
            <p:ph type="subTitle" idx="1"/>
          </p:nvPr>
        </p:nvSpPr>
        <p:spPr>
          <a:xfrm>
            <a:off x="2641600" y="4114801"/>
            <a:ext cx="8011584" cy="269875"/>
          </a:xfrm>
          <a:prstGeom prst="rect">
            <a:avLst/>
          </a:prstGeom>
        </p:spPr>
        <p:txBody>
          <a:bodyPr/>
          <a:lstStyle>
            <a:lvl1pPr marL="0" indent="0">
              <a:buFontTx/>
              <a:buNone/>
              <a:defRPr sz="2000">
                <a:solidFill>
                  <a:schemeClr val="bg1"/>
                </a:solidFill>
              </a:defRPr>
            </a:lvl1pPr>
          </a:lstStyle>
          <a:p>
            <a:r>
              <a:rPr lang="es-ES"/>
              <a:t>Haga clic para modificar el estilo de subtítulo del patrón</a:t>
            </a:r>
            <a:endParaRPr lang="en-GB"/>
          </a:p>
        </p:txBody>
      </p:sp>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extLst>
      <p:ext uri="{BB962C8B-B14F-4D97-AF65-F5344CB8AC3E}">
        <p14:creationId xmlns:p14="http://schemas.microsoft.com/office/powerpoint/2010/main" val="37248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1" y="2447926"/>
            <a:ext cx="10555817" cy="40052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00086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7651" y="1981200"/>
            <a:ext cx="2637367" cy="4471988"/>
          </a:xfrm>
          <a:prstGeom prst="rect">
            <a:avLst/>
          </a:prstGeom>
        </p:spPr>
        <p:txBody>
          <a:bodyPr vert="eaVert"/>
          <a:lstStyle/>
          <a:p>
            <a:r>
              <a:rPr lang="es-ES"/>
              <a:t>Haga clic para modificar el estilo de título del patrón</a:t>
            </a:r>
            <a:endParaRPr lang="en-GB"/>
          </a:p>
        </p:txBody>
      </p:sp>
      <p:sp>
        <p:nvSpPr>
          <p:cNvPr id="3" name="Vertical Text Placeholder 2"/>
          <p:cNvSpPr>
            <a:spLocks noGrp="1"/>
          </p:cNvSpPr>
          <p:nvPr>
            <p:ph type="body" orient="vert" idx="1"/>
          </p:nvPr>
        </p:nvSpPr>
        <p:spPr>
          <a:xfrm>
            <a:off x="1219200" y="1981200"/>
            <a:ext cx="7715251" cy="447198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174877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16006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y 2 objetos encima del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1219201" y="4525964"/>
            <a:ext cx="1055581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58417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50994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Content Placeholder 4"/>
          <p:cNvSpPr>
            <a:spLocks noGrp="1"/>
          </p:cNvSpPr>
          <p:nvPr>
            <p:ph sz="quarter" idx="3"/>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Content Placeholder 5"/>
          <p:cNvSpPr>
            <a:spLocks noGrp="1"/>
          </p:cNvSpPr>
          <p:nvPr>
            <p:ph sz="quarter" idx="4"/>
          </p:nvPr>
        </p:nvSpPr>
        <p:spPr>
          <a:xfrm>
            <a:off x="6597651" y="4525964"/>
            <a:ext cx="517736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278833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hart Placeholder 2"/>
          <p:cNvSpPr>
            <a:spLocks noGrp="1"/>
          </p:cNvSpPr>
          <p:nvPr>
            <p:ph type="chart" idx="1"/>
          </p:nvPr>
        </p:nvSpPr>
        <p:spPr>
          <a:xfrm>
            <a:off x="1219201" y="2447926"/>
            <a:ext cx="10555817" cy="4005263"/>
          </a:xfrm>
          <a:prstGeom prst="rect">
            <a:avLst/>
          </a:prstGeom>
        </p:spPr>
        <p:txBody>
          <a:bodyPr/>
          <a:lstStyle/>
          <a:p>
            <a:pPr lvl="0"/>
            <a:r>
              <a:rPr lang="es-ES" noProof="0"/>
              <a:t>Haga clic en el icono para agregar un gráfico</a:t>
            </a:r>
            <a:endParaRPr lang="en-GB" noProof="0"/>
          </a:p>
        </p:txBody>
      </p:sp>
    </p:spTree>
    <p:extLst>
      <p:ext uri="{BB962C8B-B14F-4D97-AF65-F5344CB8AC3E}">
        <p14:creationId xmlns:p14="http://schemas.microsoft.com/office/powerpoint/2010/main" val="102911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ext Placeholder 2"/>
          <p:cNvSpPr>
            <a:spLocks noGrp="1"/>
          </p:cNvSpPr>
          <p:nvPr>
            <p:ph type="body" sz="half" idx="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539946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able Placeholder 2"/>
          <p:cNvSpPr>
            <a:spLocks noGrp="1"/>
          </p:cNvSpPr>
          <p:nvPr>
            <p:ph type="tbl" idx="1"/>
          </p:nvPr>
        </p:nvSpPr>
        <p:spPr>
          <a:xfrm>
            <a:off x="1219201" y="2447926"/>
            <a:ext cx="10555817" cy="4005263"/>
          </a:xfrm>
          <a:prstGeom prst="rect">
            <a:avLst/>
          </a:prstGeom>
        </p:spPr>
        <p:txBody>
          <a:bodyPr/>
          <a:lstStyle/>
          <a:p>
            <a:pPr lvl="0"/>
            <a:r>
              <a:rPr lang="es-ES" noProof="0"/>
              <a:t>Haga clic en el icono para agregar una tabla</a:t>
            </a:r>
            <a:endParaRPr lang="en-GB" noProof="0"/>
          </a:p>
        </p:txBody>
      </p:sp>
    </p:spTree>
    <p:extLst>
      <p:ext uri="{BB962C8B-B14F-4D97-AF65-F5344CB8AC3E}">
        <p14:creationId xmlns:p14="http://schemas.microsoft.com/office/powerpoint/2010/main" val="414569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idx="1"/>
          </p:nvPr>
        </p:nvSpPr>
        <p:spPr>
          <a:xfrm>
            <a:off x="1219201" y="2447926"/>
            <a:ext cx="1055581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01006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s-ES"/>
              <a:t>Haga clic para modificar el estilo de título del patrón</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91414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1219200" y="2447926"/>
            <a:ext cx="5175251"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597651" y="2447926"/>
            <a:ext cx="5177367"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428992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397368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2701155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82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11289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1947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9E1F384-5AC7-BFEF-EEED-E508E8DFD6BD}"/>
              </a:ext>
            </a:extLst>
          </p:cNvPr>
          <p:cNvSpPr>
            <a:spLocks noChangeArrowheads="1"/>
          </p:cNvSpPr>
          <p:nvPr userDrawn="1"/>
        </p:nvSpPr>
        <p:spPr bwMode="auto">
          <a:xfrm>
            <a:off x="10272713" y="188913"/>
            <a:ext cx="1655762" cy="647700"/>
          </a:xfrm>
          <a:prstGeom prst="rect">
            <a:avLst/>
          </a:prstGeom>
          <a:solidFill>
            <a:srgbClr val="FFFFFF"/>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IN" altLang="en-US"/>
          </a:p>
        </p:txBody>
      </p:sp>
      <p:pic>
        <p:nvPicPr>
          <p:cNvPr id="1027" name="Picture 7">
            <a:extLst>
              <a:ext uri="{FF2B5EF4-FFF2-40B4-BE49-F238E27FC236}">
                <a16:creationId xmlns:a16="http://schemas.microsoft.com/office/drawing/2014/main" id="{6BCD5CB0-2B1E-6047-11C1-D8076A91115A}"/>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947400" y="44450"/>
            <a:ext cx="90963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6"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Lst>
  <p:txStyles>
    <p:titleStyle>
      <a:lvl1pPr algn="l" rtl="0" eaLnBrk="0" fontAlgn="base" hangingPunct="0">
        <a:spcBef>
          <a:spcPct val="0"/>
        </a:spcBef>
        <a:spcAft>
          <a:spcPct val="0"/>
        </a:spcAft>
        <a:defRPr sz="2000">
          <a:solidFill>
            <a:srgbClr val="751013"/>
          </a:solidFill>
          <a:latin typeface="+mj-lt"/>
          <a:ea typeface="ＭＳ Ｐゴシック" charset="0"/>
          <a:cs typeface="ＭＳ Ｐゴシック" charset="0"/>
        </a:defRPr>
      </a:lvl1pPr>
      <a:lvl2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2pPr>
      <a:lvl3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3pPr>
      <a:lvl4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4pPr>
      <a:lvl5pPr algn="l" rtl="0" eaLnBrk="0" fontAlgn="base" hangingPunct="0">
        <a:spcBef>
          <a:spcPct val="0"/>
        </a:spcBef>
        <a:spcAft>
          <a:spcPct val="0"/>
        </a:spcAft>
        <a:defRPr sz="2000">
          <a:solidFill>
            <a:srgbClr val="751013"/>
          </a:solidFill>
          <a:latin typeface="DIN" pitchFamily="50" charset="0"/>
          <a:ea typeface="ＭＳ Ｐゴシック" charset="0"/>
          <a:cs typeface="ＭＳ Ｐゴシック" charset="0"/>
        </a:defRPr>
      </a:lvl5pPr>
      <a:lvl6pPr marL="457200" algn="l" rtl="0" eaLnBrk="1" fontAlgn="base" hangingPunct="1">
        <a:spcBef>
          <a:spcPct val="0"/>
        </a:spcBef>
        <a:spcAft>
          <a:spcPct val="0"/>
        </a:spcAft>
        <a:defRPr sz="2000">
          <a:solidFill>
            <a:srgbClr val="751013"/>
          </a:solidFill>
          <a:latin typeface="DIN" pitchFamily="50" charset="0"/>
        </a:defRPr>
      </a:lvl6pPr>
      <a:lvl7pPr marL="914400" algn="l" rtl="0" eaLnBrk="1" fontAlgn="base" hangingPunct="1">
        <a:spcBef>
          <a:spcPct val="0"/>
        </a:spcBef>
        <a:spcAft>
          <a:spcPct val="0"/>
        </a:spcAft>
        <a:defRPr sz="2000">
          <a:solidFill>
            <a:srgbClr val="751013"/>
          </a:solidFill>
          <a:latin typeface="DIN" pitchFamily="50" charset="0"/>
        </a:defRPr>
      </a:lvl7pPr>
      <a:lvl8pPr marL="1371600" algn="l" rtl="0" eaLnBrk="1" fontAlgn="base" hangingPunct="1">
        <a:spcBef>
          <a:spcPct val="0"/>
        </a:spcBef>
        <a:spcAft>
          <a:spcPct val="0"/>
        </a:spcAft>
        <a:defRPr sz="2000">
          <a:solidFill>
            <a:srgbClr val="751013"/>
          </a:solidFill>
          <a:latin typeface="DIN" pitchFamily="50" charset="0"/>
        </a:defRPr>
      </a:lvl8pPr>
      <a:lvl9pPr marL="1828800" algn="l" rtl="0" eaLnBrk="1" fontAlgn="base" hangingPunct="1">
        <a:spcBef>
          <a:spcPct val="0"/>
        </a:spcBef>
        <a:spcAft>
          <a:spcPct val="0"/>
        </a:spcAft>
        <a:defRPr sz="2000">
          <a:solidFill>
            <a:srgbClr val="751013"/>
          </a:solidFill>
          <a:latin typeface="DIN" pitchFamily="50" charset="0"/>
        </a:defRPr>
      </a:lvl9pPr>
    </p:titleStyle>
    <p:body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jfif"/><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 Id="rId9"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a:extLst>
              <a:ext uri="{FF2B5EF4-FFF2-40B4-BE49-F238E27FC236}">
                <a16:creationId xmlns:a16="http://schemas.microsoft.com/office/drawing/2014/main" id="{92546352-F9B4-58B7-EEC1-A4FB3C6F6015}"/>
              </a:ext>
            </a:extLst>
          </p:cNvPr>
          <p:cNvSpPr txBox="1">
            <a:spLocks noChangeArrowheads="1"/>
          </p:cNvSpPr>
          <p:nvPr/>
        </p:nvSpPr>
        <p:spPr bwMode="auto">
          <a:xfrm>
            <a:off x="2279650" y="3429000"/>
            <a:ext cx="90011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AU" altLang="en-US" sz="5400" b="1" dirty="0">
                <a:solidFill>
                  <a:srgbClr val="FFFF00"/>
                </a:solidFill>
                <a:latin typeface="Calibri" panose="020F0502020204030204" pitchFamily="34" charset="0"/>
                <a:cs typeface="Calibri" panose="020F0502020204030204" pitchFamily="34" charset="0"/>
              </a:rPr>
              <a:t>HURDLES, STEEPLECHASE </a:t>
            </a:r>
          </a:p>
          <a:p>
            <a:pPr algn="ctr"/>
            <a:r>
              <a:rPr lang="en-AU" altLang="en-US" sz="5400" b="1" dirty="0">
                <a:solidFill>
                  <a:srgbClr val="FFFF00"/>
                </a:solidFill>
                <a:latin typeface="Calibri" panose="020F0502020204030204" pitchFamily="34" charset="0"/>
                <a:cs typeface="Calibri" panose="020F0502020204030204" pitchFamily="34" charset="0"/>
              </a:rPr>
              <a:t>AND RELAY RACES</a:t>
            </a:r>
            <a:endParaRPr lang="en-IN" altLang="en-US" sz="4000" b="1" dirty="0">
              <a:solidFill>
                <a:srgbClr val="FFFF00"/>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8DFFD-3D0C-58BA-C1D3-E3CEAF1000C5}"/>
              </a:ext>
            </a:extLst>
          </p:cNvPr>
          <p:cNvSpPr txBox="1"/>
          <p:nvPr/>
        </p:nvSpPr>
        <p:spPr>
          <a:xfrm>
            <a:off x="5879976" y="1268760"/>
            <a:ext cx="5832648" cy="830997"/>
          </a:xfrm>
          <a:prstGeom prst="rect">
            <a:avLst/>
          </a:prstGeom>
          <a:noFill/>
        </p:spPr>
        <p:txBody>
          <a:bodyPr wrap="square" rtlCol="0">
            <a:spAutoFit/>
          </a:bodyPr>
          <a:lstStyle/>
          <a:p>
            <a:r>
              <a:rPr lang="en-US" sz="4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p>
        </p:txBody>
      </p:sp>
      <p:pic>
        <p:nvPicPr>
          <p:cNvPr id="11" name="Picture 10">
            <a:extLst>
              <a:ext uri="{FF2B5EF4-FFF2-40B4-BE49-F238E27FC236}">
                <a16:creationId xmlns:a16="http://schemas.microsoft.com/office/drawing/2014/main" id="{2FB566B1-A9BE-C5BB-3A81-A367BFF23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2104016"/>
            <a:ext cx="6820758" cy="3960440"/>
          </a:xfrm>
          <a:prstGeom prst="rect">
            <a:avLst/>
          </a:prstGeom>
        </p:spPr>
      </p:pic>
    </p:spTree>
    <p:extLst>
      <p:ext uri="{BB962C8B-B14F-4D97-AF65-F5344CB8AC3E}">
        <p14:creationId xmlns:p14="http://schemas.microsoft.com/office/powerpoint/2010/main" val="3981846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2" descr="Steeplechase (athletics) - Wikipedia">
            <a:extLst>
              <a:ext uri="{FF2B5EF4-FFF2-40B4-BE49-F238E27FC236}">
                <a16:creationId xmlns:a16="http://schemas.microsoft.com/office/drawing/2014/main" id="{60C865FF-FEA4-793B-8A2C-EB4977D111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125" b="90000" l="10000" r="90000">
                        <a14:foregroundMark x1="27583" y1="7750" x2="30667" y2="8750"/>
                        <a14:foregroundMark x1="58167" y1="27500" x2="57667" y2="31125"/>
                        <a14:foregroundMark x1="60833" y1="24125" x2="64667" y2="17875"/>
                        <a14:foregroundMark x1="64667" y1="17875" x2="64667" y2="17500"/>
                        <a14:foregroundMark x1="68750" y1="8750" x2="69000" y2="7125"/>
                      </a14:backgroundRemoval>
                    </a14:imgEffect>
                  </a14:imgLayer>
                </a14:imgProps>
              </a:ext>
              <a:ext uri="{28A0092B-C50C-407E-A947-70E740481C1C}">
                <a14:useLocalDpi xmlns:a14="http://schemas.microsoft.com/office/drawing/2010/main" val="0"/>
              </a:ext>
            </a:extLst>
          </a:blip>
          <a:srcRect r="29552" b="19005"/>
          <a:stretch/>
        </p:blipFill>
        <p:spPr bwMode="auto">
          <a:xfrm>
            <a:off x="7032103" y="1988840"/>
            <a:ext cx="4697313"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EFC4996-F454-ED8A-00A7-6D223703DE4C}"/>
              </a:ext>
            </a:extLst>
          </p:cNvPr>
          <p:cNvSpPr>
            <a:spLocks noGrp="1"/>
          </p:cNvSpPr>
          <p:nvPr>
            <p:ph idx="1"/>
          </p:nvPr>
        </p:nvSpPr>
        <p:spPr>
          <a:xfrm>
            <a:off x="335361" y="1412776"/>
            <a:ext cx="7200502" cy="4896544"/>
          </a:xfrm>
        </p:spPr>
        <p:txBody>
          <a:bodyPr>
            <a:noAutofit/>
          </a:bodyPr>
          <a:lstStyle/>
          <a:p>
            <a:pPr marL="0" indent="0" algn="just">
              <a:lnSpc>
                <a:spcPct val="110000"/>
              </a:lnSpc>
              <a:spcBef>
                <a:spcPts val="0"/>
              </a:spcBef>
              <a:spcAft>
                <a:spcPts val="0"/>
              </a:spcAft>
              <a:buNone/>
            </a:pPr>
            <a:r>
              <a:rPr lang="en-IN" sz="2000" b="1" dirty="0">
                <a:solidFill>
                  <a:srgbClr val="0000CC"/>
                </a:solidFill>
                <a:latin typeface="Arial" panose="020B0604020202020204" pitchFamily="34" charset="0"/>
                <a:ea typeface="Open Sans" panose="020B0606030504020204" pitchFamily="34" charset="0"/>
                <a:cs typeface="Arial" panose="020B0604020202020204" pitchFamily="34" charset="0"/>
              </a:rPr>
              <a:t>The standard distances shall be: 2000m and 3000m. </a:t>
            </a:r>
          </a:p>
          <a:p>
            <a:pPr algn="just">
              <a:lnSpc>
                <a:spcPct val="11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For the </a:t>
            </a:r>
            <a:r>
              <a:rPr lang="en-IN" sz="2000" b="1" dirty="0">
                <a:latin typeface="Arial" panose="020B0604020202020204" pitchFamily="34" charset="0"/>
                <a:ea typeface="Open Sans" panose="020B0606030504020204" pitchFamily="34" charset="0"/>
                <a:cs typeface="Arial" panose="020B0604020202020204" pitchFamily="34" charset="0"/>
              </a:rPr>
              <a:t>3000m</a:t>
            </a:r>
            <a:r>
              <a:rPr lang="en-IN" sz="2000" dirty="0">
                <a:latin typeface="Arial" panose="020B0604020202020204" pitchFamily="34" charset="0"/>
                <a:ea typeface="Open Sans" panose="020B0606030504020204" pitchFamily="34" charset="0"/>
                <a:cs typeface="Arial" panose="020B0604020202020204" pitchFamily="34" charset="0"/>
              </a:rPr>
              <a:t>, there shall be </a:t>
            </a:r>
            <a:r>
              <a:rPr lang="en-IN" sz="2000" b="1" dirty="0">
                <a:latin typeface="Arial" panose="020B0604020202020204" pitchFamily="34" charset="0"/>
                <a:ea typeface="Open Sans" panose="020B0606030504020204" pitchFamily="34" charset="0"/>
                <a:cs typeface="Arial" panose="020B0604020202020204" pitchFamily="34" charset="0"/>
              </a:rPr>
              <a:t>28 hurdle jumps </a:t>
            </a:r>
            <a:r>
              <a:rPr lang="en-IN" sz="2000" dirty="0">
                <a:latin typeface="Arial" panose="020B0604020202020204" pitchFamily="34" charset="0"/>
                <a:ea typeface="Open Sans" panose="020B0606030504020204" pitchFamily="34" charset="0"/>
                <a:cs typeface="Arial" panose="020B0604020202020204" pitchFamily="34" charset="0"/>
              </a:rPr>
              <a:t>and </a:t>
            </a:r>
            <a:r>
              <a:rPr lang="en-IN" sz="2000" b="1" dirty="0">
                <a:latin typeface="Arial" panose="020B0604020202020204" pitchFamily="34" charset="0"/>
                <a:ea typeface="Open Sans" panose="020B0606030504020204" pitchFamily="34" charset="0"/>
                <a:cs typeface="Arial" panose="020B0604020202020204" pitchFamily="34" charset="0"/>
              </a:rPr>
              <a:t>7 water jumps</a:t>
            </a:r>
            <a:r>
              <a:rPr lang="en-IN" sz="2000" dirty="0">
                <a:latin typeface="Arial" panose="020B0604020202020204" pitchFamily="34" charset="0"/>
                <a:ea typeface="Open Sans" panose="020B0606030504020204" pitchFamily="34" charset="0"/>
                <a:cs typeface="Arial" panose="020B0604020202020204" pitchFamily="34" charset="0"/>
              </a:rPr>
              <a:t>. </a:t>
            </a:r>
          </a:p>
          <a:p>
            <a:pPr algn="just">
              <a:lnSpc>
                <a:spcPct val="110000"/>
              </a:lnSpc>
              <a:spcBef>
                <a:spcPts val="0"/>
              </a:spcBef>
              <a:spcAft>
                <a:spcPts val="0"/>
              </a:spcAft>
              <a:buFont typeface="Wingdings" panose="05000000000000000000" pitchFamily="2" charset="2"/>
              <a:buChar char="§"/>
            </a:pPr>
            <a:endParaRPr lang="en-IN" sz="2000" dirty="0">
              <a:latin typeface="Arial" panose="020B0604020202020204" pitchFamily="34" charset="0"/>
              <a:ea typeface="Open Sans" panose="020B0606030504020204" pitchFamily="34" charset="0"/>
              <a:cs typeface="Arial" panose="020B0604020202020204" pitchFamily="34" charset="0"/>
            </a:endParaRPr>
          </a:p>
          <a:p>
            <a:pPr algn="just">
              <a:lnSpc>
                <a:spcPct val="11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distance from the start to the beginning of the first lap shall not include any jumps, the hurdles being removed until the athletes have entered the first lap.</a:t>
            </a:r>
          </a:p>
          <a:p>
            <a:pPr algn="just">
              <a:lnSpc>
                <a:spcPct val="110000"/>
              </a:lnSpc>
              <a:spcBef>
                <a:spcPts val="0"/>
              </a:spcBef>
              <a:spcAft>
                <a:spcPts val="0"/>
              </a:spcAft>
              <a:buFont typeface="Wingdings" panose="05000000000000000000" pitchFamily="2" charset="2"/>
              <a:buChar char="§"/>
            </a:pPr>
            <a:endParaRPr lang="en-IN" sz="2000" dirty="0">
              <a:latin typeface="Arial" panose="020B0604020202020204" pitchFamily="34" charset="0"/>
              <a:ea typeface="Open Sans" panose="020B0606030504020204" pitchFamily="34" charset="0"/>
              <a:cs typeface="Arial" panose="020B0604020202020204" pitchFamily="34" charset="0"/>
            </a:endParaRPr>
          </a:p>
          <a:p>
            <a:pPr algn="just">
              <a:lnSpc>
                <a:spcPct val="11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For the steeplechase events, there shall be </a:t>
            </a:r>
            <a:r>
              <a:rPr lang="en-IN" sz="2000" b="1" dirty="0">
                <a:latin typeface="Arial" panose="020B0604020202020204" pitchFamily="34" charset="0"/>
                <a:ea typeface="Open Sans" panose="020B0606030504020204" pitchFamily="34" charset="0"/>
                <a:cs typeface="Arial" panose="020B0604020202020204" pitchFamily="34" charset="0"/>
              </a:rPr>
              <a:t>five jumps </a:t>
            </a:r>
            <a:r>
              <a:rPr lang="en-IN" sz="2000" dirty="0">
                <a:latin typeface="Arial" panose="020B0604020202020204" pitchFamily="34" charset="0"/>
                <a:ea typeface="Open Sans" panose="020B0606030504020204" pitchFamily="34" charset="0"/>
                <a:cs typeface="Arial" panose="020B0604020202020204" pitchFamily="34" charset="0"/>
              </a:rPr>
              <a:t>in a complete lap, with the </a:t>
            </a:r>
            <a:r>
              <a:rPr lang="en-IN" sz="2000" b="1" dirty="0">
                <a:latin typeface="Arial" panose="020B0604020202020204" pitchFamily="34" charset="0"/>
                <a:ea typeface="Open Sans" panose="020B0606030504020204" pitchFamily="34" charset="0"/>
                <a:cs typeface="Arial" panose="020B0604020202020204" pitchFamily="34" charset="0"/>
              </a:rPr>
              <a:t>water jump as the fourth</a:t>
            </a:r>
            <a:r>
              <a:rPr lang="en-IN" sz="2000" dirty="0">
                <a:latin typeface="Arial" panose="020B0604020202020204" pitchFamily="34" charset="0"/>
                <a:ea typeface="Open Sans" panose="020B0606030504020204" pitchFamily="34" charset="0"/>
                <a:cs typeface="Arial" panose="020B0604020202020204" pitchFamily="34" charset="0"/>
              </a:rPr>
              <a:t>. </a:t>
            </a:r>
          </a:p>
          <a:p>
            <a:pPr algn="just">
              <a:lnSpc>
                <a:spcPct val="110000"/>
              </a:lnSpc>
              <a:spcBef>
                <a:spcPts val="0"/>
              </a:spcBef>
              <a:spcAft>
                <a:spcPts val="0"/>
              </a:spcAft>
              <a:buFont typeface="Wingdings" panose="05000000000000000000" pitchFamily="2" charset="2"/>
              <a:buChar char="§"/>
            </a:pPr>
            <a:endParaRPr lang="en-IN" sz="2000" dirty="0">
              <a:latin typeface="Arial" panose="020B0604020202020204" pitchFamily="34" charset="0"/>
              <a:ea typeface="Open Sans" panose="020B0606030504020204" pitchFamily="34" charset="0"/>
              <a:cs typeface="Arial" panose="020B0604020202020204" pitchFamily="34" charset="0"/>
            </a:endParaRPr>
          </a:p>
          <a:p>
            <a:pPr algn="just">
              <a:lnSpc>
                <a:spcPct val="11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jumps should be evenly distributed, so that the distance between the jumps shall be approximately one fifth of the nominal length of the lap. </a:t>
            </a:r>
          </a:p>
        </p:txBody>
      </p:sp>
    </p:spTree>
    <p:extLst>
      <p:ext uri="{BB962C8B-B14F-4D97-AF65-F5344CB8AC3E}">
        <p14:creationId xmlns:p14="http://schemas.microsoft.com/office/powerpoint/2010/main" val="304813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62E00C00-88D1-41D3-F032-B8EC3A6CBC9F}"/>
              </a:ext>
            </a:extLst>
          </p:cNvPr>
          <p:cNvSpPr>
            <a:spLocks noGrp="1"/>
          </p:cNvSpPr>
          <p:nvPr>
            <p:ph idx="1"/>
          </p:nvPr>
        </p:nvSpPr>
        <p:spPr>
          <a:xfrm>
            <a:off x="4295800" y="1233795"/>
            <a:ext cx="7344816" cy="5256584"/>
          </a:xfrm>
        </p:spPr>
        <p:txBody>
          <a:bodyPr>
            <a:noAutofit/>
          </a:bodyPr>
          <a:lstStyle/>
          <a:p>
            <a:pPr marL="0" indent="0" algn="just">
              <a:lnSpc>
                <a:spcPct val="140000"/>
              </a:lnSpc>
              <a:spcBef>
                <a:spcPts val="0"/>
              </a:spcBef>
              <a:spcAft>
                <a:spcPts val="0"/>
              </a:spcAft>
              <a:buNone/>
            </a:pPr>
            <a:r>
              <a:rPr lang="en-IN" sz="2000" dirty="0">
                <a:latin typeface="Arial" panose="020B0604020202020204" pitchFamily="34" charset="0"/>
                <a:ea typeface="Open Sans" panose="020B0606030504020204" pitchFamily="34" charset="0"/>
                <a:cs typeface="Arial" panose="020B0604020202020204" pitchFamily="34" charset="0"/>
              </a:rPr>
              <a:t>For the </a:t>
            </a:r>
            <a:r>
              <a:rPr lang="en-IN" sz="2000" b="1" dirty="0">
                <a:latin typeface="Arial" panose="020B0604020202020204" pitchFamily="34" charset="0"/>
                <a:ea typeface="Open Sans" panose="020B0606030504020204" pitchFamily="34" charset="0"/>
                <a:cs typeface="Arial" panose="020B0604020202020204" pitchFamily="34" charset="0"/>
              </a:rPr>
              <a:t>2000m</a:t>
            </a:r>
            <a:r>
              <a:rPr lang="en-IN" sz="2000" dirty="0">
                <a:latin typeface="Arial" panose="020B0604020202020204" pitchFamily="34" charset="0"/>
                <a:ea typeface="Open Sans" panose="020B0606030504020204" pitchFamily="34" charset="0"/>
                <a:cs typeface="Arial" panose="020B0604020202020204" pitchFamily="34" charset="0"/>
              </a:rPr>
              <a:t> event:</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there shall be </a:t>
            </a:r>
            <a:r>
              <a:rPr lang="en-IN" sz="2000" b="1" dirty="0">
                <a:latin typeface="Arial" panose="020B0604020202020204" pitchFamily="34" charset="0"/>
                <a:ea typeface="Open Sans" panose="020B0606030504020204" pitchFamily="34" charset="0"/>
                <a:cs typeface="Arial" panose="020B0604020202020204" pitchFamily="34" charset="0"/>
              </a:rPr>
              <a:t>18 hurdle jumps </a:t>
            </a:r>
            <a:r>
              <a:rPr lang="en-IN" sz="2000" dirty="0">
                <a:latin typeface="Arial" panose="020B0604020202020204" pitchFamily="34" charset="0"/>
                <a:ea typeface="Open Sans" panose="020B0606030504020204" pitchFamily="34" charset="0"/>
                <a:cs typeface="Arial" panose="020B0604020202020204" pitchFamily="34" charset="0"/>
              </a:rPr>
              <a:t>and </a:t>
            </a:r>
            <a:r>
              <a:rPr lang="en-IN" sz="2000" b="1" dirty="0">
                <a:latin typeface="Arial" panose="020B0604020202020204" pitchFamily="34" charset="0"/>
                <a:ea typeface="Open Sans" panose="020B0606030504020204" pitchFamily="34" charset="0"/>
                <a:cs typeface="Arial" panose="020B0604020202020204" pitchFamily="34" charset="0"/>
              </a:rPr>
              <a:t>5 water jumps</a:t>
            </a:r>
            <a:r>
              <a:rPr lang="en-IN" sz="2000" dirty="0">
                <a:latin typeface="Arial" panose="020B0604020202020204" pitchFamily="34" charset="0"/>
                <a:ea typeface="Open Sans" panose="020B0606030504020204" pitchFamily="34" charset="0"/>
                <a:cs typeface="Arial" panose="020B0604020202020204" pitchFamily="34" charset="0"/>
              </a:rPr>
              <a:t>.</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a:t>
            </a:r>
            <a:r>
              <a:rPr lang="en-IN" sz="2000" b="1" dirty="0">
                <a:latin typeface="Arial" panose="020B0604020202020204" pitchFamily="34" charset="0"/>
                <a:ea typeface="Open Sans" panose="020B0606030504020204" pitchFamily="34" charset="0"/>
                <a:cs typeface="Arial" panose="020B0604020202020204" pitchFamily="34" charset="0"/>
              </a:rPr>
              <a:t>first jump </a:t>
            </a:r>
            <a:r>
              <a:rPr lang="en-IN" sz="2000" dirty="0">
                <a:latin typeface="Arial" panose="020B0604020202020204" pitchFamily="34" charset="0"/>
                <a:ea typeface="Open Sans" panose="020B0606030504020204" pitchFamily="34" charset="0"/>
                <a:cs typeface="Arial" panose="020B0604020202020204" pitchFamily="34" charset="0"/>
              </a:rPr>
              <a:t>is at the </a:t>
            </a:r>
            <a:r>
              <a:rPr lang="en-IN" sz="2000" b="1" dirty="0">
                <a:latin typeface="Arial" panose="020B0604020202020204" pitchFamily="34" charset="0"/>
                <a:ea typeface="Open Sans" panose="020B0606030504020204" pitchFamily="34" charset="0"/>
                <a:cs typeface="Arial" panose="020B0604020202020204" pitchFamily="34" charset="0"/>
              </a:rPr>
              <a:t>third hurdle </a:t>
            </a:r>
            <a:r>
              <a:rPr lang="en-IN" sz="2000" dirty="0">
                <a:latin typeface="Arial" panose="020B0604020202020204" pitchFamily="34" charset="0"/>
                <a:ea typeface="Open Sans" panose="020B0606030504020204" pitchFamily="34" charset="0"/>
                <a:cs typeface="Arial" panose="020B0604020202020204" pitchFamily="34" charset="0"/>
              </a:rPr>
              <a:t>of a lap. </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previous hurdles shall be removed until the athletes have passed them for the first time. </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Note: In the </a:t>
            </a:r>
            <a:r>
              <a:rPr lang="en-IN" sz="2000" b="1" dirty="0">
                <a:latin typeface="Arial" panose="020B0604020202020204" pitchFamily="34" charset="0"/>
                <a:ea typeface="Open Sans" panose="020B0606030504020204" pitchFamily="34" charset="0"/>
                <a:cs typeface="Arial" panose="020B0604020202020204" pitchFamily="34" charset="0"/>
              </a:rPr>
              <a:t>2000m</a:t>
            </a:r>
            <a:r>
              <a:rPr lang="en-IN" sz="2000" dirty="0">
                <a:latin typeface="Arial" panose="020B0604020202020204" pitchFamily="34" charset="0"/>
                <a:ea typeface="Open Sans" panose="020B0606030504020204" pitchFamily="34" charset="0"/>
                <a:cs typeface="Arial" panose="020B0604020202020204" pitchFamily="34" charset="0"/>
              </a:rPr>
              <a:t> event, if the </a:t>
            </a:r>
            <a:r>
              <a:rPr lang="en-IN" sz="2000" b="1" dirty="0">
                <a:latin typeface="Arial" panose="020B0604020202020204" pitchFamily="34" charset="0"/>
                <a:ea typeface="Open Sans" panose="020B0606030504020204" pitchFamily="34" charset="0"/>
                <a:cs typeface="Arial" panose="020B0604020202020204" pitchFamily="34" charset="0"/>
              </a:rPr>
              <a:t>water jump </a:t>
            </a:r>
            <a:r>
              <a:rPr lang="en-IN" sz="2000" dirty="0">
                <a:latin typeface="Arial" panose="020B0604020202020204" pitchFamily="34" charset="0"/>
                <a:ea typeface="Open Sans" panose="020B0606030504020204" pitchFamily="34" charset="0"/>
                <a:cs typeface="Arial" panose="020B0604020202020204" pitchFamily="34" charset="0"/>
              </a:rPr>
              <a:t>is on the </a:t>
            </a:r>
            <a:r>
              <a:rPr lang="en-IN" sz="2000" b="1" dirty="0">
                <a:latin typeface="Arial" panose="020B0604020202020204" pitchFamily="34" charset="0"/>
                <a:ea typeface="Open Sans" panose="020B0606030504020204" pitchFamily="34" charset="0"/>
                <a:cs typeface="Arial" panose="020B0604020202020204" pitchFamily="34" charset="0"/>
              </a:rPr>
              <a:t>inside of the track</a:t>
            </a:r>
            <a:r>
              <a:rPr lang="en-IN" sz="2000" dirty="0">
                <a:latin typeface="Arial" panose="020B0604020202020204" pitchFamily="34" charset="0"/>
                <a:ea typeface="Open Sans" panose="020B0606030504020204" pitchFamily="34" charset="0"/>
                <a:cs typeface="Arial" panose="020B0604020202020204" pitchFamily="34" charset="0"/>
              </a:rPr>
              <a:t>, the finish line has to be passed twice before the first complete lap with five jumps.</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In national level competitions, this event is held for Men U18 and Women U18.</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height of the hurdle for U18 Boys is 0.838m and for U18 Girls is 0.762m</a:t>
            </a:r>
            <a:r>
              <a:rPr lang="en-IN" sz="2000" dirty="0">
                <a:latin typeface="Arial" panose="020B0604020202020204" pitchFamily="34" charset="0"/>
                <a:cs typeface="Arial" panose="020B0604020202020204" pitchFamily="34" charset="0"/>
              </a:rPr>
              <a:t>.</a:t>
            </a:r>
          </a:p>
        </p:txBody>
      </p:sp>
      <p:pic>
        <p:nvPicPr>
          <p:cNvPr id="9" name="Picture 2" descr="ᐈ Line art horses stock pictures, Royalty Free steeplechase vectors |  download on Depositphotos®">
            <a:extLst>
              <a:ext uri="{FF2B5EF4-FFF2-40B4-BE49-F238E27FC236}">
                <a16:creationId xmlns:a16="http://schemas.microsoft.com/office/drawing/2014/main" id="{68260D61-54A6-7CFB-3A54-171B961DE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700808"/>
            <a:ext cx="3647728" cy="4322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764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2E61B233-AC33-3B6C-67BB-375B96113C31}"/>
              </a:ext>
            </a:extLst>
          </p:cNvPr>
          <p:cNvSpPr>
            <a:spLocks noGrp="1"/>
          </p:cNvSpPr>
          <p:nvPr>
            <p:ph idx="1"/>
          </p:nvPr>
        </p:nvSpPr>
        <p:spPr>
          <a:xfrm>
            <a:off x="335360" y="1412776"/>
            <a:ext cx="7416824" cy="5256584"/>
          </a:xfrm>
        </p:spPr>
        <p:txBody>
          <a:bodyPr>
            <a:noAutofit/>
          </a:bodyPr>
          <a:lstStyle/>
          <a:p>
            <a:pPr marL="0" indent="0" algn="just">
              <a:lnSpc>
                <a:spcPct val="150000"/>
              </a:lnSpc>
              <a:spcBef>
                <a:spcPts val="0"/>
              </a:spcBef>
              <a:spcAft>
                <a:spcPts val="0"/>
              </a:spcAft>
              <a:buNone/>
            </a:pPr>
            <a:r>
              <a:rPr lang="en-IN" sz="2400" b="1" dirty="0">
                <a:solidFill>
                  <a:srgbClr val="0000CC"/>
                </a:solidFill>
                <a:latin typeface="Arial" panose="020B0604020202020204" pitchFamily="34" charset="0"/>
                <a:ea typeface="Open Sans" panose="020B0606030504020204" pitchFamily="34" charset="0"/>
                <a:cs typeface="Arial" panose="020B0604020202020204" pitchFamily="34" charset="0"/>
              </a:rPr>
              <a:t>THE TOP BAR</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top bars shall be made of wood or other suitable material </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It should be painted with white and black stripes, or with other strong distinctive contrasting colours (and also in contrast with the surrounding environment), </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lighter stripes, which should be at least 0.225m wide, are on the outside and shall be coloured so as to be visible to all sighted athletes. </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hurdle shall be placed on the track so that at least 0.30m of the top bar will extend inside the inner edge of the track.</a:t>
            </a:r>
          </a:p>
        </p:txBody>
      </p:sp>
      <p:pic>
        <p:nvPicPr>
          <p:cNvPr id="10" name="Picture 2">
            <a:extLst>
              <a:ext uri="{FF2B5EF4-FFF2-40B4-BE49-F238E27FC236}">
                <a16:creationId xmlns:a16="http://schemas.microsoft.com/office/drawing/2014/main" id="{69649354-60CB-7117-4A19-8B983E69BD04}"/>
              </a:ext>
            </a:extLst>
          </p:cNvPr>
          <p:cNvPicPr>
            <a:picLocks noChangeAspect="1" noChangeArrowheads="1"/>
          </p:cNvPicPr>
          <p:nvPr/>
        </p:nvPicPr>
        <p:blipFill rotWithShape="1">
          <a:blip r:embed="rId3"/>
          <a:srcRect l="8460" r="7394"/>
          <a:stretch/>
        </p:blipFill>
        <p:spPr bwMode="auto">
          <a:xfrm>
            <a:off x="7824192" y="2132857"/>
            <a:ext cx="4032448" cy="3802668"/>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897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DE24D030-C527-4019-FFB6-111BDE08C04D}"/>
              </a:ext>
            </a:extLst>
          </p:cNvPr>
          <p:cNvSpPr>
            <a:spLocks noGrp="1"/>
          </p:cNvSpPr>
          <p:nvPr>
            <p:ph idx="1"/>
          </p:nvPr>
        </p:nvSpPr>
        <p:spPr>
          <a:xfrm>
            <a:off x="767408" y="1628800"/>
            <a:ext cx="10369152" cy="4351338"/>
          </a:xfrm>
        </p:spPr>
        <p:txBody>
          <a:bodyPr/>
          <a:lstStyle/>
          <a:p>
            <a:pPr marL="0" indent="0" algn="just">
              <a:buNone/>
            </a:pPr>
            <a:r>
              <a:rPr lang="en-IN" sz="2000" b="1" cap="all" dirty="0">
                <a:solidFill>
                  <a:srgbClr val="0000CC"/>
                </a:solidFill>
                <a:latin typeface="Arial" panose="020B0604020202020204" pitchFamily="34" charset="0"/>
                <a:cs typeface="Arial" panose="020B0604020202020204" pitchFamily="34" charset="0"/>
              </a:rPr>
              <a:t>THE DISTANCE AND Height of the top bar of Steeplechase Hurdle</a:t>
            </a:r>
            <a:endParaRPr lang="en-IN" sz="2000" b="1"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algn="just">
              <a:lnSpc>
                <a:spcPct val="150000"/>
              </a:lnSpc>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height of the hurdle in all categories of women events is 0.762m.</a:t>
            </a:r>
          </a:p>
          <a:p>
            <a:pPr algn="just">
              <a:lnSpc>
                <a:spcPct val="150000"/>
              </a:lnSpc>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For Women, U23 Women and U20 Women, the distance is 3000m.</a:t>
            </a:r>
          </a:p>
          <a:p>
            <a:pPr algn="just">
              <a:lnSpc>
                <a:spcPct val="150000"/>
              </a:lnSpc>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In U18 Girls, the distance is 2000m.</a:t>
            </a:r>
          </a:p>
          <a:p>
            <a:pPr algn="just">
              <a:lnSpc>
                <a:spcPct val="150000"/>
              </a:lnSpc>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For Men, U23 Men and U20 Men, the height of the hurdle is 0.914m and the distance is 3000m.</a:t>
            </a:r>
          </a:p>
          <a:p>
            <a:pPr algn="just">
              <a:lnSpc>
                <a:spcPct val="150000"/>
              </a:lnSpc>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In U18 Boys, the height of the hurdle is 0.838m and the distance is 2000m.</a:t>
            </a:r>
          </a:p>
        </p:txBody>
      </p:sp>
    </p:spTree>
    <p:extLst>
      <p:ext uri="{BB962C8B-B14F-4D97-AF65-F5344CB8AC3E}">
        <p14:creationId xmlns:p14="http://schemas.microsoft.com/office/powerpoint/2010/main" val="402296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43C551B-1500-468E-7837-4CD3A5E705E0}"/>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400256" y="2841277"/>
            <a:ext cx="3318129" cy="2304256"/>
          </a:xfrm>
          <a:prstGeom prst="rect">
            <a:avLst/>
          </a:prstGeom>
        </p:spPr>
      </p:pic>
      <p:sp>
        <p:nvSpPr>
          <p:cNvPr id="10" name="Content Placeholder 2">
            <a:extLst>
              <a:ext uri="{FF2B5EF4-FFF2-40B4-BE49-F238E27FC236}">
                <a16:creationId xmlns:a16="http://schemas.microsoft.com/office/drawing/2014/main" id="{85EDB3D0-67FD-61FD-217F-255596CD14D6}"/>
              </a:ext>
            </a:extLst>
          </p:cNvPr>
          <p:cNvSpPr txBox="1">
            <a:spLocks/>
          </p:cNvSpPr>
          <p:nvPr/>
        </p:nvSpPr>
        <p:spPr>
          <a:xfrm>
            <a:off x="335360" y="1741958"/>
            <a:ext cx="9361040" cy="4351338"/>
          </a:xfrm>
          <a:prstGeom prst="rect">
            <a:avLst/>
          </a:prstGeom>
        </p:spPr>
        <p:txBody>
          <a:bodyPr>
            <a:norm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just">
              <a:lnSpc>
                <a:spcPct val="150000"/>
              </a:lnSpc>
              <a:buFontTx/>
              <a:buNone/>
            </a:pPr>
            <a:r>
              <a:rPr lang="en-IN" sz="2400" b="1" kern="0" cap="all" dirty="0">
                <a:solidFill>
                  <a:srgbClr val="0000CC"/>
                </a:solidFill>
                <a:latin typeface="Arial" panose="020B0604020202020204" pitchFamily="34" charset="0"/>
                <a:cs typeface="Arial" panose="020B0604020202020204" pitchFamily="34" charset="0"/>
              </a:rPr>
              <a:t>Disqualifications</a:t>
            </a:r>
            <a:endParaRPr lang="en-IN" sz="2400" b="1" kern="0"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marL="0" indent="0" algn="just">
              <a:lnSpc>
                <a:spcPct val="150000"/>
              </a:lnSpc>
              <a:buNone/>
            </a:pPr>
            <a:r>
              <a:rPr lang="en-IN" sz="2000" kern="0" dirty="0">
                <a:latin typeface="Arial" panose="020B0604020202020204" pitchFamily="34" charset="0"/>
                <a:ea typeface="Open Sans" panose="020B0606030504020204" pitchFamily="34" charset="0"/>
                <a:cs typeface="Arial" panose="020B0604020202020204" pitchFamily="34" charset="0"/>
              </a:rPr>
              <a:t>Each athlete shall </a:t>
            </a:r>
            <a:r>
              <a:rPr lang="en-IN" sz="2000" b="1" kern="0" dirty="0">
                <a:latin typeface="Arial" panose="020B0604020202020204" pitchFamily="34" charset="0"/>
                <a:ea typeface="Open Sans" panose="020B0606030504020204" pitchFamily="34" charset="0"/>
                <a:cs typeface="Arial" panose="020B0604020202020204" pitchFamily="34" charset="0"/>
              </a:rPr>
              <a:t>go over or through the water </a:t>
            </a:r>
            <a:r>
              <a:rPr lang="en-IN" sz="2000" kern="0" dirty="0">
                <a:latin typeface="Arial" panose="020B0604020202020204" pitchFamily="34" charset="0"/>
                <a:ea typeface="Open Sans" panose="020B0606030504020204" pitchFamily="34" charset="0"/>
                <a:cs typeface="Arial" panose="020B0604020202020204" pitchFamily="34" charset="0"/>
              </a:rPr>
              <a:t>and shall </a:t>
            </a:r>
            <a:r>
              <a:rPr lang="en-IN" sz="2000" b="1" kern="0" dirty="0">
                <a:latin typeface="Arial" panose="020B0604020202020204" pitchFamily="34" charset="0"/>
                <a:ea typeface="Open Sans" panose="020B0606030504020204" pitchFamily="34" charset="0"/>
                <a:cs typeface="Arial" panose="020B0604020202020204" pitchFamily="34" charset="0"/>
              </a:rPr>
              <a:t>go over each hurdle</a:t>
            </a:r>
            <a:r>
              <a:rPr lang="en-IN" sz="2000" kern="0" dirty="0">
                <a:latin typeface="Arial" panose="020B0604020202020204" pitchFamily="34" charset="0"/>
                <a:ea typeface="Open Sans" panose="020B0606030504020204" pitchFamily="34" charset="0"/>
                <a:cs typeface="Arial" panose="020B0604020202020204" pitchFamily="34" charset="0"/>
              </a:rPr>
              <a:t>. Failure to do so will result in a disqualification. </a:t>
            </a:r>
          </a:p>
          <a:p>
            <a:pPr marL="0" indent="0" algn="just">
              <a:lnSpc>
                <a:spcPct val="150000"/>
              </a:lnSpc>
              <a:buNone/>
            </a:pPr>
            <a:r>
              <a:rPr lang="en-IN" sz="2000" kern="0" dirty="0">
                <a:latin typeface="Arial" panose="020B0604020202020204" pitchFamily="34" charset="0"/>
                <a:ea typeface="Open Sans" panose="020B0606030504020204" pitchFamily="34" charset="0"/>
                <a:cs typeface="Arial" panose="020B0604020202020204" pitchFamily="34" charset="0"/>
              </a:rPr>
              <a:t>In addition, an athlete shall be disqualified, if: </a:t>
            </a:r>
          </a:p>
          <a:p>
            <a:pPr algn="just">
              <a:lnSpc>
                <a:spcPct val="150000"/>
              </a:lnSpc>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They </a:t>
            </a:r>
            <a:r>
              <a:rPr lang="en-IN" sz="2000" b="1" kern="0" dirty="0">
                <a:latin typeface="Arial" panose="020B0604020202020204" pitchFamily="34" charset="0"/>
                <a:ea typeface="Open Sans" panose="020B0606030504020204" pitchFamily="34" charset="0"/>
                <a:cs typeface="Arial" panose="020B0604020202020204" pitchFamily="34" charset="0"/>
              </a:rPr>
              <a:t>step to one side or other of the water jump</a:t>
            </a:r>
            <a:r>
              <a:rPr lang="en-IN" sz="2000" kern="0" dirty="0">
                <a:latin typeface="Arial" panose="020B0604020202020204" pitchFamily="34" charset="0"/>
                <a:ea typeface="Open Sans" panose="020B0606030504020204" pitchFamily="34" charset="0"/>
                <a:cs typeface="Arial" panose="020B0604020202020204" pitchFamily="34" charset="0"/>
              </a:rPr>
              <a:t>, </a:t>
            </a:r>
          </a:p>
          <a:p>
            <a:pPr algn="just">
              <a:lnSpc>
                <a:spcPct val="150000"/>
              </a:lnSpc>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Their </a:t>
            </a:r>
            <a:r>
              <a:rPr lang="en-IN" sz="2000" b="1" kern="0" dirty="0">
                <a:latin typeface="Arial" panose="020B0604020202020204" pitchFamily="34" charset="0"/>
                <a:ea typeface="Open Sans" panose="020B0606030504020204" pitchFamily="34" charset="0"/>
                <a:cs typeface="Arial" panose="020B0604020202020204" pitchFamily="34" charset="0"/>
              </a:rPr>
              <a:t>foot or leg </a:t>
            </a:r>
            <a:r>
              <a:rPr lang="en-IN" sz="2000" kern="0" dirty="0">
                <a:latin typeface="Arial" panose="020B0604020202020204" pitchFamily="34" charset="0"/>
                <a:ea typeface="Open Sans" panose="020B0606030504020204" pitchFamily="34" charset="0"/>
                <a:cs typeface="Arial" panose="020B0604020202020204" pitchFamily="34" charset="0"/>
              </a:rPr>
              <a:t>is, at the instant of clearance, </a:t>
            </a:r>
            <a:r>
              <a:rPr lang="en-IN" sz="2000" b="1" kern="0" dirty="0">
                <a:latin typeface="Arial" panose="020B0604020202020204" pitchFamily="34" charset="0"/>
                <a:ea typeface="Open Sans" panose="020B0606030504020204" pitchFamily="34" charset="0"/>
                <a:cs typeface="Arial" panose="020B0604020202020204" pitchFamily="34" charset="0"/>
              </a:rPr>
              <a:t>beside the hurdle </a:t>
            </a:r>
            <a:r>
              <a:rPr lang="en-IN" sz="2000" kern="0" dirty="0">
                <a:latin typeface="Arial" panose="020B0604020202020204" pitchFamily="34" charset="0"/>
                <a:ea typeface="Open Sans" panose="020B0606030504020204" pitchFamily="34" charset="0"/>
                <a:cs typeface="Arial" panose="020B0604020202020204" pitchFamily="34" charset="0"/>
              </a:rPr>
              <a:t>(on either side), </a:t>
            </a:r>
            <a:r>
              <a:rPr lang="en-IN" sz="2000" b="1" kern="0" dirty="0">
                <a:latin typeface="Arial" panose="020B0604020202020204" pitchFamily="34" charset="0"/>
                <a:ea typeface="Open Sans" panose="020B0606030504020204" pitchFamily="34" charset="0"/>
                <a:cs typeface="Arial" panose="020B0604020202020204" pitchFamily="34" charset="0"/>
              </a:rPr>
              <a:t>below the horizontal plane </a:t>
            </a:r>
            <a:r>
              <a:rPr lang="en-IN" sz="2000" kern="0" dirty="0">
                <a:latin typeface="Arial" panose="020B0604020202020204" pitchFamily="34" charset="0"/>
                <a:ea typeface="Open Sans" panose="020B0606030504020204" pitchFamily="34" charset="0"/>
                <a:cs typeface="Arial" panose="020B0604020202020204" pitchFamily="34" charset="0"/>
              </a:rPr>
              <a:t>of the top of any hurdle.</a:t>
            </a:r>
          </a:p>
        </p:txBody>
      </p:sp>
    </p:spTree>
    <p:extLst>
      <p:ext uri="{BB962C8B-B14F-4D97-AF65-F5344CB8AC3E}">
        <p14:creationId xmlns:p14="http://schemas.microsoft.com/office/powerpoint/2010/main" val="47272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DA1C702-ADF4-7F31-29EC-7260E11D46FF}"/>
              </a:ext>
            </a:extLst>
          </p:cNvPr>
          <p:cNvPicPr/>
          <p:nvPr/>
        </p:nvPicPr>
        <p:blipFill>
          <a:blip r:embed="rId3"/>
          <a:srcRect/>
          <a:stretch>
            <a:fillRect/>
          </a:stretch>
        </p:blipFill>
        <p:spPr bwMode="auto">
          <a:xfrm>
            <a:off x="839416" y="1772816"/>
            <a:ext cx="10513168" cy="4392488"/>
          </a:xfrm>
          <a:prstGeom prst="rect">
            <a:avLst/>
          </a:prstGeom>
          <a:noFill/>
        </p:spPr>
      </p:pic>
    </p:spTree>
    <p:extLst>
      <p:ext uri="{BB962C8B-B14F-4D97-AF65-F5344CB8AC3E}">
        <p14:creationId xmlns:p14="http://schemas.microsoft.com/office/powerpoint/2010/main" val="1656182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STEEPLECHASE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Content Placeholder 2">
            <a:extLst>
              <a:ext uri="{FF2B5EF4-FFF2-40B4-BE49-F238E27FC236}">
                <a16:creationId xmlns:a16="http://schemas.microsoft.com/office/drawing/2014/main" id="{CB6C6B7E-BE2D-0C7B-3DEC-796CCA8427F7}"/>
              </a:ext>
            </a:extLst>
          </p:cNvPr>
          <p:cNvPicPr>
            <a:picLocks noChangeAspect="1"/>
          </p:cNvPicPr>
          <p:nvPr/>
        </p:nvPicPr>
        <p:blipFill rotWithShape="1">
          <a:blip r:embed="rId3"/>
          <a:srcRect t="10941" b="10305"/>
          <a:stretch/>
        </p:blipFill>
        <p:spPr>
          <a:xfrm>
            <a:off x="2243572" y="2254676"/>
            <a:ext cx="7704856" cy="4198660"/>
          </a:xfrm>
          <a:prstGeom prst="roundRect">
            <a:avLst>
              <a:gd name="adj" fmla="val 393"/>
            </a:avLst>
          </a:prstGeom>
          <a:solidFill>
            <a:srgbClr val="FFFFFF">
              <a:shade val="85000"/>
            </a:srgbClr>
          </a:solidFill>
          <a:ln w="12700">
            <a:solidFill>
              <a:schemeClr val="tx1"/>
            </a:solidFill>
          </a:ln>
          <a:effectLst/>
        </p:spPr>
      </p:pic>
      <p:sp>
        <p:nvSpPr>
          <p:cNvPr id="6" name="TextBox 5">
            <a:extLst>
              <a:ext uri="{FF2B5EF4-FFF2-40B4-BE49-F238E27FC236}">
                <a16:creationId xmlns:a16="http://schemas.microsoft.com/office/drawing/2014/main" id="{04FDEA85-6E2D-86F4-50CC-0DE3221A7166}"/>
              </a:ext>
            </a:extLst>
          </p:cNvPr>
          <p:cNvSpPr txBox="1"/>
          <p:nvPr/>
        </p:nvSpPr>
        <p:spPr>
          <a:xfrm>
            <a:off x="3706435" y="1599183"/>
            <a:ext cx="4779129" cy="461665"/>
          </a:xfrm>
          <a:prstGeom prst="rect">
            <a:avLst/>
          </a:prstGeom>
          <a:noFill/>
        </p:spPr>
        <p:txBody>
          <a:bodyPr wrap="none" rtlCol="0">
            <a:spAutoFit/>
          </a:bodyPr>
          <a:lstStyle/>
          <a:p>
            <a:r>
              <a:rPr lang="en-US" sz="2400" b="1" dirty="0">
                <a:solidFill>
                  <a:srgbClr val="0000CC"/>
                </a:solidFill>
              </a:rPr>
              <a:t>STEEPLECHASE WATER JUMP</a:t>
            </a:r>
          </a:p>
        </p:txBody>
      </p:sp>
    </p:spTree>
    <p:extLst>
      <p:ext uri="{BB962C8B-B14F-4D97-AF65-F5344CB8AC3E}">
        <p14:creationId xmlns:p14="http://schemas.microsoft.com/office/powerpoint/2010/main" val="211254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FDEA85-6E2D-86F4-50CC-0DE3221A7166}"/>
              </a:ext>
            </a:extLst>
          </p:cNvPr>
          <p:cNvSpPr txBox="1"/>
          <p:nvPr/>
        </p:nvSpPr>
        <p:spPr>
          <a:xfrm>
            <a:off x="6960096" y="3717032"/>
            <a:ext cx="3497111" cy="830997"/>
          </a:xfrm>
          <a:prstGeom prst="rect">
            <a:avLst/>
          </a:prstGeom>
          <a:noFill/>
        </p:spPr>
        <p:txBody>
          <a:bodyPr wrap="none" rtlCol="0">
            <a:spAutoFit/>
          </a:bodyPr>
          <a:lstStyle/>
          <a:p>
            <a:r>
              <a:rPr lang="en-US" sz="4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p>
        </p:txBody>
      </p:sp>
      <p:pic>
        <p:nvPicPr>
          <p:cNvPr id="4" name="Picture 3">
            <a:extLst>
              <a:ext uri="{FF2B5EF4-FFF2-40B4-BE49-F238E27FC236}">
                <a16:creationId xmlns:a16="http://schemas.microsoft.com/office/drawing/2014/main" id="{999E47AD-2231-3D19-81F8-C1EE23762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2422" y="1902690"/>
            <a:ext cx="5859641" cy="4118598"/>
          </a:xfrm>
          <a:prstGeom prst="rect">
            <a:avLst/>
          </a:prstGeom>
        </p:spPr>
      </p:pic>
    </p:spTree>
    <p:extLst>
      <p:ext uri="{BB962C8B-B14F-4D97-AF65-F5344CB8AC3E}">
        <p14:creationId xmlns:p14="http://schemas.microsoft.com/office/powerpoint/2010/main" val="171537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AEF9BBA-0AD4-7D97-641A-60ADD8F3361A}"/>
              </a:ext>
            </a:extLst>
          </p:cNvPr>
          <p:cNvSpPr>
            <a:spLocks noGrp="1"/>
          </p:cNvSpPr>
          <p:nvPr>
            <p:ph type="title"/>
          </p:nvPr>
        </p:nvSpPr>
        <p:spPr>
          <a:xfrm>
            <a:off x="1919537" y="1325422"/>
            <a:ext cx="9865096" cy="504056"/>
          </a:xfrm>
        </p:spPr>
        <p:txBody>
          <a:bodyPr>
            <a:normAutofit/>
          </a:bodyPr>
          <a:lstStyle/>
          <a:p>
            <a:r>
              <a:rPr lang="en-IN" sz="2400" b="1" cap="all" dirty="0">
                <a:solidFill>
                  <a:srgbClr val="0000CC"/>
                </a:solidFill>
                <a:latin typeface="Arial" panose="020B0604020202020204" pitchFamily="34" charset="0"/>
                <a:ea typeface="Open Sans" panose="020B0606030504020204" pitchFamily="34" charset="0"/>
                <a:cs typeface="Arial" panose="020B0604020202020204" pitchFamily="34" charset="0"/>
              </a:rPr>
              <a:t>4 X 100M, 4 X 400M, 4 X 400M Mixed and Medley Relay Races</a:t>
            </a:r>
          </a:p>
        </p:txBody>
      </p:sp>
      <p:sp>
        <p:nvSpPr>
          <p:cNvPr id="3" name="Content Placeholder 2">
            <a:extLst>
              <a:ext uri="{FF2B5EF4-FFF2-40B4-BE49-F238E27FC236}">
                <a16:creationId xmlns:a16="http://schemas.microsoft.com/office/drawing/2014/main" id="{39C3F67A-B1CE-EE2E-087E-C922900DE498}"/>
              </a:ext>
            </a:extLst>
          </p:cNvPr>
          <p:cNvSpPr>
            <a:spLocks noGrp="1"/>
          </p:cNvSpPr>
          <p:nvPr>
            <p:ph idx="1"/>
          </p:nvPr>
        </p:nvSpPr>
        <p:spPr>
          <a:xfrm>
            <a:off x="4655840" y="1839487"/>
            <a:ext cx="7200800" cy="4843735"/>
          </a:xfrm>
        </p:spPr>
        <p:txBody>
          <a:bodyPr>
            <a:noAutofit/>
          </a:bodyPr>
          <a:lstStyle/>
          <a:p>
            <a:pPr algn="just">
              <a:lnSpc>
                <a:spcPct val="130000"/>
              </a:lnSpc>
              <a:spcBef>
                <a:spcPts val="0"/>
              </a:spcBef>
              <a:spcAft>
                <a:spcPts val="0"/>
              </a:spcAft>
              <a:buFont typeface="Wingdings" panose="05000000000000000000" pitchFamily="2" charset="2"/>
              <a:buChar char="§"/>
            </a:pPr>
            <a:r>
              <a:rPr lang="en-IN" sz="1900" dirty="0">
                <a:latin typeface="Calibri" panose="020F0502020204030204" pitchFamily="34" charset="0"/>
                <a:ea typeface="Open Sans" panose="020B0606030504020204" pitchFamily="34" charset="0"/>
                <a:cs typeface="Calibri" panose="020F0502020204030204" pitchFamily="34" charset="0"/>
              </a:rPr>
              <a:t>Lines 50mm wide shall be drawn across the track to mark the start of each leg distance (scratch line).</a:t>
            </a:r>
          </a:p>
          <a:p>
            <a:pPr algn="just">
              <a:lnSpc>
                <a:spcPct val="130000"/>
              </a:lnSpc>
              <a:spcBef>
                <a:spcPts val="0"/>
              </a:spcBef>
              <a:spcAft>
                <a:spcPts val="0"/>
              </a:spcAft>
              <a:buFont typeface="Wingdings" panose="05000000000000000000" pitchFamily="2" charset="2"/>
              <a:buChar char="§"/>
            </a:pPr>
            <a:r>
              <a:rPr lang="en-IN" sz="1900" dirty="0">
                <a:latin typeface="Calibri" panose="020F0502020204030204" pitchFamily="34" charset="0"/>
                <a:ea typeface="Open Sans" panose="020B0606030504020204" pitchFamily="34" charset="0"/>
                <a:cs typeface="Calibri" panose="020F0502020204030204" pitchFamily="34" charset="0"/>
              </a:rPr>
              <a:t>In the 4 X 100m, and for the first and second exchanges in the Medley Relay, each takeover zone shall be 30m long, of which the scratch line is 20m from the start of the Exchange Zone.</a:t>
            </a:r>
          </a:p>
          <a:p>
            <a:pPr algn="just">
              <a:lnSpc>
                <a:spcPct val="130000"/>
              </a:lnSpc>
              <a:spcBef>
                <a:spcPts val="0"/>
              </a:spcBef>
              <a:spcAft>
                <a:spcPts val="0"/>
              </a:spcAft>
              <a:buFont typeface="Wingdings" panose="05000000000000000000" pitchFamily="2" charset="2"/>
              <a:buChar char="§"/>
            </a:pPr>
            <a:r>
              <a:rPr lang="en-IN" sz="1900" dirty="0">
                <a:latin typeface="Calibri" panose="020F0502020204030204" pitchFamily="34" charset="0"/>
                <a:ea typeface="Open Sans" panose="020B0606030504020204" pitchFamily="34" charset="0"/>
                <a:cs typeface="Calibri" panose="020F0502020204030204" pitchFamily="34" charset="0"/>
              </a:rPr>
              <a:t>For the third exchange in the Medley Relay and in the 4x400m and longer relays each takeover zone shall be 20m long of which the scratch line is the centre.</a:t>
            </a:r>
          </a:p>
          <a:p>
            <a:pPr algn="just">
              <a:lnSpc>
                <a:spcPct val="130000"/>
              </a:lnSpc>
              <a:spcBef>
                <a:spcPts val="0"/>
              </a:spcBef>
              <a:spcAft>
                <a:spcPts val="0"/>
              </a:spcAft>
              <a:buFont typeface="Wingdings" panose="05000000000000000000" pitchFamily="2" charset="2"/>
              <a:buChar char="§"/>
            </a:pPr>
            <a:r>
              <a:rPr lang="en-IN" sz="1900" dirty="0">
                <a:latin typeface="Calibri" panose="020F0502020204030204" pitchFamily="34" charset="0"/>
                <a:ea typeface="Open Sans" panose="020B0606030504020204" pitchFamily="34" charset="0"/>
                <a:cs typeface="Calibri" panose="020F0502020204030204" pitchFamily="34" charset="0"/>
              </a:rPr>
              <a:t>The exchange zones shall start and finish at the edges of the zone nearest the start line in the running direction. </a:t>
            </a:r>
          </a:p>
          <a:p>
            <a:pPr algn="just">
              <a:lnSpc>
                <a:spcPct val="130000"/>
              </a:lnSpc>
              <a:spcBef>
                <a:spcPts val="0"/>
              </a:spcBef>
              <a:spcAft>
                <a:spcPts val="0"/>
              </a:spcAft>
              <a:buFont typeface="Wingdings" panose="05000000000000000000" pitchFamily="2" charset="2"/>
              <a:buChar char="§"/>
            </a:pPr>
            <a:r>
              <a:rPr lang="en-IN" sz="1900" dirty="0">
                <a:latin typeface="Calibri" panose="020F0502020204030204" pitchFamily="34" charset="0"/>
                <a:ea typeface="Open Sans" panose="020B0606030504020204" pitchFamily="34" charset="0"/>
                <a:cs typeface="Calibri" panose="020F0502020204030204" pitchFamily="34" charset="0"/>
              </a:rPr>
              <a:t>For each takeover done in lanes, a designated official shall ensure that the athletes are correctly placed in their takeover zone. </a:t>
            </a:r>
          </a:p>
        </p:txBody>
      </p:sp>
      <p:pic>
        <p:nvPicPr>
          <p:cNvPr id="5" name="Picture 2" descr="Usain Bolt wins the Men's 4x100m Relay Final during the athletics event at  the Rio 2016 Olympic Games - Irish Mirror Online | Usain bolt, Athlete,  Olympic games">
            <a:extLst>
              <a:ext uri="{FF2B5EF4-FFF2-40B4-BE49-F238E27FC236}">
                <a16:creationId xmlns:a16="http://schemas.microsoft.com/office/drawing/2014/main" id="{B5C79071-A0FE-3962-EFCC-11CF5370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35" y="2060848"/>
            <a:ext cx="3992267" cy="4145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2965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 jump hurdles Royalty Free Vector Image - VectorStock">
            <a:extLst>
              <a:ext uri="{FF2B5EF4-FFF2-40B4-BE49-F238E27FC236}">
                <a16:creationId xmlns:a16="http://schemas.microsoft.com/office/drawing/2014/main" id="{26221D2E-7C09-3D02-4291-759BEACB2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99"/>
          <a:stretch/>
        </p:blipFill>
        <p:spPr bwMode="auto">
          <a:xfrm>
            <a:off x="540316" y="1916832"/>
            <a:ext cx="4979620" cy="4795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C29FAB-E3A1-D940-0C18-BF35AB071604}"/>
              </a:ext>
            </a:extLst>
          </p:cNvPr>
          <p:cNvSpPr txBox="1"/>
          <p:nvPr/>
        </p:nvSpPr>
        <p:spPr>
          <a:xfrm>
            <a:off x="6240016" y="3483512"/>
            <a:ext cx="4031425" cy="830997"/>
          </a:xfrm>
          <a:prstGeom prst="rect">
            <a:avLst/>
          </a:prstGeom>
          <a:noFill/>
        </p:spPr>
        <p:txBody>
          <a:bodyPr wrap="none" rtlCol="0">
            <a:spAutoFit/>
          </a:bodyPr>
          <a:lstStyle/>
          <a:p>
            <a:r>
              <a:rPr lang="en-US" sz="4800" b="1" dirty="0">
                <a:solidFill>
                  <a:srgbClr val="0000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5603BE26-CEAE-6711-13A6-8FAFDC5A0F0F}"/>
              </a:ext>
            </a:extLst>
          </p:cNvPr>
          <p:cNvSpPr>
            <a:spLocks noGrp="1"/>
          </p:cNvSpPr>
          <p:nvPr>
            <p:ph idx="1"/>
          </p:nvPr>
        </p:nvSpPr>
        <p:spPr>
          <a:xfrm>
            <a:off x="551384" y="2497308"/>
            <a:ext cx="5976664" cy="2526110"/>
          </a:xfrm>
        </p:spPr>
        <p:txBody>
          <a:bodyPr/>
          <a:lstStyle/>
          <a:p>
            <a:pPr marL="0" indent="0" algn="just">
              <a:buNone/>
            </a:pPr>
            <a:r>
              <a:rPr lang="en-IN" sz="2400" b="1" cap="all" dirty="0">
                <a:solidFill>
                  <a:srgbClr val="0000CC"/>
                </a:solidFill>
                <a:latin typeface="Arial" panose="020B0604020202020204" pitchFamily="34" charset="0"/>
                <a:cs typeface="Arial" panose="020B0604020202020204" pitchFamily="34" charset="0"/>
              </a:rPr>
              <a:t>The Check Marks</a:t>
            </a:r>
            <a:endParaRPr lang="en-IN" sz="2400" b="1"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marL="0" indent="0" algn="just">
              <a:buNone/>
            </a:pPr>
            <a:r>
              <a:rPr lang="en-IN" sz="2000" dirty="0">
                <a:latin typeface="Arial" panose="020B0604020202020204" pitchFamily="34" charset="0"/>
                <a:ea typeface="Open Sans" panose="020B0606030504020204" pitchFamily="34" charset="0"/>
                <a:cs typeface="Arial" panose="020B0604020202020204" pitchFamily="34" charset="0"/>
              </a:rPr>
              <a:t>When all or the first portion of a Relay Race is being run in lanes, an athlete may place one check-mark on the track within their own lane, by using adhesive tape, </a:t>
            </a:r>
            <a:r>
              <a:rPr lang="en-IN" sz="2000" b="1" dirty="0">
                <a:latin typeface="Arial" panose="020B0604020202020204" pitchFamily="34" charset="0"/>
                <a:ea typeface="Open Sans" panose="020B0606030504020204" pitchFamily="34" charset="0"/>
                <a:cs typeface="Arial" panose="020B0604020202020204" pitchFamily="34" charset="0"/>
              </a:rPr>
              <a:t>maximum 0.05m × 0.40m</a:t>
            </a:r>
            <a:r>
              <a:rPr lang="en-IN" sz="2000" dirty="0">
                <a:latin typeface="Arial" panose="020B0604020202020204" pitchFamily="34" charset="0"/>
                <a:ea typeface="Open Sans" panose="020B0606030504020204" pitchFamily="34" charset="0"/>
                <a:cs typeface="Arial" panose="020B0604020202020204" pitchFamily="34" charset="0"/>
              </a:rPr>
              <a:t>, of a distinctive colour which cannot be confused with other permanent markings. </a:t>
            </a:r>
          </a:p>
        </p:txBody>
      </p:sp>
      <p:pic>
        <p:nvPicPr>
          <p:cNvPr id="12" name="Picture 11">
            <a:extLst>
              <a:ext uri="{FF2B5EF4-FFF2-40B4-BE49-F238E27FC236}">
                <a16:creationId xmlns:a16="http://schemas.microsoft.com/office/drawing/2014/main" id="{5A3918BD-564B-478B-13B9-18F76862517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Lst>
          </a:blip>
          <a:srcRect l="29919" t="24800" r="15154" b="6950"/>
          <a:stretch/>
        </p:blipFill>
        <p:spPr>
          <a:xfrm>
            <a:off x="6672064" y="1931488"/>
            <a:ext cx="4842261" cy="3657751"/>
          </a:xfrm>
          <a:prstGeom prst="rect">
            <a:avLst/>
          </a:prstGeom>
          <a:ln w="12700">
            <a:solidFill>
              <a:schemeClr val="tx1"/>
            </a:solidFill>
          </a:ln>
        </p:spPr>
      </p:pic>
    </p:spTree>
    <p:extLst>
      <p:ext uri="{BB962C8B-B14F-4D97-AF65-F5344CB8AC3E}">
        <p14:creationId xmlns:p14="http://schemas.microsoft.com/office/powerpoint/2010/main" val="5362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40219935-F36F-6884-2630-B307FDC8F5D1}"/>
              </a:ext>
            </a:extLst>
          </p:cNvPr>
          <p:cNvSpPr txBox="1">
            <a:spLocks/>
          </p:cNvSpPr>
          <p:nvPr/>
        </p:nvSpPr>
        <p:spPr>
          <a:xfrm>
            <a:off x="767408" y="1988841"/>
            <a:ext cx="7200503" cy="3384376"/>
          </a:xfrm>
          <a:prstGeom prst="rect">
            <a:avLst/>
          </a:prstGeom>
        </p:spPr>
        <p:txBody>
          <a:bodyPr>
            <a:norm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just">
              <a:buNone/>
            </a:pPr>
            <a:r>
              <a:rPr lang="en-IN" sz="2400" b="1" kern="0" cap="all" dirty="0">
                <a:solidFill>
                  <a:srgbClr val="0000CC"/>
                </a:solidFill>
                <a:latin typeface="Arial" panose="020B0604020202020204" pitchFamily="34" charset="0"/>
                <a:cs typeface="Arial" panose="020B0604020202020204" pitchFamily="34" charset="0"/>
              </a:rPr>
              <a:t>The Relay Baton</a:t>
            </a:r>
            <a:endParaRPr lang="en-IN" sz="2400" b="1" kern="0"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marL="0" indent="0" algn="just">
              <a:buNone/>
            </a:pPr>
            <a:r>
              <a:rPr lang="en-IN" sz="2000" kern="0" dirty="0">
                <a:latin typeface="Arial" panose="020B0604020202020204" pitchFamily="34" charset="0"/>
                <a:ea typeface="Open Sans" panose="020B0606030504020204" pitchFamily="34" charset="0"/>
                <a:cs typeface="Arial" panose="020B0604020202020204" pitchFamily="34" charset="0"/>
              </a:rPr>
              <a:t>The relay baton shall be a smooth hollow tube, circular in section, made of wood, metal or any other rigid material in one piece, the length of which shall be 0.28m to 0.30m, weight not less than 50g and outside diameter 40 ± 2mm</a:t>
            </a:r>
          </a:p>
          <a:p>
            <a:pPr marL="0" indent="0" algn="just">
              <a:buNone/>
            </a:pPr>
            <a:r>
              <a:rPr lang="en-IN" sz="2000" kern="0" dirty="0">
                <a:latin typeface="Arial" panose="020B0604020202020204" pitchFamily="34" charset="0"/>
                <a:ea typeface="Open Sans" panose="020B0606030504020204" pitchFamily="34" charset="0"/>
                <a:cs typeface="Arial" panose="020B0604020202020204" pitchFamily="34" charset="0"/>
              </a:rPr>
              <a:t>Athletes are not permitted to wear gloves or to place material or substances on their hands to get a better grip on the baton. </a:t>
            </a:r>
          </a:p>
        </p:txBody>
      </p:sp>
      <p:pic>
        <p:nvPicPr>
          <p:cNvPr id="5" name="Picture 4">
            <a:extLst>
              <a:ext uri="{FF2B5EF4-FFF2-40B4-BE49-F238E27FC236}">
                <a16:creationId xmlns:a16="http://schemas.microsoft.com/office/drawing/2014/main" id="{38B2DDAE-F16F-F2BF-B1EE-32F223D56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324203" y="2085946"/>
            <a:ext cx="2910223" cy="319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074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Placeholder 16">
            <a:extLst>
              <a:ext uri="{FF2B5EF4-FFF2-40B4-BE49-F238E27FC236}">
                <a16:creationId xmlns:a16="http://schemas.microsoft.com/office/drawing/2014/main" id="{A28879DE-9706-433D-53E3-D459554923E4}"/>
              </a:ext>
            </a:extLst>
          </p:cNvPr>
          <p:cNvPicPr>
            <a:picLocks noChangeAspect="1"/>
          </p:cNvPicPr>
          <p:nvPr/>
        </p:nvPicPr>
        <p:blipFill rotWithShape="1">
          <a:blip r:embed="rId3"/>
          <a:stretch/>
        </p:blipFill>
        <p:spPr>
          <a:xfrm>
            <a:off x="7500449" y="1628800"/>
            <a:ext cx="4284183" cy="4500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244AE618-A27A-0F52-23B5-722A04D71973}"/>
              </a:ext>
            </a:extLst>
          </p:cNvPr>
          <p:cNvSpPr>
            <a:spLocks noGrp="1"/>
          </p:cNvSpPr>
          <p:nvPr>
            <p:ph idx="1"/>
          </p:nvPr>
        </p:nvSpPr>
        <p:spPr>
          <a:xfrm>
            <a:off x="348071" y="1412776"/>
            <a:ext cx="6828049" cy="5256584"/>
          </a:xfrm>
        </p:spPr>
        <p:txBody>
          <a:bodyPr>
            <a:noAutofit/>
          </a:bodyPr>
          <a:lstStyle/>
          <a:p>
            <a:pPr marL="0" indent="0" algn="just">
              <a:buNone/>
            </a:pPr>
            <a:r>
              <a:rPr lang="en-IN" sz="2400" b="1" cap="all" dirty="0">
                <a:solidFill>
                  <a:srgbClr val="0000CC"/>
                </a:solidFill>
                <a:latin typeface="Arial" panose="020B0604020202020204" pitchFamily="34" charset="0"/>
                <a:cs typeface="Arial" panose="020B0604020202020204" pitchFamily="34" charset="0"/>
              </a:rPr>
              <a:t>Retrieving of Baton</a:t>
            </a:r>
            <a:endParaRPr lang="en-IN" sz="2400" b="1"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algn="just">
              <a:lnSpc>
                <a:spcPct val="120000"/>
              </a:lnSpc>
              <a:spcBef>
                <a:spcPts val="0"/>
              </a:spcBef>
              <a:spcAft>
                <a:spcPts val="0"/>
              </a:spcAft>
              <a:buFont typeface="Wingdings" panose="05000000000000000000" pitchFamily="2" charset="2"/>
              <a:buChar char="§"/>
            </a:pPr>
            <a:r>
              <a:rPr lang="en-IN" sz="1800" dirty="0">
                <a:latin typeface="Arial" panose="020B0604020202020204" pitchFamily="34" charset="0"/>
                <a:ea typeface="Open Sans" panose="020B0606030504020204" pitchFamily="34" charset="0"/>
                <a:cs typeface="Arial" panose="020B0604020202020204" pitchFamily="34" charset="0"/>
              </a:rPr>
              <a:t>If dropped, the baton shall be recovered by the athlete who dropped it.</a:t>
            </a:r>
          </a:p>
          <a:p>
            <a:pPr algn="just">
              <a:lnSpc>
                <a:spcPct val="120000"/>
              </a:lnSpc>
              <a:spcBef>
                <a:spcPts val="0"/>
              </a:spcBef>
              <a:spcAft>
                <a:spcPts val="0"/>
              </a:spcAft>
              <a:buFont typeface="Wingdings" panose="05000000000000000000" pitchFamily="2" charset="2"/>
              <a:buChar char="§"/>
            </a:pPr>
            <a:r>
              <a:rPr lang="en-IN" sz="1800" dirty="0">
                <a:latin typeface="Arial" panose="020B0604020202020204" pitchFamily="34" charset="0"/>
                <a:ea typeface="Open Sans" panose="020B0606030504020204" pitchFamily="34" charset="0"/>
                <a:cs typeface="Arial" panose="020B0604020202020204" pitchFamily="34" charset="0"/>
              </a:rPr>
              <a:t>They may leave their lane to retrieve it provided that, by doing so, they do not lessen the distance to be covered. </a:t>
            </a:r>
          </a:p>
          <a:p>
            <a:pPr algn="just">
              <a:lnSpc>
                <a:spcPct val="120000"/>
              </a:lnSpc>
              <a:spcBef>
                <a:spcPts val="0"/>
              </a:spcBef>
              <a:spcAft>
                <a:spcPts val="0"/>
              </a:spcAft>
              <a:buFont typeface="Wingdings" panose="05000000000000000000" pitchFamily="2" charset="2"/>
              <a:buChar char="§"/>
            </a:pPr>
            <a:r>
              <a:rPr lang="en-IN" sz="1800" dirty="0">
                <a:latin typeface="Arial" panose="020B0604020202020204" pitchFamily="34" charset="0"/>
                <a:ea typeface="Open Sans" panose="020B0606030504020204" pitchFamily="34" charset="0"/>
                <a:cs typeface="Arial" panose="020B0604020202020204" pitchFamily="34" charset="0"/>
              </a:rPr>
              <a:t>In addition, where the baton is dropped in such a way that it moves sideways or forward in the direction of the athlete who dropped it, after retrieving it, must return at least to the point where it was last in their hand, before continuing in the race. </a:t>
            </a:r>
          </a:p>
          <a:p>
            <a:pPr algn="just">
              <a:lnSpc>
                <a:spcPct val="120000"/>
              </a:lnSpc>
              <a:spcBef>
                <a:spcPts val="0"/>
              </a:spcBef>
              <a:spcAft>
                <a:spcPts val="0"/>
              </a:spcAft>
              <a:buFont typeface="Wingdings" panose="05000000000000000000" pitchFamily="2" charset="2"/>
              <a:buChar char="§"/>
            </a:pPr>
            <a:r>
              <a:rPr lang="en-IN" sz="1800" dirty="0">
                <a:latin typeface="Arial" panose="020B0604020202020204" pitchFamily="34" charset="0"/>
                <a:ea typeface="Open Sans" panose="020B0606030504020204" pitchFamily="34" charset="0"/>
                <a:cs typeface="Arial" panose="020B0604020202020204" pitchFamily="34" charset="0"/>
              </a:rPr>
              <a:t>Provided these procedures are adopted where applicable and no other athlete is impeded, dropping the baton shall not result in disqualification. </a:t>
            </a:r>
          </a:p>
          <a:p>
            <a:pPr algn="just">
              <a:lnSpc>
                <a:spcPct val="120000"/>
              </a:lnSpc>
              <a:spcBef>
                <a:spcPts val="0"/>
              </a:spcBef>
              <a:spcAft>
                <a:spcPts val="0"/>
              </a:spcAft>
              <a:buFont typeface="Wingdings" panose="05000000000000000000" pitchFamily="2" charset="2"/>
              <a:buChar char="§"/>
            </a:pPr>
            <a:r>
              <a:rPr lang="en-IN" sz="1800" dirty="0">
                <a:latin typeface="Arial" panose="020B0604020202020204" pitchFamily="34" charset="0"/>
                <a:ea typeface="Open Sans" panose="020B0606030504020204" pitchFamily="34" charset="0"/>
                <a:cs typeface="Arial" panose="020B0604020202020204" pitchFamily="34" charset="0"/>
              </a:rPr>
              <a:t>If an athlete does not follow this Rule, their team shall be disqualified.</a:t>
            </a:r>
          </a:p>
        </p:txBody>
      </p:sp>
    </p:spTree>
    <p:extLst>
      <p:ext uri="{BB962C8B-B14F-4D97-AF65-F5344CB8AC3E}">
        <p14:creationId xmlns:p14="http://schemas.microsoft.com/office/powerpoint/2010/main" val="249315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32AFDAA-4A59-EDF9-8C5D-EF03A307BF03}"/>
              </a:ext>
            </a:extLst>
          </p:cNvPr>
          <p:cNvPicPr>
            <a:picLocks noChangeAspect="1"/>
          </p:cNvPicPr>
          <p:nvPr/>
        </p:nvPicPr>
        <p:blipFill rotWithShape="1">
          <a:blip r:embed="rId3">
            <a:extLst>
              <a:ext uri="{28A0092B-C50C-407E-A947-70E740481C1C}">
                <a14:useLocalDpi xmlns:a14="http://schemas.microsoft.com/office/drawing/2010/main" val="0"/>
              </a:ext>
            </a:extLst>
          </a:blip>
          <a:srcRect r="1053" b="7543"/>
          <a:stretch/>
        </p:blipFill>
        <p:spPr>
          <a:xfrm>
            <a:off x="1919536" y="1628800"/>
            <a:ext cx="7950552" cy="45400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1161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BF0DAFF3-9768-4301-88E0-4FE2012A6274}"/>
              </a:ext>
            </a:extLst>
          </p:cNvPr>
          <p:cNvSpPr txBox="1">
            <a:spLocks/>
          </p:cNvSpPr>
          <p:nvPr/>
        </p:nvSpPr>
        <p:spPr>
          <a:xfrm>
            <a:off x="363216" y="1628800"/>
            <a:ext cx="5732784" cy="4392488"/>
          </a:xfrm>
          <a:prstGeom prst="rect">
            <a:avLst/>
          </a:prstGeom>
        </p:spPr>
        <p:txBody>
          <a:bodyPr>
            <a:no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ctr">
              <a:buNone/>
            </a:pPr>
            <a:r>
              <a:rPr lang="en-IN" sz="2400" b="1" kern="0" cap="all" dirty="0">
                <a:solidFill>
                  <a:srgbClr val="0000CC"/>
                </a:solidFill>
                <a:latin typeface="Arial" panose="020B0604020202020204" pitchFamily="34" charset="0"/>
                <a:cs typeface="Arial" panose="020B0604020202020204" pitchFamily="34" charset="0"/>
              </a:rPr>
              <a:t>Passing of the baton</a:t>
            </a:r>
            <a:endParaRPr lang="en-IN" sz="2400" b="1" kern="0"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algn="just">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The baton shall be passed within the takeover zone. </a:t>
            </a:r>
          </a:p>
          <a:p>
            <a:pPr algn="just">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The passing of the baton commences when it is first touched by the receiving athlete and completed at the moment it is in the hand of receiving athlete only. </a:t>
            </a:r>
          </a:p>
          <a:p>
            <a:pPr algn="just">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In relation to the takeover zone, it is only the position of the baton which is decisive. Passing of the baton outside the takeover zone shall result in disqualification. </a:t>
            </a:r>
          </a:p>
        </p:txBody>
      </p:sp>
      <p:pic>
        <p:nvPicPr>
          <p:cNvPr id="3" name="Picture 2">
            <a:extLst>
              <a:ext uri="{FF2B5EF4-FFF2-40B4-BE49-F238E27FC236}">
                <a16:creationId xmlns:a16="http://schemas.microsoft.com/office/drawing/2014/main" id="{BCF49631-D4E3-2FD6-C114-B5FDD980A1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96722" y="1650706"/>
            <a:ext cx="5087910" cy="4154557"/>
          </a:xfrm>
          <a:prstGeom prst="rect">
            <a:avLst/>
          </a:prstGeom>
          <a:ln w="12700">
            <a:solidFill>
              <a:schemeClr val="tx1"/>
            </a:solidFill>
          </a:ln>
          <a:effectLst/>
        </p:spPr>
      </p:pic>
    </p:spTree>
    <p:extLst>
      <p:ext uri="{BB962C8B-B14F-4D97-AF65-F5344CB8AC3E}">
        <p14:creationId xmlns:p14="http://schemas.microsoft.com/office/powerpoint/2010/main" val="372077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5E90F7B5-CCAE-CEBE-BE4C-410A53CE5F4A}"/>
              </a:ext>
            </a:extLst>
          </p:cNvPr>
          <p:cNvSpPr>
            <a:spLocks noGrp="1"/>
          </p:cNvSpPr>
          <p:nvPr>
            <p:ph idx="1"/>
          </p:nvPr>
        </p:nvSpPr>
        <p:spPr>
          <a:xfrm>
            <a:off x="335360" y="1484784"/>
            <a:ext cx="11521280" cy="5184576"/>
          </a:xfrm>
        </p:spPr>
        <p:txBody>
          <a:bodyPr>
            <a:normAutofit fontScale="85000" lnSpcReduction="10000"/>
          </a:bodyPr>
          <a:lstStyle/>
          <a:p>
            <a:pPr marL="0" indent="0">
              <a:buNone/>
            </a:pPr>
            <a:r>
              <a:rPr lang="en-IN" sz="2600" b="1" cap="all" dirty="0">
                <a:solidFill>
                  <a:srgbClr val="0000CC"/>
                </a:solidFill>
                <a:latin typeface="Arial" panose="020B0604020202020204" pitchFamily="34" charset="0"/>
                <a:cs typeface="Arial" panose="020B0604020202020204" pitchFamily="34" charset="0"/>
              </a:rPr>
              <a:t>Laned or Non Laned Race</a:t>
            </a:r>
            <a:endParaRPr lang="en-IN" sz="2600" b="1"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algn="just">
              <a:lnSpc>
                <a:spcPct val="140000"/>
              </a:lnSpc>
              <a:buFont typeface="Wingdings" panose="05000000000000000000" pitchFamily="2" charset="2"/>
              <a:buChar char="§"/>
            </a:pPr>
            <a:r>
              <a:rPr lang="en-IN" sz="2400" dirty="0">
                <a:latin typeface="Arial" panose="020B0604020202020204" pitchFamily="34" charset="0"/>
                <a:ea typeface="Open Sans" panose="020B0606030504020204" pitchFamily="34" charset="0"/>
                <a:cs typeface="Arial" panose="020B0604020202020204" pitchFamily="34" charset="0"/>
              </a:rPr>
              <a:t>The 4 X 100m race shall be run entirely in lanes. </a:t>
            </a:r>
          </a:p>
          <a:p>
            <a:pPr algn="just">
              <a:lnSpc>
                <a:spcPct val="140000"/>
              </a:lnSpc>
              <a:buFont typeface="Wingdings" panose="05000000000000000000" pitchFamily="2" charset="2"/>
              <a:buChar char="§"/>
            </a:pPr>
            <a:r>
              <a:rPr lang="en-IN" sz="2400" dirty="0">
                <a:latin typeface="Arial" panose="020B0604020202020204" pitchFamily="34" charset="0"/>
                <a:ea typeface="Open Sans" panose="020B0606030504020204" pitchFamily="34" charset="0"/>
                <a:cs typeface="Arial" panose="020B0604020202020204" pitchFamily="34" charset="0"/>
              </a:rPr>
              <a:t>The Medley Relay race should be run in lanes for the first two legs, as well as that part of the third leg up to the nearer edge of the break line, where athletes may leave their respective lanes (two bends in lanes). </a:t>
            </a:r>
          </a:p>
          <a:p>
            <a:pPr algn="just">
              <a:lnSpc>
                <a:spcPct val="140000"/>
              </a:lnSpc>
              <a:buFont typeface="Wingdings" panose="05000000000000000000" pitchFamily="2" charset="2"/>
              <a:buChar char="§"/>
            </a:pPr>
            <a:r>
              <a:rPr lang="en-IN" sz="2400" dirty="0">
                <a:latin typeface="Arial" panose="020B0604020202020204" pitchFamily="34" charset="0"/>
                <a:ea typeface="Open Sans" panose="020B0606030504020204" pitchFamily="34" charset="0"/>
                <a:cs typeface="Arial" panose="020B0604020202020204" pitchFamily="34" charset="0"/>
              </a:rPr>
              <a:t>Medley relay is included in U16 (Boys &amp; Girls) and U18 (Men &amp; Women).</a:t>
            </a:r>
          </a:p>
          <a:p>
            <a:pPr algn="just">
              <a:lnSpc>
                <a:spcPct val="140000"/>
              </a:lnSpc>
              <a:buFont typeface="Wingdings" panose="05000000000000000000" pitchFamily="2" charset="2"/>
              <a:buChar char="§"/>
            </a:pPr>
            <a:r>
              <a:rPr lang="en-IN" sz="2400" dirty="0">
                <a:latin typeface="Arial" panose="020B0604020202020204" pitchFamily="34" charset="0"/>
                <a:ea typeface="Open Sans" panose="020B0606030504020204" pitchFamily="34" charset="0"/>
                <a:cs typeface="Arial" panose="020B0604020202020204" pitchFamily="34" charset="0"/>
              </a:rPr>
              <a:t>The 4 X 400m shall be run in lanes for the first leg, as well as that part of the second leg up to the nearer edge of the break line, where the athletes may leave their respective lanes.</a:t>
            </a:r>
          </a:p>
          <a:p>
            <a:pPr algn="just">
              <a:lnSpc>
                <a:spcPct val="140000"/>
              </a:lnSpc>
              <a:buFont typeface="Wingdings" panose="05000000000000000000" pitchFamily="2" charset="2"/>
              <a:buChar char="§"/>
            </a:pPr>
            <a:r>
              <a:rPr lang="en-IN" sz="2400" dirty="0">
                <a:latin typeface="Arial" panose="020B0604020202020204" pitchFamily="34" charset="0"/>
                <a:ea typeface="Open Sans" panose="020B0606030504020204" pitchFamily="34" charset="0"/>
                <a:cs typeface="Arial" panose="020B0604020202020204" pitchFamily="34" charset="0"/>
              </a:rPr>
              <a:t>When less than 4 teams are participating in 4 X 400m, in lanes for the first leg up to the nearer edge of the break line, where athletes may leave their respective lanes (one bend in lanes). </a:t>
            </a:r>
          </a:p>
        </p:txBody>
      </p:sp>
    </p:spTree>
    <p:extLst>
      <p:ext uri="{BB962C8B-B14F-4D97-AF65-F5344CB8AC3E}">
        <p14:creationId xmlns:p14="http://schemas.microsoft.com/office/powerpoint/2010/main" val="179874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RELAY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92ADEE39-E39E-B8BC-1526-A6C16E11E88A}"/>
              </a:ext>
            </a:extLst>
          </p:cNvPr>
          <p:cNvSpPr txBox="1">
            <a:spLocks/>
          </p:cNvSpPr>
          <p:nvPr/>
        </p:nvSpPr>
        <p:spPr>
          <a:xfrm>
            <a:off x="303581" y="1412776"/>
            <a:ext cx="5544616" cy="4896544"/>
          </a:xfrm>
          <a:prstGeom prst="rect">
            <a:avLst/>
          </a:prstGeom>
        </p:spPr>
        <p:txBody>
          <a:bodyPr>
            <a:norm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just">
              <a:buNone/>
            </a:pPr>
            <a:r>
              <a:rPr lang="en-IN" sz="2400" b="1" kern="0" cap="all" dirty="0">
                <a:solidFill>
                  <a:srgbClr val="0000CC"/>
                </a:solidFill>
                <a:latin typeface="Arial" panose="020B0604020202020204" pitchFamily="34" charset="0"/>
                <a:cs typeface="Arial" panose="020B0604020202020204" pitchFamily="34" charset="0"/>
              </a:rPr>
              <a:t>2nd &amp; 3rd  Exchange in 4×400m</a:t>
            </a:r>
            <a:endParaRPr lang="en-IN" sz="2400" b="1" kern="0" cap="all" dirty="0">
              <a:solidFill>
                <a:srgbClr val="0000CC"/>
              </a:solidFill>
              <a:latin typeface="Arial" panose="020B0604020202020204" pitchFamily="34" charset="0"/>
              <a:ea typeface="Open Sans" panose="020B0606030504020204" pitchFamily="34" charset="0"/>
              <a:cs typeface="Arial" panose="020B0604020202020204" pitchFamily="34" charset="0"/>
            </a:endParaRPr>
          </a:p>
          <a:p>
            <a:pPr algn="just">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In the 4 X 400m race, the athletes running the third and fourth legs shall, under the direction of a designated official, place themselves in their waiting position in the same order (inside to out) as the order of their respective team members enter the last bend. </a:t>
            </a:r>
          </a:p>
          <a:p>
            <a:pPr algn="just">
              <a:buFont typeface="Wingdings" panose="05000000000000000000" pitchFamily="2" charset="2"/>
              <a:buChar char="§"/>
            </a:pPr>
            <a:r>
              <a:rPr lang="en-IN" sz="2000" kern="0" dirty="0">
                <a:latin typeface="Arial" panose="020B0604020202020204" pitchFamily="34" charset="0"/>
                <a:ea typeface="Open Sans" panose="020B0606030504020204" pitchFamily="34" charset="0"/>
                <a:cs typeface="Arial" panose="020B0604020202020204" pitchFamily="34" charset="0"/>
              </a:rPr>
              <a:t>Once the incoming athletes have passed this point, the waiting athletes shall maintain their order, and shall not exchange positions at the beginning of the takeover zone. If an athlete does not follow this Rule, their team shall be disqualified.</a:t>
            </a:r>
          </a:p>
        </p:txBody>
      </p:sp>
      <p:sp>
        <p:nvSpPr>
          <p:cNvPr id="3" name="object 4">
            <a:extLst>
              <a:ext uri="{FF2B5EF4-FFF2-40B4-BE49-F238E27FC236}">
                <a16:creationId xmlns:a16="http://schemas.microsoft.com/office/drawing/2014/main" id="{DD67498E-BE02-9F28-032C-CDD615491B7D}"/>
              </a:ext>
            </a:extLst>
          </p:cNvPr>
          <p:cNvSpPr/>
          <p:nvPr/>
        </p:nvSpPr>
        <p:spPr>
          <a:xfrm>
            <a:off x="6160309" y="1916832"/>
            <a:ext cx="5696331" cy="3888432"/>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29695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9F79C-5BF2-3BDC-32BB-2522F62037E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6505" t="15049" r="16505" b="16505"/>
          <a:stretch/>
        </p:blipFill>
        <p:spPr>
          <a:xfrm>
            <a:off x="3647728" y="2204864"/>
            <a:ext cx="5919787" cy="40322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5E2CB4-4889-7970-AAB0-0F755A2BBF14}"/>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descr="The Basics of Olympic Hurdles">
            <a:extLst>
              <a:ext uri="{FF2B5EF4-FFF2-40B4-BE49-F238E27FC236}">
                <a16:creationId xmlns:a16="http://schemas.microsoft.com/office/drawing/2014/main" id="{420A1B90-31BC-3716-1477-82519EACE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1897562"/>
            <a:ext cx="4546532" cy="42623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orthographicFront"/>
            <a:lightRig rig="soft" dir="t"/>
          </a:scene3d>
          <a:sp3d contourW="12700" prstMaterial="matte">
            <a:bevelT w="63500" h="50800"/>
            <a:contourClr>
              <a:srgbClr val="C0C0C0"/>
            </a:contourClr>
          </a:sp3d>
        </p:spPr>
      </p:pic>
      <p:sp>
        <p:nvSpPr>
          <p:cNvPr id="5" name="Content Placeholder 2">
            <a:extLst>
              <a:ext uri="{FF2B5EF4-FFF2-40B4-BE49-F238E27FC236}">
                <a16:creationId xmlns:a16="http://schemas.microsoft.com/office/drawing/2014/main" id="{D4B90102-3704-A5E0-A145-69039D386974}"/>
              </a:ext>
            </a:extLst>
          </p:cNvPr>
          <p:cNvSpPr>
            <a:spLocks noGrp="1"/>
          </p:cNvSpPr>
          <p:nvPr>
            <p:ph idx="1"/>
          </p:nvPr>
        </p:nvSpPr>
        <p:spPr>
          <a:xfrm>
            <a:off x="479376" y="1348526"/>
            <a:ext cx="6552728" cy="4834533"/>
          </a:xfrm>
        </p:spPr>
        <p:txBody>
          <a:bodyPr>
            <a:noAutofit/>
          </a:bodyPr>
          <a:lstStyle/>
          <a:p>
            <a:pPr marL="0" indent="0" algn="just">
              <a:lnSpc>
                <a:spcPct val="140000"/>
              </a:lnSpc>
              <a:spcBef>
                <a:spcPts val="0"/>
              </a:spcBef>
              <a:spcAft>
                <a:spcPts val="0"/>
              </a:spcAft>
              <a:buNone/>
            </a:pPr>
            <a:r>
              <a:rPr lang="en-IN" sz="2400" b="1" dirty="0">
                <a:solidFill>
                  <a:srgbClr val="0000CC"/>
                </a:solidFill>
                <a:latin typeface="Arial" panose="020B0604020202020204" pitchFamily="34" charset="0"/>
                <a:ea typeface="Open Sans" panose="020B0606030504020204" pitchFamily="34" charset="0"/>
                <a:cs typeface="Arial" panose="020B0604020202020204" pitchFamily="34" charset="0"/>
              </a:rPr>
              <a:t>AGE CATEGORIES &amp; EVENTS </a:t>
            </a:r>
          </a:p>
          <a:p>
            <a:pPr marL="0" indent="0" algn="just">
              <a:lnSpc>
                <a:spcPct val="140000"/>
              </a:lnSpc>
              <a:spcBef>
                <a:spcPts val="0"/>
              </a:spcBef>
              <a:spcAft>
                <a:spcPts val="0"/>
              </a:spcAft>
              <a:buNone/>
            </a:pPr>
            <a:r>
              <a:rPr lang="en-IN" sz="2000" dirty="0">
                <a:latin typeface="Arial" panose="020B0604020202020204" pitchFamily="34" charset="0"/>
                <a:ea typeface="Open Sans" panose="020B0606030504020204" pitchFamily="34" charset="0"/>
                <a:cs typeface="Arial" panose="020B0604020202020204" pitchFamily="34" charset="0"/>
              </a:rPr>
              <a:t>The standard distances shall be:</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Men, U23 Men, U20 Men and U18 Men: 110m, 400m</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Boys U16: 80 m</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Women, U23 Women, U20 Women and U18 Women: 100m, 400m</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Girls U16: 80 m</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There shall be ten flights for 100mH, 110mH and 400mH</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In 80mH Boys U16, there are 7 flights.</a:t>
            </a:r>
          </a:p>
          <a:p>
            <a:pPr algn="just">
              <a:lnSpc>
                <a:spcPct val="14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In 80mH Girls U16, there are 8 flights.</a:t>
            </a:r>
          </a:p>
        </p:txBody>
      </p:sp>
    </p:spTree>
    <p:extLst>
      <p:ext uri="{BB962C8B-B14F-4D97-AF65-F5344CB8AC3E}">
        <p14:creationId xmlns:p14="http://schemas.microsoft.com/office/powerpoint/2010/main" val="4272514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5E2CB4-4889-7970-AAB0-0F755A2BBF14}"/>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DISTANCES &amp; HEIGHTS OF HURDLES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D4B90102-3704-A5E0-A145-69039D386974}"/>
              </a:ext>
            </a:extLst>
          </p:cNvPr>
          <p:cNvSpPr>
            <a:spLocks noGrp="1"/>
          </p:cNvSpPr>
          <p:nvPr>
            <p:ph idx="1"/>
          </p:nvPr>
        </p:nvSpPr>
        <p:spPr>
          <a:xfrm>
            <a:off x="479376" y="1268760"/>
            <a:ext cx="11377264" cy="584201"/>
          </a:xfrm>
        </p:spPr>
        <p:txBody>
          <a:bodyPr>
            <a:noAutofit/>
          </a:bodyPr>
          <a:lstStyle/>
          <a:p>
            <a:pPr marL="0" indent="0" algn="just">
              <a:lnSpc>
                <a:spcPct val="140000"/>
              </a:lnSpc>
              <a:spcBef>
                <a:spcPts val="0"/>
              </a:spcBef>
              <a:spcAft>
                <a:spcPts val="0"/>
              </a:spcAft>
              <a:buNone/>
            </a:pPr>
            <a:r>
              <a:rPr lang="en-IN" sz="2400" b="1" dirty="0">
                <a:solidFill>
                  <a:srgbClr val="0000CC"/>
                </a:solidFill>
                <a:latin typeface="Arial" panose="020B0604020202020204" pitchFamily="34" charset="0"/>
                <a:ea typeface="Open Sans" panose="020B0606030504020204" pitchFamily="34" charset="0"/>
                <a:cs typeface="Arial" panose="020B0604020202020204" pitchFamily="34" charset="0"/>
              </a:rPr>
              <a:t>GROUP WISE DISTANCES &amp; HEIGHTS OF HURDLES</a:t>
            </a:r>
          </a:p>
        </p:txBody>
      </p:sp>
      <p:graphicFrame>
        <p:nvGraphicFramePr>
          <p:cNvPr id="2" name="Table 5">
            <a:extLst>
              <a:ext uri="{FF2B5EF4-FFF2-40B4-BE49-F238E27FC236}">
                <a16:creationId xmlns:a16="http://schemas.microsoft.com/office/drawing/2014/main" id="{E2D6014B-E415-90DB-7A03-B9C90BAB4546}"/>
              </a:ext>
            </a:extLst>
          </p:cNvPr>
          <p:cNvGraphicFramePr>
            <a:graphicFrameLocks noGrp="1"/>
          </p:cNvGraphicFramePr>
          <p:nvPr>
            <p:extLst>
              <p:ext uri="{D42A27DB-BD31-4B8C-83A1-F6EECF244321}">
                <p14:modId xmlns:p14="http://schemas.microsoft.com/office/powerpoint/2010/main" val="1544538691"/>
              </p:ext>
            </p:extLst>
          </p:nvPr>
        </p:nvGraphicFramePr>
        <p:xfrm>
          <a:off x="551384" y="1843648"/>
          <a:ext cx="11305256" cy="1830397"/>
        </p:xfrm>
        <a:graphic>
          <a:graphicData uri="http://schemas.openxmlformats.org/drawingml/2006/table">
            <a:tbl>
              <a:tblPr firstRow="1" bandRow="1">
                <a:tableStyleId>{5C22544A-7EE6-4342-B048-85BDC9FD1C3A}</a:tableStyleId>
              </a:tblPr>
              <a:tblGrid>
                <a:gridCol w="1413157">
                  <a:extLst>
                    <a:ext uri="{9D8B030D-6E8A-4147-A177-3AD203B41FA5}">
                      <a16:colId xmlns:a16="http://schemas.microsoft.com/office/drawing/2014/main" val="2456741292"/>
                    </a:ext>
                  </a:extLst>
                </a:gridCol>
                <a:gridCol w="1413157">
                  <a:extLst>
                    <a:ext uri="{9D8B030D-6E8A-4147-A177-3AD203B41FA5}">
                      <a16:colId xmlns:a16="http://schemas.microsoft.com/office/drawing/2014/main" val="132616623"/>
                    </a:ext>
                  </a:extLst>
                </a:gridCol>
                <a:gridCol w="1413157">
                  <a:extLst>
                    <a:ext uri="{9D8B030D-6E8A-4147-A177-3AD203B41FA5}">
                      <a16:colId xmlns:a16="http://schemas.microsoft.com/office/drawing/2014/main" val="2033918902"/>
                    </a:ext>
                  </a:extLst>
                </a:gridCol>
                <a:gridCol w="1413157">
                  <a:extLst>
                    <a:ext uri="{9D8B030D-6E8A-4147-A177-3AD203B41FA5}">
                      <a16:colId xmlns:a16="http://schemas.microsoft.com/office/drawing/2014/main" val="1381845686"/>
                    </a:ext>
                  </a:extLst>
                </a:gridCol>
                <a:gridCol w="1413157">
                  <a:extLst>
                    <a:ext uri="{9D8B030D-6E8A-4147-A177-3AD203B41FA5}">
                      <a16:colId xmlns:a16="http://schemas.microsoft.com/office/drawing/2014/main" val="3839905341"/>
                    </a:ext>
                  </a:extLst>
                </a:gridCol>
                <a:gridCol w="1413157">
                  <a:extLst>
                    <a:ext uri="{9D8B030D-6E8A-4147-A177-3AD203B41FA5}">
                      <a16:colId xmlns:a16="http://schemas.microsoft.com/office/drawing/2014/main" val="515604491"/>
                    </a:ext>
                  </a:extLst>
                </a:gridCol>
                <a:gridCol w="1413157">
                  <a:extLst>
                    <a:ext uri="{9D8B030D-6E8A-4147-A177-3AD203B41FA5}">
                      <a16:colId xmlns:a16="http://schemas.microsoft.com/office/drawing/2014/main" val="3646428882"/>
                    </a:ext>
                  </a:extLst>
                </a:gridCol>
                <a:gridCol w="1413157">
                  <a:extLst>
                    <a:ext uri="{9D8B030D-6E8A-4147-A177-3AD203B41FA5}">
                      <a16:colId xmlns:a16="http://schemas.microsoft.com/office/drawing/2014/main" val="3491669081"/>
                    </a:ext>
                  </a:extLst>
                </a:gridCol>
              </a:tblGrid>
              <a:tr h="489277">
                <a:tc>
                  <a:txBody>
                    <a:bodyPr/>
                    <a:lstStyle/>
                    <a:p>
                      <a:pPr algn="ctr"/>
                      <a:r>
                        <a:rPr lang="en-US" sz="1200" dirty="0">
                          <a:latin typeface="Arial" panose="020B0604020202020204" pitchFamily="34" charset="0"/>
                          <a:cs typeface="Arial" panose="020B0604020202020204" pitchFamily="34" charset="0"/>
                        </a:rPr>
                        <a:t>DISTANCE OF RACE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MEN &amp; U23 MEN</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U20 MEN</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U18 MEN</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WOMEN / U23 &amp; U20 WOMEN</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U18 WOMEN</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BOYS U16</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GIRLS U16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61613059"/>
                  </a:ext>
                </a:extLst>
              </a:tr>
              <a:tr h="310023">
                <a:tc>
                  <a:txBody>
                    <a:bodyPr/>
                    <a:lstStyle/>
                    <a:p>
                      <a:pPr algn="ctr"/>
                      <a:r>
                        <a:rPr lang="en-US" sz="1600" b="1" dirty="0">
                          <a:latin typeface="Arial" panose="020B0604020202020204" pitchFamily="34" charset="0"/>
                          <a:cs typeface="Arial" panose="020B0604020202020204" pitchFamily="34" charset="0"/>
                        </a:rPr>
                        <a:t>110M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1.067M</a:t>
                      </a:r>
                    </a:p>
                  </a:txBody>
                  <a:tcPr/>
                </a:tc>
                <a:tc>
                  <a:txBody>
                    <a:bodyPr/>
                    <a:lstStyle/>
                    <a:p>
                      <a:pPr algn="ctr"/>
                      <a:r>
                        <a:rPr lang="en-US" sz="1600" b="1" dirty="0">
                          <a:latin typeface="Arial" panose="020B0604020202020204" pitchFamily="34" charset="0"/>
                          <a:cs typeface="Arial" panose="020B0604020202020204" pitchFamily="34" charset="0"/>
                        </a:rPr>
                        <a:t>0.991M</a:t>
                      </a:r>
                    </a:p>
                  </a:txBody>
                  <a:tcPr/>
                </a:tc>
                <a:tc>
                  <a:txBody>
                    <a:bodyPr/>
                    <a:lstStyle/>
                    <a:p>
                      <a:pPr algn="ctr"/>
                      <a:r>
                        <a:rPr lang="en-US" sz="1600" b="1" dirty="0">
                          <a:latin typeface="Arial" panose="020B0604020202020204" pitchFamily="34" charset="0"/>
                          <a:cs typeface="Arial" panose="020B0604020202020204" pitchFamily="34" charset="0"/>
                        </a:rPr>
                        <a:t>0.914M</a:t>
                      </a:r>
                    </a:p>
                  </a:txBody>
                  <a:tcPr/>
                </a:tc>
                <a:tc>
                  <a:txBody>
                    <a:bodyPr/>
                    <a:lstStyle/>
                    <a:p>
                      <a:pPr algn="ctr"/>
                      <a:r>
                        <a:rPr lang="en-US" sz="1600" b="1" dirty="0">
                          <a:latin typeface="Arial" panose="020B0604020202020204" pitchFamily="34" charset="0"/>
                          <a:cs typeface="Arial" panose="020B0604020202020204" pitchFamily="34" charset="0"/>
                        </a:rPr>
                        <a:t> -----</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54983658"/>
                  </a:ext>
                </a:extLst>
              </a:tr>
              <a:tr h="310023">
                <a:tc>
                  <a:txBody>
                    <a:bodyPr/>
                    <a:lstStyle/>
                    <a:p>
                      <a:pPr algn="ctr"/>
                      <a:r>
                        <a:rPr lang="en-US" sz="1600" b="1" dirty="0">
                          <a:latin typeface="Arial" panose="020B0604020202020204" pitchFamily="34" charset="0"/>
                          <a:cs typeface="Arial" panose="020B0604020202020204" pitchFamily="34" charset="0"/>
                        </a:rPr>
                        <a:t>100M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0.838M</a:t>
                      </a:r>
                    </a:p>
                  </a:txBody>
                  <a:tcPr/>
                </a:tc>
                <a:tc>
                  <a:txBody>
                    <a:bodyPr/>
                    <a:lstStyle/>
                    <a:p>
                      <a:pPr algn="ctr"/>
                      <a:r>
                        <a:rPr lang="en-US" sz="1600" b="1" dirty="0">
                          <a:latin typeface="Arial" panose="020B0604020202020204" pitchFamily="34" charset="0"/>
                          <a:cs typeface="Arial" panose="020B0604020202020204" pitchFamily="34" charset="0"/>
                        </a:rPr>
                        <a:t>0.762M</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7630137"/>
                  </a:ext>
                </a:extLst>
              </a:tr>
              <a:tr h="310023">
                <a:tc>
                  <a:txBody>
                    <a:bodyPr/>
                    <a:lstStyle/>
                    <a:p>
                      <a:pPr algn="ctr"/>
                      <a:r>
                        <a:rPr lang="en-US" sz="1600" b="1" dirty="0">
                          <a:latin typeface="Arial" panose="020B0604020202020204" pitchFamily="34" charset="0"/>
                          <a:cs typeface="Arial" panose="020B0604020202020204" pitchFamily="34" charset="0"/>
                        </a:rPr>
                        <a:t>400M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0.914M</a:t>
                      </a:r>
                    </a:p>
                  </a:txBody>
                  <a:tcPr/>
                </a:tc>
                <a:tc>
                  <a:txBody>
                    <a:bodyPr/>
                    <a:lstStyle/>
                    <a:p>
                      <a:pPr algn="ctr"/>
                      <a:r>
                        <a:rPr lang="en-US" sz="1600" b="1" dirty="0">
                          <a:latin typeface="Arial" panose="020B0604020202020204" pitchFamily="34" charset="0"/>
                          <a:cs typeface="Arial" panose="020B0604020202020204" pitchFamily="34" charset="0"/>
                        </a:rPr>
                        <a:t>0.914M</a:t>
                      </a:r>
                    </a:p>
                  </a:txBody>
                  <a:tcPr/>
                </a:tc>
                <a:tc>
                  <a:txBody>
                    <a:bodyPr/>
                    <a:lstStyle/>
                    <a:p>
                      <a:pPr algn="ctr"/>
                      <a:r>
                        <a:rPr lang="en-US" sz="1600" b="1" dirty="0">
                          <a:latin typeface="Arial" panose="020B0604020202020204" pitchFamily="34" charset="0"/>
                          <a:cs typeface="Arial" panose="020B0604020202020204" pitchFamily="34" charset="0"/>
                        </a:rPr>
                        <a:t>0.838M</a:t>
                      </a:r>
                    </a:p>
                  </a:txBody>
                  <a:tcPr/>
                </a:tc>
                <a:tc>
                  <a:txBody>
                    <a:bodyPr/>
                    <a:lstStyle/>
                    <a:p>
                      <a:pPr algn="ctr"/>
                      <a:r>
                        <a:rPr lang="en-US" sz="1600" b="1" dirty="0">
                          <a:latin typeface="Arial" panose="020B0604020202020204" pitchFamily="34" charset="0"/>
                          <a:cs typeface="Arial" panose="020B0604020202020204" pitchFamily="34" charset="0"/>
                        </a:rPr>
                        <a:t>0.762M</a:t>
                      </a:r>
                    </a:p>
                  </a:txBody>
                  <a:tcPr/>
                </a:tc>
                <a:tc>
                  <a:txBody>
                    <a:bodyPr/>
                    <a:lstStyle/>
                    <a:p>
                      <a:pPr algn="ctr"/>
                      <a:r>
                        <a:rPr lang="en-US" sz="1600" b="1" dirty="0">
                          <a:latin typeface="Arial" panose="020B0604020202020204" pitchFamily="34" charset="0"/>
                          <a:cs typeface="Arial" panose="020B0604020202020204" pitchFamily="34" charset="0"/>
                        </a:rPr>
                        <a:t>0.762M</a:t>
                      </a:r>
                    </a:p>
                  </a:txBody>
                  <a:tcPr/>
                </a:tc>
                <a:tc>
                  <a:txBody>
                    <a:bodyPr/>
                    <a:lstStyle/>
                    <a:p>
                      <a:pPr algn="ctr"/>
                      <a:r>
                        <a:rPr lang="en-US" sz="1600" b="1" dirty="0">
                          <a:latin typeface="Arial" panose="020B0604020202020204" pitchFamily="34" charset="0"/>
                          <a:cs typeface="Arial" panose="020B0604020202020204" pitchFamily="34" charset="0"/>
                        </a:rPr>
                        <a:t>-----</a:t>
                      </a:r>
                    </a:p>
                  </a:txBody>
                  <a:tcPr/>
                </a:tc>
                <a:tc>
                  <a:txBody>
                    <a:bodyPr/>
                    <a:lstStyle/>
                    <a:p>
                      <a:pPr algn="ctr"/>
                      <a:r>
                        <a:rPr lang="en-US" sz="1600" b="1" dirty="0">
                          <a:latin typeface="Arial" panose="020B0604020202020204" pitchFamily="34" charset="0"/>
                          <a:cs typeface="Arial" panose="020B0604020202020204" pitchFamily="34" charset="0"/>
                        </a:rPr>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9564829"/>
                  </a:ext>
                </a:extLst>
              </a:tr>
              <a:tr h="310023">
                <a:tc>
                  <a:txBody>
                    <a:bodyPr/>
                    <a:lstStyle/>
                    <a:p>
                      <a:pPr algn="ctr"/>
                      <a:r>
                        <a:rPr lang="en-US" sz="1600" b="1" dirty="0">
                          <a:latin typeface="Arial" panose="020B0604020202020204" pitchFamily="34" charset="0"/>
                          <a:cs typeface="Arial" panose="020B0604020202020204" pitchFamily="34" charset="0"/>
                        </a:rPr>
                        <a:t>80M</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0.838M</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0.762M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6570576"/>
                  </a:ext>
                </a:extLst>
              </a:tr>
            </a:tbl>
          </a:graphicData>
        </a:graphic>
      </p:graphicFrame>
      <p:sp>
        <p:nvSpPr>
          <p:cNvPr id="7" name="Content Placeholder 2">
            <a:extLst>
              <a:ext uri="{FF2B5EF4-FFF2-40B4-BE49-F238E27FC236}">
                <a16:creationId xmlns:a16="http://schemas.microsoft.com/office/drawing/2014/main" id="{79B3C564-F92B-3C37-CC2C-4DB594A9D094}"/>
              </a:ext>
            </a:extLst>
          </p:cNvPr>
          <p:cNvSpPr txBox="1">
            <a:spLocks/>
          </p:cNvSpPr>
          <p:nvPr/>
        </p:nvSpPr>
        <p:spPr>
          <a:xfrm>
            <a:off x="479376" y="3717032"/>
            <a:ext cx="11377264" cy="584201"/>
          </a:xfrm>
          <a:prstGeom prst="rect">
            <a:avLst/>
          </a:prstGeom>
        </p:spPr>
        <p:txBody>
          <a:bodyPr>
            <a:noAutofit/>
          </a:bodyPr>
          <a:lst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ＭＳ Ｐゴシック" charset="0"/>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ＭＳ Ｐゴシック" charset="0"/>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ＭＳ Ｐゴシック" charset="0"/>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ＭＳ Ｐゴシック" charset="0"/>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a:lstStyle>
          <a:p>
            <a:pPr marL="0" indent="0" algn="just">
              <a:lnSpc>
                <a:spcPct val="140000"/>
              </a:lnSpc>
              <a:spcBef>
                <a:spcPts val="0"/>
              </a:spcBef>
              <a:spcAft>
                <a:spcPts val="0"/>
              </a:spcAft>
              <a:buFontTx/>
              <a:buNone/>
            </a:pPr>
            <a:r>
              <a:rPr lang="en-IN" sz="2400" b="1" kern="0" dirty="0">
                <a:solidFill>
                  <a:srgbClr val="0000CC"/>
                </a:solidFill>
                <a:latin typeface="Arial" panose="020B0604020202020204" pitchFamily="34" charset="0"/>
                <a:ea typeface="Open Sans" panose="020B0606030504020204" pitchFamily="34" charset="0"/>
                <a:cs typeface="Arial" panose="020B0604020202020204" pitchFamily="34" charset="0"/>
              </a:rPr>
              <a:t>DISTANCE BETWEEN THE HURDLES</a:t>
            </a:r>
          </a:p>
        </p:txBody>
      </p:sp>
      <p:graphicFrame>
        <p:nvGraphicFramePr>
          <p:cNvPr id="8" name="Table 5">
            <a:extLst>
              <a:ext uri="{FF2B5EF4-FFF2-40B4-BE49-F238E27FC236}">
                <a16:creationId xmlns:a16="http://schemas.microsoft.com/office/drawing/2014/main" id="{25F8EC63-A039-133A-5AE5-5E135EC0AB8E}"/>
              </a:ext>
            </a:extLst>
          </p:cNvPr>
          <p:cNvGraphicFramePr>
            <a:graphicFrameLocks noGrp="1"/>
          </p:cNvGraphicFramePr>
          <p:nvPr>
            <p:extLst>
              <p:ext uri="{D42A27DB-BD31-4B8C-83A1-F6EECF244321}">
                <p14:modId xmlns:p14="http://schemas.microsoft.com/office/powerpoint/2010/main" val="3200327920"/>
              </p:ext>
            </p:extLst>
          </p:nvPr>
        </p:nvGraphicFramePr>
        <p:xfrm>
          <a:off x="551384" y="4291921"/>
          <a:ext cx="11305256" cy="2194952"/>
        </p:xfrm>
        <a:graphic>
          <a:graphicData uri="http://schemas.openxmlformats.org/drawingml/2006/table">
            <a:tbl>
              <a:tblPr firstRow="1" bandRow="1">
                <a:tableStyleId>{5C22544A-7EE6-4342-B048-85BDC9FD1C3A}</a:tableStyleId>
              </a:tblPr>
              <a:tblGrid>
                <a:gridCol w="2826314">
                  <a:extLst>
                    <a:ext uri="{9D8B030D-6E8A-4147-A177-3AD203B41FA5}">
                      <a16:colId xmlns:a16="http://schemas.microsoft.com/office/drawing/2014/main" val="2456741292"/>
                    </a:ext>
                  </a:extLst>
                </a:gridCol>
                <a:gridCol w="2826314">
                  <a:extLst>
                    <a:ext uri="{9D8B030D-6E8A-4147-A177-3AD203B41FA5}">
                      <a16:colId xmlns:a16="http://schemas.microsoft.com/office/drawing/2014/main" val="132616623"/>
                    </a:ext>
                  </a:extLst>
                </a:gridCol>
                <a:gridCol w="2826314">
                  <a:extLst>
                    <a:ext uri="{9D8B030D-6E8A-4147-A177-3AD203B41FA5}">
                      <a16:colId xmlns:a16="http://schemas.microsoft.com/office/drawing/2014/main" val="2033918902"/>
                    </a:ext>
                  </a:extLst>
                </a:gridCol>
                <a:gridCol w="2826314">
                  <a:extLst>
                    <a:ext uri="{9D8B030D-6E8A-4147-A177-3AD203B41FA5}">
                      <a16:colId xmlns:a16="http://schemas.microsoft.com/office/drawing/2014/main" val="1381845686"/>
                    </a:ext>
                  </a:extLst>
                </a:gridCol>
              </a:tblGrid>
              <a:tr h="518552">
                <a:tc>
                  <a:txBody>
                    <a:bodyPr/>
                    <a:lstStyle/>
                    <a:p>
                      <a:pPr algn="ctr"/>
                      <a:r>
                        <a:rPr lang="en-US" sz="1200" dirty="0">
                          <a:latin typeface="Arial" panose="020B0604020202020204" pitchFamily="34" charset="0"/>
                          <a:cs typeface="Arial" panose="020B0604020202020204" pitchFamily="34" charset="0"/>
                        </a:rPr>
                        <a:t>DISTANCE OF RACE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DISTANCE FROM START LINE TO FIRST HURDLE</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DISTANCE BETWEEN THE HURDLES</a:t>
                      </a: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DISTANCE FROM LAST HURDLE TO FINISH LINE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61613059"/>
                  </a:ext>
                </a:extLst>
              </a:tr>
              <a:tr h="328573">
                <a:tc>
                  <a:txBody>
                    <a:bodyPr/>
                    <a:lstStyle/>
                    <a:p>
                      <a:pPr algn="ctr"/>
                      <a:r>
                        <a:rPr lang="en-US" sz="1600" b="1" dirty="0">
                          <a:latin typeface="Arial" panose="020B0604020202020204" pitchFamily="34" charset="0"/>
                          <a:cs typeface="Arial" panose="020B0604020202020204" pitchFamily="34" charset="0"/>
                        </a:rPr>
                        <a:t>110M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13.72M</a:t>
                      </a:r>
                    </a:p>
                  </a:txBody>
                  <a:tcPr/>
                </a:tc>
                <a:tc>
                  <a:txBody>
                    <a:bodyPr/>
                    <a:lstStyle/>
                    <a:p>
                      <a:pPr algn="ctr"/>
                      <a:r>
                        <a:rPr lang="en-US" sz="1600" b="1" dirty="0">
                          <a:latin typeface="Arial" panose="020B0604020202020204" pitchFamily="34" charset="0"/>
                          <a:cs typeface="Arial" panose="020B0604020202020204" pitchFamily="34" charset="0"/>
                        </a:rPr>
                        <a:t>9.14M</a:t>
                      </a:r>
                    </a:p>
                  </a:txBody>
                  <a:tcPr/>
                </a:tc>
                <a:tc>
                  <a:txBody>
                    <a:bodyPr/>
                    <a:lstStyle/>
                    <a:p>
                      <a:pPr algn="ctr"/>
                      <a:r>
                        <a:rPr lang="en-US" sz="1600" b="1" dirty="0">
                          <a:latin typeface="Arial" panose="020B0604020202020204" pitchFamily="34" charset="0"/>
                          <a:cs typeface="Arial" panose="020B0604020202020204" pitchFamily="34" charset="0"/>
                        </a:rPr>
                        <a:t>14.02M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54983658"/>
                  </a:ext>
                </a:extLst>
              </a:tr>
              <a:tr h="328573">
                <a:tc>
                  <a:txBody>
                    <a:bodyPr/>
                    <a:lstStyle/>
                    <a:p>
                      <a:pPr algn="ctr"/>
                      <a:r>
                        <a:rPr lang="en-US" sz="1600" b="1" dirty="0">
                          <a:latin typeface="Arial" panose="020B0604020202020204" pitchFamily="34" charset="0"/>
                          <a:cs typeface="Arial" panose="020B0604020202020204" pitchFamily="34" charset="0"/>
                        </a:rPr>
                        <a:t>100M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13.00M</a:t>
                      </a:r>
                    </a:p>
                  </a:txBody>
                  <a:tcPr/>
                </a:tc>
                <a:tc>
                  <a:txBody>
                    <a:bodyPr/>
                    <a:lstStyle/>
                    <a:p>
                      <a:pPr algn="ctr"/>
                      <a:r>
                        <a:rPr lang="en-US" sz="1600" b="1" dirty="0">
                          <a:latin typeface="Arial" panose="020B0604020202020204" pitchFamily="34" charset="0"/>
                          <a:cs typeface="Arial" panose="020B0604020202020204" pitchFamily="34" charset="0"/>
                        </a:rPr>
                        <a:t>8.50M</a:t>
                      </a:r>
                    </a:p>
                  </a:txBody>
                  <a:tcPr/>
                </a:tc>
                <a:tc>
                  <a:txBody>
                    <a:bodyPr/>
                    <a:lstStyle/>
                    <a:p>
                      <a:pPr algn="ctr"/>
                      <a:r>
                        <a:rPr lang="en-US" sz="1600" b="1" dirty="0">
                          <a:latin typeface="Arial" panose="020B0604020202020204" pitchFamily="34" charset="0"/>
                          <a:cs typeface="Arial" panose="020B0604020202020204" pitchFamily="34" charset="0"/>
                        </a:rPr>
                        <a:t>10.50M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7630137"/>
                  </a:ext>
                </a:extLst>
              </a:tr>
              <a:tr h="328573">
                <a:tc>
                  <a:txBody>
                    <a:bodyPr/>
                    <a:lstStyle/>
                    <a:p>
                      <a:pPr algn="ctr"/>
                      <a:r>
                        <a:rPr lang="en-US" sz="1600" b="1" dirty="0">
                          <a:latin typeface="Arial" panose="020B0604020202020204" pitchFamily="34" charset="0"/>
                          <a:cs typeface="Arial" panose="020B0604020202020204" pitchFamily="34" charset="0"/>
                        </a:rPr>
                        <a:t>400M</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45.00M</a:t>
                      </a:r>
                    </a:p>
                  </a:txBody>
                  <a:tcPr/>
                </a:tc>
                <a:tc>
                  <a:txBody>
                    <a:bodyPr/>
                    <a:lstStyle/>
                    <a:p>
                      <a:pPr algn="ctr"/>
                      <a:r>
                        <a:rPr lang="en-US" sz="1600" b="1" dirty="0">
                          <a:latin typeface="Arial" panose="020B0604020202020204" pitchFamily="34" charset="0"/>
                          <a:cs typeface="Arial" panose="020B0604020202020204" pitchFamily="34" charset="0"/>
                        </a:rPr>
                        <a:t>35.00M</a:t>
                      </a:r>
                    </a:p>
                  </a:txBody>
                  <a:tcPr/>
                </a:tc>
                <a:tc>
                  <a:txBody>
                    <a:bodyPr/>
                    <a:lstStyle/>
                    <a:p>
                      <a:pPr algn="ctr"/>
                      <a:r>
                        <a:rPr lang="en-US" sz="1600" b="1" dirty="0">
                          <a:latin typeface="Arial" panose="020B0604020202020204" pitchFamily="34" charset="0"/>
                          <a:cs typeface="Arial" panose="020B0604020202020204" pitchFamily="34" charset="0"/>
                        </a:rPr>
                        <a:t>40.00M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9564829"/>
                  </a:ext>
                </a:extLst>
              </a:tr>
              <a:tr h="328573">
                <a:tc>
                  <a:txBody>
                    <a:bodyPr/>
                    <a:lstStyle/>
                    <a:p>
                      <a:pPr algn="ctr"/>
                      <a:r>
                        <a:rPr lang="en-US" sz="1600" b="1" dirty="0">
                          <a:latin typeface="Arial" panose="020B0604020202020204" pitchFamily="34" charset="0"/>
                          <a:cs typeface="Arial" panose="020B0604020202020204" pitchFamily="34" charset="0"/>
                        </a:rPr>
                        <a:t>80M BOYS (7 FLIGHTS)</a:t>
                      </a:r>
                    </a:p>
                  </a:txBody>
                  <a:tcP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13.50M</a:t>
                      </a:r>
                    </a:p>
                  </a:txBody>
                  <a:tcPr/>
                </a:tc>
                <a:tc>
                  <a:txBody>
                    <a:bodyPr/>
                    <a:lstStyle/>
                    <a:p>
                      <a:pPr algn="ctr"/>
                      <a:r>
                        <a:rPr lang="en-US" sz="1600" b="1" dirty="0">
                          <a:latin typeface="Arial" panose="020B0604020202020204" pitchFamily="34" charset="0"/>
                          <a:cs typeface="Arial" panose="020B0604020202020204" pitchFamily="34" charset="0"/>
                        </a:rPr>
                        <a:t>8.60M</a:t>
                      </a:r>
                    </a:p>
                  </a:txBody>
                  <a:tcPr/>
                </a:tc>
                <a:tc>
                  <a:txBody>
                    <a:bodyPr/>
                    <a:lstStyle/>
                    <a:p>
                      <a:pPr algn="ctr"/>
                      <a:r>
                        <a:rPr lang="en-US" sz="1600" b="1" dirty="0">
                          <a:latin typeface="Arial" panose="020B0604020202020204" pitchFamily="34" charset="0"/>
                          <a:cs typeface="Arial" panose="020B0604020202020204" pitchFamily="34" charset="0"/>
                        </a:rPr>
                        <a:t>14.90M</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56570576"/>
                  </a:ext>
                </a:extLst>
              </a:tr>
              <a:tr h="328573">
                <a:tc>
                  <a:txBody>
                    <a:bodyPr/>
                    <a:lstStyle/>
                    <a:p>
                      <a:pPr algn="ctr"/>
                      <a:r>
                        <a:rPr lang="en-US" sz="1600" b="1" dirty="0">
                          <a:latin typeface="Arial" panose="020B0604020202020204" pitchFamily="34" charset="0"/>
                          <a:cs typeface="Arial" panose="020B0604020202020204" pitchFamily="34" charset="0"/>
                        </a:rPr>
                        <a:t>80M GIRLS (8 FLIGHTS)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12.00M</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8.00M</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12.00M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0021"/>
                  </a:ext>
                </a:extLst>
              </a:tr>
            </a:tbl>
          </a:graphicData>
        </a:graphic>
      </p:graphicFrame>
    </p:spTree>
    <p:extLst>
      <p:ext uri="{BB962C8B-B14F-4D97-AF65-F5344CB8AC3E}">
        <p14:creationId xmlns:p14="http://schemas.microsoft.com/office/powerpoint/2010/main" val="70456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Content Placeholder 4">
            <a:extLst>
              <a:ext uri="{FF2B5EF4-FFF2-40B4-BE49-F238E27FC236}">
                <a16:creationId xmlns:a16="http://schemas.microsoft.com/office/drawing/2014/main" id="{6B90B003-4785-2DE0-2269-A1E5DC88E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863" y="1633961"/>
            <a:ext cx="4392785" cy="4518121"/>
          </a:xfrm>
          <a:prstGeom prst="roundRect">
            <a:avLst>
              <a:gd name="adj" fmla="val 8594"/>
            </a:avLst>
          </a:prstGeom>
          <a:solidFill>
            <a:srgbClr val="FFFFFF">
              <a:shade val="85000"/>
            </a:srgbClr>
          </a:solidFill>
          <a:ln>
            <a:noFill/>
          </a:ln>
          <a:effectLst/>
        </p:spPr>
      </p:pic>
      <p:sp>
        <p:nvSpPr>
          <p:cNvPr id="10" name="Content Placeholder 2">
            <a:extLst>
              <a:ext uri="{FF2B5EF4-FFF2-40B4-BE49-F238E27FC236}">
                <a16:creationId xmlns:a16="http://schemas.microsoft.com/office/drawing/2014/main" id="{3B819D90-A760-D7AE-D15C-0A06E69D2B84}"/>
              </a:ext>
            </a:extLst>
          </p:cNvPr>
          <p:cNvSpPr>
            <a:spLocks noGrp="1"/>
          </p:cNvSpPr>
          <p:nvPr>
            <p:ph idx="1"/>
          </p:nvPr>
        </p:nvSpPr>
        <p:spPr>
          <a:xfrm>
            <a:off x="623392" y="1335606"/>
            <a:ext cx="7200503" cy="4816476"/>
          </a:xfrm>
        </p:spPr>
        <p:txBody>
          <a:bodyPr>
            <a:noAutofit/>
          </a:bodyPr>
          <a:lstStyle/>
          <a:p>
            <a:pPr marL="0" indent="0" algn="just">
              <a:lnSpc>
                <a:spcPct val="130000"/>
              </a:lnSpc>
              <a:spcBef>
                <a:spcPts val="0"/>
              </a:spcBef>
              <a:spcAft>
                <a:spcPts val="0"/>
              </a:spcAft>
              <a:buNone/>
            </a:pPr>
            <a:r>
              <a:rPr lang="en-IN" sz="2400" b="1" dirty="0">
                <a:solidFill>
                  <a:srgbClr val="0000CC"/>
                </a:solidFill>
                <a:latin typeface="Arial" panose="020B0604020202020204" pitchFamily="34" charset="0"/>
                <a:ea typeface="Open Sans" panose="020B0606030504020204" pitchFamily="34" charset="0"/>
                <a:cs typeface="Arial" panose="020B0604020202020204" pitchFamily="34" charset="0"/>
              </a:rPr>
              <a:t>THE TOP BAR</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height of the top bar shall be 70mm ± 5mm.</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thickness of this bar should be between 10mm and 25mm, and the top edges should be rounded. </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bar should be firmly fixed at the extremities. </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 top bar should be painted with white and black stripes,</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or with other strong distinctive contrasting colours (and also in contrast with the surrounding environment), </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such that the lighter stripes, which should be at least 0.225m wide are on the outside.</a:t>
            </a:r>
          </a:p>
          <a:p>
            <a:pPr algn="just">
              <a:lnSpc>
                <a:spcPct val="130000"/>
              </a:lnSpc>
              <a:spcBef>
                <a:spcPts val="0"/>
              </a:spcBef>
              <a:spcAft>
                <a:spcPts val="0"/>
              </a:spcAf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It shall be coloured so as to be visible to all sighted athletes. </a:t>
            </a:r>
          </a:p>
        </p:txBody>
      </p:sp>
    </p:spTree>
    <p:extLst>
      <p:ext uri="{BB962C8B-B14F-4D97-AF65-F5344CB8AC3E}">
        <p14:creationId xmlns:p14="http://schemas.microsoft.com/office/powerpoint/2010/main" val="2861681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FA8CB8E-3B9B-FA3B-495B-1C457341AD67}"/>
              </a:ext>
            </a:extLst>
          </p:cNvPr>
          <p:cNvPicPr>
            <a:picLocks noChangeAspect="1"/>
          </p:cNvPicPr>
          <p:nvPr/>
        </p:nvPicPr>
        <p:blipFill rotWithShape="1">
          <a:blip r:embed="rId3">
            <a:extLst>
              <a:ext uri="{28A0092B-C50C-407E-A947-70E740481C1C}">
                <a14:useLocalDpi xmlns:a14="http://schemas.microsoft.com/office/drawing/2010/main" val="0"/>
              </a:ext>
            </a:extLst>
          </a:blip>
          <a:srcRect l="14193" t="60603" r="11033" b="2300"/>
          <a:stretch/>
        </p:blipFill>
        <p:spPr>
          <a:xfrm>
            <a:off x="6312116" y="1745067"/>
            <a:ext cx="5298633" cy="4082553"/>
          </a:xfrm>
          <a:prstGeom prst="rect">
            <a:avLst/>
          </a:prstGeom>
          <a:ln w="12700">
            <a:solidFill>
              <a:schemeClr val="tx1"/>
            </a:solidFill>
          </a:ln>
          <a:effectLst/>
        </p:spPr>
      </p:pic>
      <p:pic>
        <p:nvPicPr>
          <p:cNvPr id="6" name="Picture 5">
            <a:extLst>
              <a:ext uri="{FF2B5EF4-FFF2-40B4-BE49-F238E27FC236}">
                <a16:creationId xmlns:a16="http://schemas.microsoft.com/office/drawing/2014/main" id="{3FAA6128-4BD7-5500-355C-A063DD0C25F5}"/>
              </a:ext>
            </a:extLst>
          </p:cNvPr>
          <p:cNvPicPr>
            <a:picLocks noChangeAspect="1"/>
          </p:cNvPicPr>
          <p:nvPr/>
        </p:nvPicPr>
        <p:blipFill rotWithShape="1">
          <a:blip r:embed="rId3">
            <a:extLst>
              <a:ext uri="{28A0092B-C50C-407E-A947-70E740481C1C}">
                <a14:useLocalDpi xmlns:a14="http://schemas.microsoft.com/office/drawing/2010/main" val="0"/>
              </a:ext>
            </a:extLst>
          </a:blip>
          <a:srcRect l="7865" t="20152" r="6750" b="38609"/>
          <a:stretch/>
        </p:blipFill>
        <p:spPr>
          <a:xfrm>
            <a:off x="551384" y="1745068"/>
            <a:ext cx="5472608" cy="4082553"/>
          </a:xfrm>
          <a:prstGeom prst="rect">
            <a:avLst/>
          </a:prstGeom>
          <a:ln w="12700">
            <a:solidFill>
              <a:schemeClr val="tx1"/>
            </a:solidFill>
          </a:ln>
          <a:effectLst/>
        </p:spPr>
      </p:pic>
    </p:spTree>
    <p:extLst>
      <p:ext uri="{BB962C8B-B14F-4D97-AF65-F5344CB8AC3E}">
        <p14:creationId xmlns:p14="http://schemas.microsoft.com/office/powerpoint/2010/main" val="233048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Content Placeholder 10">
            <a:extLst>
              <a:ext uri="{FF2B5EF4-FFF2-40B4-BE49-F238E27FC236}">
                <a16:creationId xmlns:a16="http://schemas.microsoft.com/office/drawing/2014/main" id="{BC4B891C-CA7A-E7F3-95F2-3C932FE3DA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5020" y="2019334"/>
            <a:ext cx="6781959" cy="4521307"/>
          </a:xfrm>
          <a:prstGeom prst="roundRect">
            <a:avLst>
              <a:gd name="adj" fmla="val 8594"/>
            </a:avLst>
          </a:prstGeom>
          <a:solidFill>
            <a:srgbClr val="FFFFFF">
              <a:shade val="85000"/>
            </a:srgbClr>
          </a:solidFill>
          <a:ln w="12700">
            <a:solidFill>
              <a:schemeClr val="tx1"/>
            </a:solidFill>
          </a:ln>
          <a:effectLst/>
        </p:spPr>
      </p:pic>
      <p:sp>
        <p:nvSpPr>
          <p:cNvPr id="3" name="Title 1">
            <a:extLst>
              <a:ext uri="{FF2B5EF4-FFF2-40B4-BE49-F238E27FC236}">
                <a16:creationId xmlns:a16="http://schemas.microsoft.com/office/drawing/2014/main" id="{1C61FC09-C1FE-01A4-C59B-9A6A7FB69CB1}"/>
              </a:ext>
            </a:extLst>
          </p:cNvPr>
          <p:cNvSpPr>
            <a:spLocks noGrp="1"/>
          </p:cNvSpPr>
          <p:nvPr>
            <p:ph type="title"/>
          </p:nvPr>
        </p:nvSpPr>
        <p:spPr>
          <a:xfrm>
            <a:off x="335360" y="1412776"/>
            <a:ext cx="11521280" cy="1325563"/>
          </a:xfrm>
        </p:spPr>
        <p:txBody>
          <a:bodyPr>
            <a:normAutofit/>
          </a:bodyPr>
          <a:lstStyle/>
          <a:p>
            <a:pPr algn="ctr"/>
            <a:r>
              <a:rPr lang="en-IN" sz="2400" b="1" dirty="0">
                <a:solidFill>
                  <a:srgbClr val="0000CC"/>
                </a:solidFill>
                <a:latin typeface="Arial" panose="020B0604020202020204" pitchFamily="34" charset="0"/>
                <a:cs typeface="Arial" panose="020B0604020202020204" pitchFamily="34" charset="0"/>
              </a:rPr>
              <a:t>110m Hurdle in Beijing World Athletics Championship</a:t>
            </a:r>
          </a:p>
        </p:txBody>
      </p:sp>
    </p:spTree>
    <p:extLst>
      <p:ext uri="{BB962C8B-B14F-4D97-AF65-F5344CB8AC3E}">
        <p14:creationId xmlns:p14="http://schemas.microsoft.com/office/powerpoint/2010/main" val="254126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29B39864-F840-F1FA-61AA-2BD2244760A8}"/>
              </a:ext>
            </a:extLst>
          </p:cNvPr>
          <p:cNvSpPr>
            <a:spLocks noGrp="1"/>
          </p:cNvSpPr>
          <p:nvPr>
            <p:ph idx="1"/>
          </p:nvPr>
        </p:nvSpPr>
        <p:spPr>
          <a:xfrm>
            <a:off x="427639" y="1412776"/>
            <a:ext cx="8136904" cy="4968552"/>
          </a:xfrm>
        </p:spPr>
        <p:txBody>
          <a:bodyPr>
            <a:noAutofit/>
          </a:bodyPr>
          <a:lstStyle/>
          <a:p>
            <a:pPr marL="0" indent="0" algn="just">
              <a:buNone/>
            </a:pPr>
            <a:r>
              <a:rPr lang="en-IN" sz="2400" b="1" dirty="0">
                <a:solidFill>
                  <a:srgbClr val="0000CC"/>
                </a:solidFill>
                <a:latin typeface="Arial" panose="020B0604020202020204" pitchFamily="34" charset="0"/>
                <a:ea typeface="Open Sans" panose="020B0606030504020204" pitchFamily="34" charset="0"/>
                <a:cs typeface="Arial" panose="020B0604020202020204" pitchFamily="34" charset="0"/>
              </a:rPr>
              <a:t>DISQUALIFICATION</a:t>
            </a:r>
          </a:p>
          <a:p>
            <a:pPr marL="0" indent="0" algn="just">
              <a:buNone/>
            </a:pPr>
            <a:r>
              <a:rPr lang="en-IN" sz="2000" dirty="0">
                <a:latin typeface="Arial" panose="020B0604020202020204" pitchFamily="34" charset="0"/>
                <a:ea typeface="Open Sans" panose="020B0606030504020204" pitchFamily="34" charset="0"/>
                <a:cs typeface="Arial" panose="020B0604020202020204" pitchFamily="34" charset="0"/>
              </a:rPr>
              <a:t>To avoid disqualification, the athletes shall </a:t>
            </a:r>
            <a:r>
              <a:rPr lang="en-IN" sz="2000" b="1" dirty="0">
                <a:latin typeface="Arial" panose="020B0604020202020204" pitchFamily="34" charset="0"/>
                <a:ea typeface="Open Sans" panose="020B0606030504020204" pitchFamily="34" charset="0"/>
                <a:cs typeface="Arial" panose="020B0604020202020204" pitchFamily="34" charset="0"/>
              </a:rPr>
              <a:t>run in their allotted lanes throughout </a:t>
            </a:r>
            <a:r>
              <a:rPr lang="en-IN" sz="2000" dirty="0">
                <a:latin typeface="Arial" panose="020B0604020202020204" pitchFamily="34" charset="0"/>
                <a:ea typeface="Open Sans" panose="020B0606030504020204" pitchFamily="34" charset="0"/>
                <a:cs typeface="Arial" panose="020B0604020202020204" pitchFamily="34" charset="0"/>
              </a:rPr>
              <a:t>and each athlete shall </a:t>
            </a:r>
            <a:r>
              <a:rPr lang="en-IN" sz="2000" b="1" dirty="0">
                <a:latin typeface="Arial" panose="020B0604020202020204" pitchFamily="34" charset="0"/>
                <a:ea typeface="Open Sans" panose="020B0606030504020204" pitchFamily="34" charset="0"/>
                <a:cs typeface="Arial" panose="020B0604020202020204" pitchFamily="34" charset="0"/>
              </a:rPr>
              <a:t>go over each hurdle.</a:t>
            </a:r>
            <a:endParaRPr lang="en-IN" sz="2000" dirty="0">
              <a:latin typeface="Arial" panose="020B0604020202020204" pitchFamily="34" charset="0"/>
              <a:ea typeface="Open Sans" panose="020B0606030504020204" pitchFamily="34" charset="0"/>
              <a:cs typeface="Arial" panose="020B0604020202020204" pitchFamily="34" charset="0"/>
            </a:endParaRPr>
          </a:p>
          <a:p>
            <a:pPr marL="0" indent="0" algn="just">
              <a:buNone/>
            </a:pPr>
            <a:r>
              <a:rPr lang="en-IN" sz="2000" dirty="0">
                <a:latin typeface="Arial" panose="020B0604020202020204" pitchFamily="34" charset="0"/>
                <a:ea typeface="Open Sans" panose="020B0606030504020204" pitchFamily="34" charset="0"/>
                <a:cs typeface="Arial" panose="020B0604020202020204" pitchFamily="34" charset="0"/>
              </a:rPr>
              <a:t>They will be disqualified if:</a:t>
            </a:r>
          </a:p>
          <a:p>
            <a:pPr algn="jus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their foot or leg is, at the instance of clearance, beside the hurdle (on either side) or </a:t>
            </a:r>
            <a:r>
              <a:rPr lang="en-IN" sz="2000" b="1" dirty="0">
                <a:latin typeface="Arial" panose="020B0604020202020204" pitchFamily="34" charset="0"/>
                <a:ea typeface="Open Sans" panose="020B0606030504020204" pitchFamily="34" charset="0"/>
                <a:cs typeface="Arial" panose="020B0604020202020204" pitchFamily="34" charset="0"/>
              </a:rPr>
              <a:t>below the horizontal plane of the top of any hurdle.</a:t>
            </a:r>
            <a:endParaRPr lang="en-IN" sz="2000" dirty="0">
              <a:latin typeface="Arial" panose="020B0604020202020204" pitchFamily="34" charset="0"/>
              <a:ea typeface="Open Sans" panose="020B0606030504020204" pitchFamily="34" charset="0"/>
              <a:cs typeface="Arial" panose="020B0604020202020204" pitchFamily="34" charset="0"/>
            </a:endParaRPr>
          </a:p>
          <a:p>
            <a:pPr algn="jus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they knock down or displace any hurdle </a:t>
            </a:r>
            <a:r>
              <a:rPr lang="en-IN" sz="2000" b="1" dirty="0">
                <a:latin typeface="Arial" panose="020B0604020202020204" pitchFamily="34" charset="0"/>
                <a:ea typeface="Open Sans" panose="020B0606030504020204" pitchFamily="34" charset="0"/>
                <a:cs typeface="Arial" panose="020B0604020202020204" pitchFamily="34" charset="0"/>
              </a:rPr>
              <a:t>by hand, body or the upper side of lead leg.</a:t>
            </a:r>
            <a:endParaRPr lang="en-IN" sz="2000" dirty="0">
              <a:latin typeface="Arial" panose="020B0604020202020204" pitchFamily="34" charset="0"/>
              <a:ea typeface="Open Sans" panose="020B0606030504020204" pitchFamily="34" charset="0"/>
              <a:cs typeface="Arial" panose="020B0604020202020204" pitchFamily="34" charset="0"/>
            </a:endParaRPr>
          </a:p>
          <a:p>
            <a:pPr algn="just">
              <a:buFont typeface="Wingdings" panose="05000000000000000000" pitchFamily="2" charset="2"/>
              <a:buChar char="§"/>
            </a:pPr>
            <a:r>
              <a:rPr lang="en-IN" sz="2000" dirty="0">
                <a:latin typeface="Arial" panose="020B0604020202020204" pitchFamily="34" charset="0"/>
                <a:ea typeface="Open Sans" panose="020B0606030504020204" pitchFamily="34" charset="0"/>
                <a:cs typeface="Arial" panose="020B0604020202020204" pitchFamily="34" charset="0"/>
              </a:rPr>
              <a:t>they directly or indirectly knock down or displace a hurdle in their or in another lane in such a manner that there is effect or </a:t>
            </a:r>
            <a:r>
              <a:rPr lang="en-IN" sz="2000" b="1" dirty="0">
                <a:latin typeface="Arial" panose="020B0604020202020204" pitchFamily="34" charset="0"/>
                <a:ea typeface="Open Sans" panose="020B0606030504020204" pitchFamily="34" charset="0"/>
                <a:cs typeface="Arial" panose="020B0604020202020204" pitchFamily="34" charset="0"/>
              </a:rPr>
              <a:t>obstruction upon any other athlete(s)</a:t>
            </a:r>
            <a:r>
              <a:rPr lang="en-IN" sz="2000" dirty="0">
                <a:latin typeface="Arial" panose="020B0604020202020204" pitchFamily="34" charset="0"/>
                <a:ea typeface="Open Sans" panose="020B0606030504020204" pitchFamily="34" charset="0"/>
                <a:cs typeface="Arial" panose="020B0604020202020204" pitchFamily="34" charset="0"/>
              </a:rPr>
              <a:t> in the race, </a:t>
            </a:r>
          </a:p>
        </p:txBody>
      </p:sp>
      <p:pic>
        <p:nvPicPr>
          <p:cNvPr id="11" name="Picture 10">
            <a:extLst>
              <a:ext uri="{FF2B5EF4-FFF2-40B4-BE49-F238E27FC236}">
                <a16:creationId xmlns:a16="http://schemas.microsoft.com/office/drawing/2014/main" id="{5667EEDB-EAF5-61BA-00AF-E2BB7801F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543" y="2708920"/>
            <a:ext cx="3318129" cy="2304256"/>
          </a:xfrm>
          <a:prstGeom prst="rect">
            <a:avLst/>
          </a:prstGeom>
        </p:spPr>
      </p:pic>
    </p:spTree>
    <p:extLst>
      <p:ext uri="{BB962C8B-B14F-4D97-AF65-F5344CB8AC3E}">
        <p14:creationId xmlns:p14="http://schemas.microsoft.com/office/powerpoint/2010/main" val="319618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999A6-31DB-5CA9-C5F0-D006FA7B042A}"/>
              </a:ext>
            </a:extLst>
          </p:cNvPr>
          <p:cNvSpPr txBox="1"/>
          <p:nvPr/>
        </p:nvSpPr>
        <p:spPr>
          <a:xfrm>
            <a:off x="335360" y="323850"/>
            <a:ext cx="7200503" cy="584200"/>
          </a:xfrm>
          <a:prstGeom prst="rect">
            <a:avLst/>
          </a:prstGeom>
          <a:noFill/>
        </p:spPr>
        <p:txBody>
          <a:bodyPr wrap="square">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 RACES - FAILURES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B885B37-93BE-6695-CFB3-400344BCF1A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50560" y="1615154"/>
            <a:ext cx="3600000" cy="2160000"/>
          </a:xfrm>
          <a:prstGeom prst="roundRect">
            <a:avLst/>
          </a:prstGeom>
          <a:ln w="12700">
            <a:solidFill>
              <a:schemeClr val="tx1"/>
            </a:solidFill>
          </a:ln>
          <a:effectLst/>
        </p:spPr>
      </p:pic>
      <p:pic>
        <p:nvPicPr>
          <p:cNvPr id="5" name="Picture 4">
            <a:extLst>
              <a:ext uri="{FF2B5EF4-FFF2-40B4-BE49-F238E27FC236}">
                <a16:creationId xmlns:a16="http://schemas.microsoft.com/office/drawing/2014/main" id="{30C7614C-C418-86E3-A3BC-21DF3E9C000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368208" y="1615154"/>
            <a:ext cx="3600000" cy="2160000"/>
          </a:xfrm>
          <a:prstGeom prst="roundRect">
            <a:avLst/>
          </a:prstGeom>
          <a:ln w="12700">
            <a:solidFill>
              <a:schemeClr val="tx1"/>
            </a:solidFill>
          </a:ln>
          <a:effectLst/>
        </p:spPr>
      </p:pic>
      <p:pic>
        <p:nvPicPr>
          <p:cNvPr id="6" name="Content Placeholder 4">
            <a:extLst>
              <a:ext uri="{FF2B5EF4-FFF2-40B4-BE49-F238E27FC236}">
                <a16:creationId xmlns:a16="http://schemas.microsoft.com/office/drawing/2014/main" id="{046AD7C2-B946-CE95-AF1B-D13E13F178DA}"/>
              </a:ext>
            </a:extLst>
          </p:cNvPr>
          <p:cNvPicPr>
            <a:picLocks/>
          </p:cNvPicPr>
          <p:nvPr/>
        </p:nvPicPr>
        <p:blipFill>
          <a:blip r:embed="rId5" cstate="hqprint">
            <a:extLst>
              <a:ext uri="{28A0092B-C50C-407E-A947-70E740481C1C}">
                <a14:useLocalDpi xmlns:a14="http://schemas.microsoft.com/office/drawing/2010/main" val="0"/>
              </a:ext>
            </a:extLst>
          </a:blip>
          <a:stretch>
            <a:fillRect/>
          </a:stretch>
        </p:blipFill>
        <p:spPr>
          <a:xfrm>
            <a:off x="450560" y="4149320"/>
            <a:ext cx="3600000" cy="2160000"/>
          </a:xfrm>
          <a:prstGeom prst="roundRect">
            <a:avLst/>
          </a:prstGeom>
          <a:solidFill>
            <a:srgbClr val="FFFFFF">
              <a:shade val="85000"/>
            </a:srgbClr>
          </a:solidFill>
          <a:ln w="12700">
            <a:solidFill>
              <a:schemeClr val="tx1"/>
            </a:solidFill>
          </a:ln>
          <a:effectLst/>
        </p:spPr>
      </p:pic>
      <p:pic>
        <p:nvPicPr>
          <p:cNvPr id="8" name="Content Placeholder 4">
            <a:extLst>
              <a:ext uri="{FF2B5EF4-FFF2-40B4-BE49-F238E27FC236}">
                <a16:creationId xmlns:a16="http://schemas.microsoft.com/office/drawing/2014/main" id="{90DAA57D-7339-8DA1-AE57-13A853F0841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256239" y="1615154"/>
            <a:ext cx="3600000" cy="2160000"/>
          </a:xfrm>
          <a:prstGeom prst="roundRect">
            <a:avLst/>
          </a:prstGeom>
          <a:solidFill>
            <a:srgbClr val="FFFFFF">
              <a:shade val="85000"/>
            </a:srgbClr>
          </a:solidFill>
          <a:ln w="12700">
            <a:solidFill>
              <a:schemeClr val="tx1"/>
            </a:solidFill>
          </a:ln>
          <a:effectLst/>
        </p:spPr>
      </p:pic>
      <p:pic>
        <p:nvPicPr>
          <p:cNvPr id="10" name="Picture 9">
            <a:extLst>
              <a:ext uri="{FF2B5EF4-FFF2-40B4-BE49-F238E27FC236}">
                <a16:creationId xmlns:a16="http://schemas.microsoft.com/office/drawing/2014/main" id="{4AF6097F-1859-8163-1023-6CB05FBCB2FB}"/>
              </a:ext>
            </a:extLst>
          </p:cNvPr>
          <p:cNvPicPr>
            <a:picLocks/>
          </p:cNvPicPr>
          <p:nvPr/>
        </p:nvPicPr>
        <p:blipFill rotWithShape="1">
          <a:blip r:embed="rId7">
            <a:extLst>
              <a:ext uri="{BEBA8EAE-BF5A-486C-A8C5-ECC9F3942E4B}">
                <a14:imgProps xmlns:a14="http://schemas.microsoft.com/office/drawing/2010/main">
                  <a14:imgLayer r:embed="rId8">
                    <a14:imgEffect>
                      <a14:sharpenSoften amount="16000"/>
                    </a14:imgEffect>
                    <a14:imgEffect>
                      <a14:colorTemperature colorTemp="7200"/>
                    </a14:imgEffect>
                    <a14:imgEffect>
                      <a14:brightnessContrast bright="40000" contrast="40000"/>
                    </a14:imgEffect>
                  </a14:imgLayer>
                </a14:imgProps>
              </a:ext>
            </a:extLst>
          </a:blip>
          <a:srcRect l="26010" t="21761" r="27633" b="31490"/>
          <a:stretch/>
        </p:blipFill>
        <p:spPr>
          <a:xfrm>
            <a:off x="4368208" y="4149320"/>
            <a:ext cx="3600000" cy="2160000"/>
          </a:xfrm>
          <a:prstGeom prst="roundRect">
            <a:avLst/>
          </a:prstGeom>
          <a:ln w="12700">
            <a:solidFill>
              <a:schemeClr val="tx1"/>
            </a:solidFill>
          </a:ln>
        </p:spPr>
      </p:pic>
      <p:pic>
        <p:nvPicPr>
          <p:cNvPr id="12" name="Picture 11">
            <a:extLst>
              <a:ext uri="{FF2B5EF4-FFF2-40B4-BE49-F238E27FC236}">
                <a16:creationId xmlns:a16="http://schemas.microsoft.com/office/drawing/2014/main" id="{618B0A31-A8C9-BB2B-6613-4DC862E306A6}"/>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256239" y="4149320"/>
            <a:ext cx="3600000" cy="2160000"/>
          </a:xfrm>
          <a:prstGeom prst="roundRect">
            <a:avLst/>
          </a:prstGeom>
          <a:ln w="12700">
            <a:solidFill>
              <a:schemeClr val="tx1"/>
            </a:solidFill>
          </a:ln>
          <a:effectLst/>
        </p:spPr>
      </p:pic>
    </p:spTree>
    <p:extLst>
      <p:ext uri="{BB962C8B-B14F-4D97-AF65-F5344CB8AC3E}">
        <p14:creationId xmlns:p14="http://schemas.microsoft.com/office/powerpoint/2010/main" val="4244567628"/>
      </p:ext>
    </p:extLst>
  </p:cSld>
  <p:clrMapOvr>
    <a:masterClrMapping/>
  </p:clrMapOvr>
</p:sld>
</file>

<file path=ppt/theme/theme1.xml><?xml version="1.0" encoding="utf-8"?>
<a:theme xmlns:a="http://schemas.openxmlformats.org/drawingml/2006/main" name="IAAF PowerPoint">
  <a:themeElements>
    <a:clrScheme name="">
      <a:dk1>
        <a:srgbClr val="000000"/>
      </a:dk1>
      <a:lt1>
        <a:srgbClr val="FFFFFF"/>
      </a:lt1>
      <a:dk2>
        <a:srgbClr val="000000"/>
      </a:dk2>
      <a:lt2>
        <a:srgbClr val="F8F8F8"/>
      </a:lt2>
      <a:accent1>
        <a:srgbClr val="841D2C"/>
      </a:accent1>
      <a:accent2>
        <a:srgbClr val="CE1D25"/>
      </a:accent2>
      <a:accent3>
        <a:srgbClr val="FFFFFF"/>
      </a:accent3>
      <a:accent4>
        <a:srgbClr val="000000"/>
      </a:accent4>
      <a:accent5>
        <a:srgbClr val="C2ABAC"/>
      </a:accent5>
      <a:accent6>
        <a:srgbClr val="BA1920"/>
      </a:accent6>
      <a:hlink>
        <a:srgbClr val="FFD502"/>
      </a:hlink>
      <a:folHlink>
        <a:srgbClr val="641013"/>
      </a:folHlink>
    </a:clrScheme>
    <a:fontScheme name="IAAF_PowerPointTemplate_4x3">
      <a:majorFont>
        <a:latin typeface="DIN"/>
        <a:ea typeface=""/>
        <a:cs typeface=""/>
      </a:majorFont>
      <a:minorFont>
        <a:latin typeface="D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IAAF_PowerPointTemplate_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AAF_PowerPointTemplate_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AAF_PowerPointTemplate_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AAF_PowerPointTemplate_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AAF_PowerPointTemplate_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AAF_PowerPointTemplate_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AAF_PowerPointTemplate_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AAF_PowerPointTemplate_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AAF_PowerPointTemplate_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AAF_PowerPointTemplate_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AAF_PowerPointTemplate_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AAF_PowerPointTemplate_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AAF_PowerPointTemplate_4x3 13">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81FB7"/>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4">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5">
        <a:dk1>
          <a:srgbClr val="000000"/>
        </a:dk1>
        <a:lt1>
          <a:srgbClr val="FFFFFF"/>
        </a:lt1>
        <a:dk2>
          <a:srgbClr val="000000"/>
        </a:dk2>
        <a:lt2>
          <a:srgbClr val="F8F8F8"/>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6">
        <a:dk1>
          <a:srgbClr val="000000"/>
        </a:dk1>
        <a:lt1>
          <a:srgbClr val="FFFFFF"/>
        </a:lt1>
        <a:dk2>
          <a:srgbClr val="000000"/>
        </a:dk2>
        <a:lt2>
          <a:srgbClr val="F8F8F8"/>
        </a:lt2>
        <a:accent1>
          <a:srgbClr val="B19000"/>
        </a:accent1>
        <a:accent2>
          <a:srgbClr val="D5AE03"/>
        </a:accent2>
        <a:accent3>
          <a:srgbClr val="FFFFFF"/>
        </a:accent3>
        <a:accent4>
          <a:srgbClr val="000000"/>
        </a:accent4>
        <a:accent5>
          <a:srgbClr val="D5C6AA"/>
        </a:accent5>
        <a:accent6>
          <a:srgbClr val="C19D02"/>
        </a:accent6>
        <a:hlink>
          <a:srgbClr val="C1A116"/>
        </a:hlink>
        <a:folHlink>
          <a:srgbClr val="C18B1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IAAF PowerPoint</Template>
  <TotalTime>1871</TotalTime>
  <Words>1771</Words>
  <Application>Microsoft Office PowerPoint</Application>
  <PresentationFormat>Widescreen</PresentationFormat>
  <Paragraphs>206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DIN</vt:lpstr>
      <vt:lpstr>Wingdings</vt:lpstr>
      <vt:lpstr>IAAF PowerPoint</vt:lpstr>
      <vt:lpstr>PowerPoint Presentation</vt:lpstr>
      <vt:lpstr>PowerPoint Presentation</vt:lpstr>
      <vt:lpstr>PowerPoint Presentation</vt:lpstr>
      <vt:lpstr>PowerPoint Presentation</vt:lpstr>
      <vt:lpstr>PowerPoint Presentation</vt:lpstr>
      <vt:lpstr>PowerPoint Presentation</vt:lpstr>
      <vt:lpstr>110m Hurdle in Beijing World Athletics Championship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X 100M, 4 X 400M, 4 X 400M Mixed and Medley Relay Races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Real Federacion Española de Atletismo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Luis Saladie Lafuente</dc:creator>
  <cp:lastModifiedBy>HP</cp:lastModifiedBy>
  <cp:revision>209</cp:revision>
  <dcterms:created xsi:type="dcterms:W3CDTF">2010-09-06T07:33:26Z</dcterms:created>
  <dcterms:modified xsi:type="dcterms:W3CDTF">2023-07-07T03:01:06Z</dcterms:modified>
</cp:coreProperties>
</file>