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19" r:id="rId2"/>
    <p:sldId id="341" r:id="rId3"/>
    <p:sldId id="295" r:id="rId4"/>
    <p:sldId id="325" r:id="rId5"/>
    <p:sldId id="343" r:id="rId6"/>
    <p:sldId id="344" r:id="rId7"/>
    <p:sldId id="345" r:id="rId8"/>
    <p:sldId id="346" r:id="rId9"/>
    <p:sldId id="347" r:id="rId10"/>
    <p:sldId id="348" r:id="rId11"/>
    <p:sldId id="328" r:id="rId12"/>
    <p:sldId id="329" r:id="rId13"/>
    <p:sldId id="349" r:id="rId14"/>
    <p:sldId id="302" r:id="rId15"/>
    <p:sldId id="330" r:id="rId16"/>
    <p:sldId id="331" r:id="rId17"/>
    <p:sldId id="332" r:id="rId18"/>
    <p:sldId id="300" r:id="rId19"/>
    <p:sldId id="326" r:id="rId20"/>
    <p:sldId id="350" r:id="rId21"/>
    <p:sldId id="351" r:id="rId22"/>
    <p:sldId id="323" r:id="rId23"/>
    <p:sldId id="324" r:id="rId24"/>
    <p:sldId id="340" r:id="rId25"/>
  </p:sldIdLst>
  <p:sldSz cx="12192000" cy="6858000"/>
  <p:notesSz cx="7315200" cy="96012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0000CC"/>
    <a:srgbClr val="FFFF00"/>
    <a:srgbClr val="33CC33"/>
    <a:srgbClr val="164279"/>
    <a:srgbClr val="5B5B5B"/>
    <a:srgbClr val="1F5744"/>
    <a:srgbClr val="CCCCCC"/>
    <a:srgbClr val="244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83" d="100"/>
          <a:sy n="83" d="100"/>
        </p:scale>
        <p:origin x="58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6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28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0026AF54-D859-A3A9-B608-CEF17FACF8E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F3A0EDB5-F73C-2FC2-72BD-CFC4CF955ABE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0" name="Rectangle 4">
            <a:extLst>
              <a:ext uri="{FF2B5EF4-FFF2-40B4-BE49-F238E27FC236}">
                <a16:creationId xmlns:a16="http://schemas.microsoft.com/office/drawing/2014/main" id="{568169F5-153A-D2DB-D71B-AC307CB7AC52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5781" name="Rectangle 5">
            <a:extLst>
              <a:ext uri="{FF2B5EF4-FFF2-40B4-BE49-F238E27FC236}">
                <a16:creationId xmlns:a16="http://schemas.microsoft.com/office/drawing/2014/main" id="{8AD147E6-CED0-1FBF-E80D-B0DEE6C415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E41CA7-A2F4-4B8D-9B92-5E5B0191790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A296A58F-403D-1985-849E-B69362E0320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1" name="Rectangle 3">
            <a:extLst>
              <a:ext uri="{FF2B5EF4-FFF2-40B4-BE49-F238E27FC236}">
                <a16:creationId xmlns:a16="http://schemas.microsoft.com/office/drawing/2014/main" id="{AA8F3C01-E52E-1EF9-616B-AA8B4098188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0CE2E7FF-6BFE-4CB0-3DA6-7EC639BB0C8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CCF2284B-96D4-FD1A-3AFD-9E96746FD8A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21B46A60-D8D3-6342-A78A-6321A4998D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6FCE8E4C-ADE3-F816-A1D3-991D3E22C8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146F1D-D2FA-4678-AA61-B6F4F03BD0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34B16A4-E337-461A-92AB-891E85EEC5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53D45F-EC0A-4E53-B4C8-71A760C9DF62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0B3A42C-2D2E-B1D2-C8B9-215FDBC33E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5067D66-D030-95AE-FE0D-9F1B975714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AD8C14CA-056F-2A36-B313-249957503B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0EA142A-59E8-40E4-B75C-D45860BBF046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9807EC5E-F713-67BA-96A0-171508672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24309A71-5587-66B0-C0FE-8B02629004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8E84E8-C7AA-B67E-87BC-B9026EE705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633075" y="44450"/>
            <a:ext cx="1366838" cy="1152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39FB9F-A72C-8F13-C926-3933D3FA4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983788" y="404813"/>
            <a:ext cx="1368425" cy="7207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FCE0FC8-1E97-4441-B78C-338538E29D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44450"/>
            <a:ext cx="1295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1A684F-A32E-D425-2921-469B9CE2963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55688" y="242888"/>
            <a:ext cx="5151437" cy="9540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ATHLETICS FEDERATION OF INDIA</a:t>
            </a:r>
          </a:p>
          <a:p>
            <a:pPr algn="ctr">
              <a:defRPr/>
            </a:pPr>
            <a:r>
              <a:rPr lang="en-AU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D.T.O. EXAMINATION</a:t>
            </a:r>
            <a:endParaRPr lang="en-IN" sz="2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41600" y="4114801"/>
            <a:ext cx="8011584" cy="269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subtítulo del patrón</a:t>
            </a:r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4805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86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37651" y="1981200"/>
            <a:ext cx="2637367" cy="447198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981200"/>
            <a:ext cx="7715251" cy="44719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87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0066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1219201" y="4525964"/>
            <a:ext cx="1055581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77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ítulo, 2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99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2447925"/>
            <a:ext cx="5175251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97651" y="2447925"/>
            <a:ext cx="5177367" cy="19256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4525964"/>
            <a:ext cx="5175251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7651" y="4525964"/>
            <a:ext cx="5177367" cy="19272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330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 gráfico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91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946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noProof="0"/>
              <a:t>Haga clic en el icono para agregar una tabla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45691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82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1" y="2447926"/>
            <a:ext cx="10555817" cy="40052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06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F10F-4B73-4ACE-A6AF-F58A5ED332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162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1414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2447926"/>
            <a:ext cx="5175251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7651" y="2447926"/>
            <a:ext cx="5177367" cy="40052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926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68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1" y="1981200"/>
            <a:ext cx="10555817" cy="3048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55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082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12890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19470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09E1F384-5AC7-BFEF-EEED-E508E8DFD6B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272713" y="188913"/>
            <a:ext cx="1655762" cy="647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IN" altLang="en-US"/>
          </a:p>
        </p:txBody>
      </p:sp>
      <p:pic>
        <p:nvPicPr>
          <p:cNvPr id="1027" name="Picture 7">
            <a:extLst>
              <a:ext uri="{FF2B5EF4-FFF2-40B4-BE49-F238E27FC236}">
                <a16:creationId xmlns:a16="http://schemas.microsoft.com/office/drawing/2014/main" id="{6BCD5CB0-2B1E-6047-11C1-D8076A9111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7400" y="44450"/>
            <a:ext cx="909638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  <p:sldLayoutId id="2147484129" r:id="rId12"/>
    <p:sldLayoutId id="2147484130" r:id="rId13"/>
    <p:sldLayoutId id="2147484131" r:id="rId14"/>
    <p:sldLayoutId id="2147484132" r:id="rId15"/>
    <p:sldLayoutId id="2147484133" r:id="rId16"/>
    <p:sldLayoutId id="2147484134" r:id="rId17"/>
    <p:sldLayoutId id="2147484135" r:id="rId18"/>
    <p:sldLayoutId id="2147484137" r:id="rId19"/>
    <p:sldLayoutId id="2147484138" r:id="rId2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>
          <a:solidFill>
            <a:srgbClr val="751013"/>
          </a:solidFill>
          <a:latin typeface="DIN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6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333333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4D4D4D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5F5F5F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50000"/>
        </a:spcAft>
        <a:buClr>
          <a:srgbClr val="751013"/>
        </a:buClr>
        <a:buChar char="•"/>
        <a:defRPr sz="1400"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.jf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9.xml"/><Relationship Id="rId4" Type="http://schemas.microsoft.com/office/2007/relationships/hdphoto" Target="../media/hdphoto6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2">
            <a:extLst>
              <a:ext uri="{FF2B5EF4-FFF2-40B4-BE49-F238E27FC236}">
                <a16:creationId xmlns:a16="http://schemas.microsoft.com/office/drawing/2014/main" id="{92546352-F9B4-58B7-EEC1-A4FB3C6F6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0" y="3429000"/>
            <a:ext cx="9001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AU" altLang="en-US" sz="5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RACE WALKING EVENTS</a:t>
            </a:r>
            <a:endParaRPr lang="en-IN" alt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296948" y="1627262"/>
            <a:ext cx="56200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If the Judge is </a:t>
            </a:r>
            <a:r>
              <a:rPr lang="en-US" sz="2000" b="1" dirty="0">
                <a:cs typeface="Arial" panose="020B0604020202020204" pitchFamily="34" charset="0"/>
              </a:rPr>
              <a:t>not satisfied with the mode of progression</a:t>
            </a:r>
            <a:r>
              <a:rPr lang="en-US" sz="2000" dirty="0">
                <a:cs typeface="Arial" panose="020B0604020202020204" pitchFamily="34" charset="0"/>
              </a:rPr>
              <a:t>, shall show </a:t>
            </a:r>
            <a:r>
              <a:rPr lang="en-US" sz="2000" b="1" dirty="0">
                <a:cs typeface="Arial" panose="020B0604020202020204" pitchFamily="34" charset="0"/>
              </a:rPr>
              <a:t>Yellow paddle</a:t>
            </a:r>
            <a:r>
              <a:rPr lang="en-US" sz="2000" dirty="0">
                <a:cs typeface="Arial" panose="020B0604020202020204" pitchFamily="34" charset="0"/>
              </a:rPr>
              <a:t> with the symbol of offence on each side.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3F4F7-826F-4ED3-BF73-7B47F51F35F2}"/>
              </a:ext>
            </a:extLst>
          </p:cNvPr>
          <p:cNvSpPr txBox="1"/>
          <p:nvPr/>
        </p:nvSpPr>
        <p:spPr>
          <a:xfrm>
            <a:off x="331946" y="3055352"/>
            <a:ext cx="58303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An athlete </a:t>
            </a:r>
            <a:r>
              <a:rPr lang="en-IN" sz="2000" b="1" dirty="0">
                <a:cs typeface="Arial" panose="020B0604020202020204" pitchFamily="34" charset="0"/>
              </a:rPr>
              <a:t>cannot</a:t>
            </a:r>
            <a:r>
              <a:rPr lang="en-IN" sz="2000" dirty="0">
                <a:cs typeface="Arial" panose="020B0604020202020204" pitchFamily="34" charset="0"/>
              </a:rPr>
              <a:t> be shown a </a:t>
            </a:r>
            <a:r>
              <a:rPr lang="en-IN" sz="2000" b="1" dirty="0">
                <a:cs typeface="Arial" panose="020B0604020202020204" pitchFamily="34" charset="0"/>
              </a:rPr>
              <a:t>second Yellow paddle</a:t>
            </a:r>
            <a:r>
              <a:rPr lang="en-IN" sz="2000" dirty="0">
                <a:cs typeface="Arial" panose="020B0604020202020204" pitchFamily="34" charset="0"/>
              </a:rPr>
              <a:t> by the </a:t>
            </a:r>
            <a:r>
              <a:rPr lang="en-IN" sz="2000" b="1" dirty="0">
                <a:cs typeface="Arial" panose="020B0604020202020204" pitchFamily="34" charset="0"/>
              </a:rPr>
              <a:t>same Judge for the same offence.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38D447-F77D-47F8-9F81-42B730ECB13A}"/>
              </a:ext>
            </a:extLst>
          </p:cNvPr>
          <p:cNvSpPr txBox="1"/>
          <p:nvPr/>
        </p:nvSpPr>
        <p:spPr>
          <a:xfrm>
            <a:off x="296948" y="4526221"/>
            <a:ext cx="5830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If an athlete is shown a </a:t>
            </a:r>
            <a:r>
              <a:rPr lang="en-US" sz="2000" b="1" dirty="0">
                <a:cs typeface="Arial" panose="020B0604020202020204" pitchFamily="34" charset="0"/>
              </a:rPr>
              <a:t>Yellow paddle</a:t>
            </a:r>
            <a:r>
              <a:rPr lang="en-US" sz="2000" dirty="0">
                <a:cs typeface="Arial" panose="020B0604020202020204" pitchFamily="34" charset="0"/>
              </a:rPr>
              <a:t>, The </a:t>
            </a:r>
            <a:r>
              <a:rPr lang="en-US" sz="2000" b="1" dirty="0">
                <a:cs typeface="Arial" panose="020B0604020202020204" pitchFamily="34" charset="0"/>
              </a:rPr>
              <a:t>Judge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shall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inform the Chief Judge </a:t>
            </a:r>
            <a:r>
              <a:rPr lang="en-US" sz="2000" dirty="0">
                <a:cs typeface="Arial" panose="020B0604020202020204" pitchFamily="34" charset="0"/>
              </a:rPr>
              <a:t>of their action after competition.</a:t>
            </a:r>
            <a:endParaRPr lang="en-IN" sz="2000" dirty="0"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BC516E-0AE2-4665-9245-0ACA1210D4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7" t="2082" r="49281" b="8627"/>
          <a:stretch/>
        </p:blipFill>
        <p:spPr>
          <a:xfrm>
            <a:off x="6582577" y="1543574"/>
            <a:ext cx="2739582" cy="35416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4EA4D1-D282-4610-A9D9-F140492DA381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PADDLE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65C9E19-3411-4960-9C4E-BAE60A31F088}"/>
              </a:ext>
            </a:extLst>
          </p:cNvPr>
          <p:cNvSpPr/>
          <p:nvPr/>
        </p:nvSpPr>
        <p:spPr>
          <a:xfrm>
            <a:off x="9458723" y="3491143"/>
            <a:ext cx="914400" cy="914400"/>
          </a:xfrm>
          <a:prstGeom prst="ellipse">
            <a:avLst/>
          </a:prstGeom>
          <a:solidFill>
            <a:srgbClr val="020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F73EC13-0575-4B43-8F76-E5B16D088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93037">
            <a:off x="8704103" y="3469934"/>
            <a:ext cx="2518150" cy="2049446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B699F500-85D1-435B-8108-7B5EE5FCFAA4}"/>
              </a:ext>
            </a:extLst>
          </p:cNvPr>
          <p:cNvSpPr/>
          <p:nvPr/>
        </p:nvSpPr>
        <p:spPr>
          <a:xfrm>
            <a:off x="10583000" y="2060324"/>
            <a:ext cx="914400" cy="914400"/>
          </a:xfrm>
          <a:prstGeom prst="ellipse">
            <a:avLst/>
          </a:prstGeom>
          <a:solidFill>
            <a:srgbClr val="020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BD4B1CA-FE96-4BFA-A529-25AED5EB0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8369">
            <a:off x="9975950" y="2138940"/>
            <a:ext cx="2385173" cy="21492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48AC11-4D74-A552-FF56-BAA95D386DD8}"/>
              </a:ext>
            </a:extLst>
          </p:cNvPr>
          <p:cNvSpPr/>
          <p:nvPr/>
        </p:nvSpPr>
        <p:spPr bwMode="auto">
          <a:xfrm>
            <a:off x="6853585" y="1700808"/>
            <a:ext cx="1008112" cy="43204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BA1B08-90DA-AE31-9AB9-432C83E26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646" y="1703997"/>
            <a:ext cx="385292" cy="4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64EA4D1-D282-4610-A9D9-F140492DA381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LOSS OF CONTACT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FBCE55-810F-D870-9086-CFC29E451E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794" r="26460" b="3327"/>
          <a:stretch/>
        </p:blipFill>
        <p:spPr>
          <a:xfrm>
            <a:off x="911424" y="1556792"/>
            <a:ext cx="5392417" cy="49685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D3B41B0-BC0F-AD9C-F89A-44FC18D483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448" y="1772816"/>
            <a:ext cx="4752528" cy="47525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422864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64EA4D1-D282-4610-A9D9-F140492DA381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BENT KNEE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D2DB67-B1AB-68EE-85E5-57E6BE295C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" t="23613" r="76006" b="3327"/>
          <a:stretch/>
        </p:blipFill>
        <p:spPr>
          <a:xfrm>
            <a:off x="1559496" y="1536602"/>
            <a:ext cx="3960440" cy="5060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14B835-AA26-8F24-4D6F-E5338BCD71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1824634"/>
            <a:ext cx="4626184" cy="45365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89969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7A401AB-2411-438C-B7C4-0F22713CB63F}"/>
              </a:ext>
            </a:extLst>
          </p:cNvPr>
          <p:cNvSpPr txBox="1"/>
          <p:nvPr/>
        </p:nvSpPr>
        <p:spPr>
          <a:xfrm>
            <a:off x="335360" y="1484784"/>
            <a:ext cx="72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When a Judge observes an athlete failing to comply with the rule of race walking by exhibiting </a:t>
            </a:r>
            <a:r>
              <a:rPr lang="en-IN" sz="2000" b="1" dirty="0">
                <a:cs typeface="Arial" panose="020B0604020202020204" pitchFamily="34" charset="0"/>
              </a:rPr>
              <a:t>visible loss of contact or bent knee</a:t>
            </a:r>
            <a:r>
              <a:rPr lang="en-IN" sz="2000" dirty="0">
                <a:cs typeface="Arial" panose="020B0604020202020204" pitchFamily="34" charset="0"/>
              </a:rPr>
              <a:t> during the competition, the Judge shall </a:t>
            </a:r>
            <a:r>
              <a:rPr lang="en-IN" sz="2000" b="1" dirty="0">
                <a:cs typeface="Arial" panose="020B0604020202020204" pitchFamily="34" charset="0"/>
              </a:rPr>
              <a:t>send a Red Card to the Chief Judge</a:t>
            </a:r>
            <a:r>
              <a:rPr lang="en-IN" sz="2000" dirty="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045257-EDD9-414A-A82B-5DAB41CE4A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4059" r="46231" b="55696"/>
          <a:stretch/>
        </p:blipFill>
        <p:spPr>
          <a:xfrm>
            <a:off x="8328248" y="1484785"/>
            <a:ext cx="2952328" cy="2088232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DBC763-BEA9-4C7B-97CD-B0785D8C8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22" t="1789" r="972" b="15902"/>
          <a:stretch/>
        </p:blipFill>
        <p:spPr>
          <a:xfrm>
            <a:off x="5015878" y="3159601"/>
            <a:ext cx="2520282" cy="3395532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B9438-65D4-4F4E-8111-7A2B6F971512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 CARD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33C0D-7DF5-4591-921F-E353B3ECD0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42916" r="47297" b="7125"/>
          <a:stretch/>
        </p:blipFill>
        <p:spPr>
          <a:xfrm>
            <a:off x="8336744" y="3933056"/>
            <a:ext cx="2952328" cy="2592288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B4E361-3D5E-E4DC-3808-9B74ABE4672C}"/>
              </a:ext>
            </a:extLst>
          </p:cNvPr>
          <p:cNvSpPr/>
          <p:nvPr/>
        </p:nvSpPr>
        <p:spPr bwMode="auto">
          <a:xfrm>
            <a:off x="6344035" y="3296942"/>
            <a:ext cx="1008112" cy="708122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4AF781-1596-B426-F3C8-BA3D7CF8E47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363179"/>
            <a:ext cx="504056" cy="57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56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335360" y="1516474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One or more </a:t>
            </a:r>
            <a:r>
              <a:rPr lang="en-US" sz="2000" b="1" dirty="0">
                <a:cs typeface="Arial" panose="020B0604020202020204" pitchFamily="34" charset="0"/>
              </a:rPr>
              <a:t>Posting Boards </a:t>
            </a:r>
            <a:r>
              <a:rPr lang="en-US" sz="2000" dirty="0">
                <a:cs typeface="Arial" panose="020B0604020202020204" pitchFamily="34" charset="0"/>
              </a:rPr>
              <a:t>shall be placed on course and near finish for athletes </a:t>
            </a:r>
            <a:r>
              <a:rPr lang="en-US" sz="2000" b="1" dirty="0">
                <a:cs typeface="Arial" panose="020B0604020202020204" pitchFamily="34" charset="0"/>
              </a:rPr>
              <a:t>to know how many Red Cards have been sent </a:t>
            </a:r>
            <a:r>
              <a:rPr lang="en-US" sz="2000" dirty="0">
                <a:cs typeface="Arial" panose="020B0604020202020204" pitchFamily="34" charset="0"/>
              </a:rPr>
              <a:t>to Chief Judge for each athletes.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3F4F7-826F-4ED3-BF73-7B47F51F35F2}"/>
              </a:ext>
            </a:extLst>
          </p:cNvPr>
          <p:cNvSpPr txBox="1"/>
          <p:nvPr/>
        </p:nvSpPr>
        <p:spPr>
          <a:xfrm>
            <a:off x="335360" y="4501569"/>
            <a:ext cx="40324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The </a:t>
            </a:r>
            <a:r>
              <a:rPr lang="en-IN" sz="2000" b="1" dirty="0">
                <a:cs typeface="Arial" panose="020B0604020202020204" pitchFamily="34" charset="0"/>
              </a:rPr>
              <a:t>symbol of each offence </a:t>
            </a:r>
            <a:r>
              <a:rPr lang="en-IN" sz="2000" dirty="0">
                <a:cs typeface="Arial" panose="020B0604020202020204" pitchFamily="34" charset="0"/>
              </a:rPr>
              <a:t>should be indicated on the Posting Board.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0CDD6-6C51-4805-813B-74B33F2773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1" t="6896" r="3565" b="14915"/>
          <a:stretch/>
        </p:blipFill>
        <p:spPr>
          <a:xfrm>
            <a:off x="6918175" y="1040518"/>
            <a:ext cx="4328688" cy="2751151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4F62E-0BD9-4932-935C-C8F015592A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33" t="14847" r="2935" b="22203"/>
          <a:stretch/>
        </p:blipFill>
        <p:spPr>
          <a:xfrm>
            <a:off x="6888088" y="4019911"/>
            <a:ext cx="4339843" cy="242753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9A1C07-7BF6-4778-9197-5CF6E55EC1A4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POSTING BOARDS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986CE2-C17B-5379-3B03-CC15D2A23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3438956"/>
            <a:ext cx="2053135" cy="300243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9114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B9A1C07-7BF6-4778-9197-5CF6E55EC1A4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PENALTY ZONE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7A6DAF5-D7D9-C4D0-1839-F475839E0FD9}"/>
              </a:ext>
            </a:extLst>
          </p:cNvPr>
          <p:cNvSpPr txBox="1">
            <a:spLocks noChangeArrowheads="1"/>
          </p:cNvSpPr>
          <p:nvPr/>
        </p:nvSpPr>
        <p:spPr>
          <a:xfrm>
            <a:off x="335360" y="1885974"/>
            <a:ext cx="576064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Penalty </a:t>
            </a:r>
            <a:r>
              <a:rPr lang="en-GB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one shall be used for any race where the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applicable regulations for the competition so provide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may be used for other races as determined by the relevant governing body or Organizers.</a:t>
            </a:r>
          </a:p>
          <a:p>
            <a:pPr marL="288000" indent="-2880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endParaRPr lang="en-US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000" indent="-342000" algn="just">
              <a:lnSpc>
                <a:spcPct val="100000"/>
              </a:lnSpc>
              <a:buFont typeface="Wingdings" panose="05000000000000000000" pitchFamily="2" charset="2"/>
              <a:buChar char="q"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such cases, an athlete will be required to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enter the Penalty zone and remain there for the applicable period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once they have received </a:t>
            </a: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three Red Cards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are so advised by the Chief Judge or someone delegated by them.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09D9C2F-8923-342C-C2B4-1524B89136DD}"/>
              </a:ext>
            </a:extLst>
          </p:cNvPr>
          <p:cNvGrpSpPr/>
          <p:nvPr/>
        </p:nvGrpSpPr>
        <p:grpSpPr>
          <a:xfrm>
            <a:off x="6224780" y="2029990"/>
            <a:ext cx="5324750" cy="3487242"/>
            <a:chOff x="6320656" y="2162852"/>
            <a:chExt cx="4892702" cy="27206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1549E33-5489-C977-CD84-CEC0088CA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927" t="2792" r="3221" b="7638"/>
            <a:stretch/>
          </p:blipFill>
          <p:spPr>
            <a:xfrm>
              <a:off x="6320656" y="2162852"/>
              <a:ext cx="4892702" cy="2720671"/>
            </a:xfrm>
            <a:prstGeom prst="rect">
              <a:avLst/>
            </a:prstGeom>
            <a:ln w="28575">
              <a:solidFill>
                <a:schemeClr val="tx1"/>
              </a:solidFill>
            </a:ln>
            <a:effectLst/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901ED3-655A-87B1-8E9F-B1944369316A}"/>
                </a:ext>
              </a:extLst>
            </p:cNvPr>
            <p:cNvSpPr/>
            <p:nvPr/>
          </p:nvSpPr>
          <p:spPr>
            <a:xfrm>
              <a:off x="9469915" y="3177353"/>
              <a:ext cx="1695925" cy="63395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4C84EC-A413-E11C-D416-5C213DFB1EE2}"/>
                </a:ext>
              </a:extLst>
            </p:cNvPr>
            <p:cNvSpPr txBox="1"/>
            <p:nvPr/>
          </p:nvSpPr>
          <p:spPr>
            <a:xfrm rot="154279">
              <a:off x="9478108" y="3337990"/>
              <a:ext cx="1727217" cy="336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dirty="0">
                  <a:solidFill>
                    <a:schemeClr val="bg1"/>
                  </a:solidFill>
                </a:rPr>
                <a:t>PENALTY ZONE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862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B9A1C07-7BF6-4778-9197-5CF6E55EC1A4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TO BE SPENT IN PENALTY ZONE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75AD3E-2456-7B99-4476-07BC06A6F685}"/>
              </a:ext>
            </a:extLst>
          </p:cNvPr>
          <p:cNvSpPr txBox="1"/>
          <p:nvPr/>
        </p:nvSpPr>
        <p:spPr>
          <a:xfrm>
            <a:off x="623392" y="1490402"/>
            <a:ext cx="6537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dirty="0">
                <a:cs typeface="Arial" panose="020B0604020202020204" pitchFamily="34" charset="0"/>
              </a:rPr>
              <a:t>applicable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period in Penalty Zone shall be as follows: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7F0507-47AC-B785-1BF5-543A05A75C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415" y="2184781"/>
            <a:ext cx="5770193" cy="3768149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graphicFrame>
        <p:nvGraphicFramePr>
          <p:cNvPr id="4" name="Table 20">
            <a:extLst>
              <a:ext uri="{FF2B5EF4-FFF2-40B4-BE49-F238E27FC236}">
                <a16:creationId xmlns:a16="http://schemas.microsoft.com/office/drawing/2014/main" id="{A9E0C820-E726-247B-C735-B55655618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633508"/>
              </p:ext>
            </p:extLst>
          </p:nvPr>
        </p:nvGraphicFramePr>
        <p:xfrm>
          <a:off x="695400" y="2208513"/>
          <a:ext cx="4824536" cy="37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2268">
                  <a:extLst>
                    <a:ext uri="{9D8B030D-6E8A-4147-A177-3AD203B41FA5}">
                      <a16:colId xmlns:a16="http://schemas.microsoft.com/office/drawing/2014/main" val="412530223"/>
                    </a:ext>
                  </a:extLst>
                </a:gridCol>
                <a:gridCol w="2412268">
                  <a:extLst>
                    <a:ext uri="{9D8B030D-6E8A-4147-A177-3AD203B41FA5}">
                      <a16:colId xmlns:a16="http://schemas.microsoft.com/office/drawing/2014/main" val="3442868043"/>
                    </a:ext>
                  </a:extLst>
                </a:gridCol>
              </a:tblGrid>
              <a:tr h="537391"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Races up to and including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47114278"/>
                  </a:ext>
                </a:extLst>
              </a:tr>
              <a:tr h="53739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5000m / 5km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min.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15329881"/>
                  </a:ext>
                </a:extLst>
              </a:tr>
              <a:tr h="53739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10,000m / 10km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min.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00332746"/>
                  </a:ext>
                </a:extLst>
              </a:tr>
              <a:tr h="53739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20,000m / 20km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min.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62795992"/>
                  </a:ext>
                </a:extLst>
              </a:tr>
              <a:tr h="53739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30,000m / 30km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77467496"/>
                  </a:ext>
                </a:extLst>
              </a:tr>
              <a:tr h="543806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35,000m / 35km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min.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9138979"/>
                  </a:ext>
                </a:extLst>
              </a:tr>
              <a:tr h="537391"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50,000m / 50km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min.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23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637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2B9A1C07-7BF6-4778-9197-5CF6E55EC1A4}"/>
              </a:ext>
            </a:extLst>
          </p:cNvPr>
          <p:cNvSpPr txBox="1"/>
          <p:nvPr/>
        </p:nvSpPr>
        <p:spPr>
          <a:xfrm>
            <a:off x="335360" y="188640"/>
            <a:ext cx="11098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LAYOUT OF PENALTY ZONE </a:t>
            </a:r>
          </a:p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TRACK EVENT)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8AAEBA-B185-DE81-C3FA-F8082CF7DDD1}"/>
              </a:ext>
            </a:extLst>
          </p:cNvPr>
          <p:cNvGrpSpPr/>
          <p:nvPr/>
        </p:nvGrpSpPr>
        <p:grpSpPr>
          <a:xfrm>
            <a:off x="1299011" y="1861440"/>
            <a:ext cx="9549517" cy="4303864"/>
            <a:chOff x="1919158" y="2426120"/>
            <a:chExt cx="8353684" cy="3414115"/>
          </a:xfrm>
          <a:effectLst/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70C0881-9224-719D-44F9-9E8089843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9158" y="2426120"/>
              <a:ext cx="8353684" cy="341411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07A673B-92D1-ABA0-F58E-D1C2E7978212}"/>
                </a:ext>
              </a:extLst>
            </p:cNvPr>
            <p:cNvSpPr/>
            <p:nvPr/>
          </p:nvSpPr>
          <p:spPr>
            <a:xfrm>
              <a:off x="5120639" y="4611757"/>
              <a:ext cx="1288112" cy="21787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62B573-0767-2AED-ECD4-270D238B1A22}"/>
                </a:ext>
              </a:extLst>
            </p:cNvPr>
            <p:cNvSpPr txBox="1"/>
            <p:nvPr/>
          </p:nvSpPr>
          <p:spPr>
            <a:xfrm>
              <a:off x="5268629" y="4614942"/>
              <a:ext cx="992131" cy="27699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IN" sz="1200" dirty="0"/>
                <a:t>Penalty Zone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4926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335360" y="1340768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When </a:t>
            </a:r>
            <a:r>
              <a:rPr lang="en-US" sz="2000" b="1" dirty="0">
                <a:cs typeface="Arial" panose="020B0604020202020204" pitchFamily="34" charset="0"/>
              </a:rPr>
              <a:t>three Red Cards </a:t>
            </a:r>
            <a:r>
              <a:rPr lang="en-US" sz="2000" dirty="0">
                <a:cs typeface="Arial" panose="020B0604020202020204" pitchFamily="34" charset="0"/>
              </a:rPr>
              <a:t>from </a:t>
            </a:r>
            <a:r>
              <a:rPr lang="en-US" sz="2000" b="1" dirty="0">
                <a:cs typeface="Arial" panose="020B0604020202020204" pitchFamily="34" charset="0"/>
              </a:rPr>
              <a:t>three different Judges </a:t>
            </a:r>
            <a:r>
              <a:rPr lang="en-US" sz="2000" dirty="0">
                <a:cs typeface="Arial" panose="020B0604020202020204" pitchFamily="34" charset="0"/>
              </a:rPr>
              <a:t>have been sent to Chief Judge on same athlete, the </a:t>
            </a:r>
            <a:r>
              <a:rPr lang="en-US" sz="2000" b="1" dirty="0">
                <a:cs typeface="Arial" panose="020B0604020202020204" pitchFamily="34" charset="0"/>
              </a:rPr>
              <a:t>athlete is disqualified </a:t>
            </a:r>
            <a:r>
              <a:rPr lang="en-US" sz="2000" dirty="0">
                <a:cs typeface="Arial" panose="020B0604020202020204" pitchFamily="34" charset="0"/>
              </a:rPr>
              <a:t> If there is no provision for Penalty Zone and they shall be notified by Chief Judge or Chief Judge’s Assistant by showing </a:t>
            </a:r>
            <a:r>
              <a:rPr lang="en-US" sz="2000" b="1" dirty="0">
                <a:cs typeface="Arial" panose="020B0604020202020204" pitchFamily="34" charset="0"/>
              </a:rPr>
              <a:t>Red paddle.</a:t>
            </a:r>
            <a:endParaRPr lang="en-IN" sz="2000" b="1" dirty="0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9D59B4-D47D-40A0-8ABC-A65719B64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49" y="2816398"/>
            <a:ext cx="2448272" cy="2448272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80AB1D-0B06-465B-BE90-47CCB9DDAECF}"/>
              </a:ext>
            </a:extLst>
          </p:cNvPr>
          <p:cNvSpPr txBox="1"/>
          <p:nvPr/>
        </p:nvSpPr>
        <p:spPr>
          <a:xfrm>
            <a:off x="335360" y="332656"/>
            <a:ext cx="1109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DISQUALIFICATION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Rectangle 84993">
            <a:extLst>
              <a:ext uri="{FF2B5EF4-FFF2-40B4-BE49-F238E27FC236}">
                <a16:creationId xmlns:a16="http://schemas.microsoft.com/office/drawing/2014/main" id="{13065B15-A11B-48F0-93B2-CD3C2E7F7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481416"/>
            <a:ext cx="3066731" cy="474685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989931-310D-4F41-909D-7091CFF63DD5}"/>
              </a:ext>
            </a:extLst>
          </p:cNvPr>
          <p:cNvSpPr txBox="1"/>
          <p:nvPr/>
        </p:nvSpPr>
        <p:spPr>
          <a:xfrm>
            <a:off x="343781" y="5416861"/>
            <a:ext cx="8056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If there is a </a:t>
            </a:r>
            <a:r>
              <a:rPr lang="en-IN" sz="2000" b="1" dirty="0">
                <a:cs typeface="Arial" panose="020B0604020202020204" pitchFamily="34" charset="0"/>
              </a:rPr>
              <a:t>provision for Penalty Zone</a:t>
            </a:r>
            <a:r>
              <a:rPr lang="en-IN" sz="2000" dirty="0">
                <a:cs typeface="Arial" panose="020B0604020202020204" pitchFamily="34" charset="0"/>
              </a:rPr>
              <a:t>, An athlete shall be disqualified after receiving </a:t>
            </a:r>
            <a:r>
              <a:rPr lang="en-IN" sz="2000" b="1" dirty="0">
                <a:cs typeface="Arial" panose="020B0604020202020204" pitchFamily="34" charset="0"/>
              </a:rPr>
              <a:t>four Red card </a:t>
            </a:r>
            <a:r>
              <a:rPr lang="en-IN" sz="2000" dirty="0">
                <a:cs typeface="Arial" panose="020B0604020202020204" pitchFamily="34" charset="0"/>
              </a:rPr>
              <a:t>from </a:t>
            </a:r>
            <a:r>
              <a:rPr lang="en-IN" sz="2000" b="1" dirty="0">
                <a:cs typeface="Arial" panose="020B0604020202020204" pitchFamily="34" charset="0"/>
              </a:rPr>
              <a:t>four different judges </a:t>
            </a:r>
            <a:r>
              <a:rPr lang="en-US" sz="2000" dirty="0">
                <a:cs typeface="Arial" panose="020B0604020202020204" pitchFamily="34" charset="0"/>
              </a:rPr>
              <a:t>and they shall be notified by Chief Judge or Chief Judge’s Assistant by showing </a:t>
            </a:r>
            <a:r>
              <a:rPr lang="en-US" sz="2000" b="1" dirty="0">
                <a:cs typeface="Arial" panose="020B0604020202020204" pitchFamily="34" charset="0"/>
              </a:rPr>
              <a:t>Red paddle.</a:t>
            </a:r>
            <a:r>
              <a:rPr lang="en-IN" sz="20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277E58-146E-4656-93BF-38576B239C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38" y="2833842"/>
            <a:ext cx="3964453" cy="243082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4468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4A1D62-BD3D-4003-AEBF-6F695F190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91" y="1638436"/>
            <a:ext cx="3684785" cy="2456523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8127D8-EFE4-4FDE-BFDE-7DAA919090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41"/>
          <a:stretch/>
        </p:blipFill>
        <p:spPr>
          <a:xfrm>
            <a:off x="7770930" y="1638436"/>
            <a:ext cx="3663045" cy="2456523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C41A31-8E2B-45F1-B144-9CB65B1831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32"/>
          <a:stretch/>
        </p:blipFill>
        <p:spPr>
          <a:xfrm>
            <a:off x="611619" y="1640642"/>
            <a:ext cx="3310244" cy="2445081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0FEBE1-87E2-41AC-9042-5C6606FA9F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8" y="4289755"/>
            <a:ext cx="3313196" cy="2208798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BE34B6-4EE6-4CD3-9D23-24EF13361D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2"/>
          <a:stretch/>
        </p:blipFill>
        <p:spPr>
          <a:xfrm>
            <a:off x="7794849" y="4289755"/>
            <a:ext cx="3629889" cy="2235589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9FDD50-D81F-4E13-921B-92790FFCD26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53" t="3263" r="2153" b="2829"/>
          <a:stretch/>
        </p:blipFill>
        <p:spPr>
          <a:xfrm>
            <a:off x="4007941" y="4289755"/>
            <a:ext cx="3694546" cy="2216727"/>
          </a:xfrm>
          <a:prstGeom prst="rect">
            <a:avLst/>
          </a:prstGeom>
          <a:ln w="28575">
            <a:solidFill>
              <a:schemeClr val="tx1"/>
            </a:solidFill>
          </a:ln>
          <a:effectLst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F78EED0-A163-41CB-892A-18BD9CD75267}"/>
              </a:ext>
            </a:extLst>
          </p:cNvPr>
          <p:cNvSpPr txBox="1"/>
          <p:nvPr/>
        </p:nvSpPr>
        <p:spPr>
          <a:xfrm>
            <a:off x="335360" y="332656"/>
            <a:ext cx="1109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YELLOW PADDLES &amp; DISQUALIFICATIONS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79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BC31E12-D5CC-491D-8211-35ACD716C70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35360" y="-27384"/>
            <a:ext cx="9723040" cy="1470025"/>
          </a:xfrm>
        </p:spPr>
        <p:txBody>
          <a:bodyPr anchor="ctr">
            <a:normAutofit/>
          </a:bodyPr>
          <a:lstStyle/>
          <a:p>
            <a:pPr algn="l" eaLnBrk="1" hangingPunct="1"/>
            <a:r>
              <a:rPr lang="en-US" altLang="en-US" sz="3200" b="1" cap="all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 &amp; Interpretation of </a:t>
            </a:r>
            <a:br>
              <a:rPr lang="en-US" altLang="en-US" sz="3200" b="1" cap="all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3200" b="1" cap="all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Race </a:t>
            </a:r>
            <a:r>
              <a:rPr lang="en-GB" altLang="en-US" sz="3200" b="1" cap="all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altLang="en-US" sz="3200" b="1" cap="all" dirty="0" err="1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alking</a:t>
            </a:r>
            <a:r>
              <a:rPr lang="en-US" altLang="en-US" sz="3200" b="1" cap="all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Event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623289-54B0-485F-B35F-3AED6DD94C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81745"/>
            <a:ext cx="1008112" cy="1008112"/>
          </a:xfrm>
          <a:prstGeom prst="rect">
            <a:avLst/>
          </a:prstGeom>
        </p:spPr>
      </p:pic>
      <p:pic>
        <p:nvPicPr>
          <p:cNvPr id="46086" name="Picture 6" descr="Tokyo Olympics: Priyanka Goswami finishes 17th in women&amp;#39;s 20km race walk  final, Bhawna Jat 32nd - Sports Ne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4962" y="2204864"/>
            <a:ext cx="5527662" cy="35283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sx="102000" sy="102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46084" name="Picture 4" descr="Olympics Athletics: Indians disappoint in 20km race walk event - Rediff  Spor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3392" y="2204864"/>
            <a:ext cx="5452865" cy="352839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7009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175E856-FDCC-4DA7-BC4D-33797E0FCB4C}"/>
              </a:ext>
            </a:extLst>
          </p:cNvPr>
          <p:cNvSpPr txBox="1"/>
          <p:nvPr/>
        </p:nvSpPr>
        <p:spPr>
          <a:xfrm>
            <a:off x="335360" y="1810824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An athlete is </a:t>
            </a:r>
            <a:r>
              <a:rPr lang="en-US" sz="2000" b="1" dirty="0">
                <a:cs typeface="Arial" panose="020B0604020202020204" pitchFamily="34" charset="0"/>
              </a:rPr>
              <a:t>allowed to leave the marked course</a:t>
            </a:r>
            <a:r>
              <a:rPr lang="en-US" sz="2000" dirty="0">
                <a:cs typeface="Arial" panose="020B0604020202020204" pitchFamily="34" charset="0"/>
              </a:rPr>
              <a:t> with the permission and under the supervision of an official. They </a:t>
            </a:r>
            <a:r>
              <a:rPr lang="en-US" sz="2000" b="1" dirty="0">
                <a:cs typeface="Arial" panose="020B0604020202020204" pitchFamily="34" charset="0"/>
              </a:rPr>
              <a:t>shall not shorten the distance </a:t>
            </a:r>
            <a:r>
              <a:rPr lang="en-US" sz="2000" dirty="0">
                <a:cs typeface="Arial" panose="020B0604020202020204" pitchFamily="34" charset="0"/>
              </a:rPr>
              <a:t>to be covered by doing so.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F9454-B418-4176-9F4C-C61D4E134451}"/>
              </a:ext>
            </a:extLst>
          </p:cNvPr>
          <p:cNvSpPr txBox="1"/>
          <p:nvPr/>
        </p:nvSpPr>
        <p:spPr>
          <a:xfrm>
            <a:off x="328328" y="4125890"/>
            <a:ext cx="6336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If the Referee is satisfied on a report from a Judge or Umpire that an athlete left the marked course and thereby </a:t>
            </a:r>
            <a:r>
              <a:rPr lang="en-IN" sz="2000" b="1" dirty="0">
                <a:cs typeface="Arial" panose="020B0604020202020204" pitchFamily="34" charset="0"/>
              </a:rPr>
              <a:t>shortening the distance </a:t>
            </a:r>
            <a:r>
              <a:rPr lang="en-IN" sz="2000" dirty="0">
                <a:cs typeface="Arial" panose="020B0604020202020204" pitchFamily="34" charset="0"/>
              </a:rPr>
              <a:t>to be covered, they </a:t>
            </a:r>
            <a:r>
              <a:rPr lang="en-IN" sz="2000" b="1" dirty="0">
                <a:cs typeface="Arial" panose="020B0604020202020204" pitchFamily="34" charset="0"/>
              </a:rPr>
              <a:t>shall be disqualified</a:t>
            </a:r>
            <a:r>
              <a:rPr lang="en-IN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E0B4AF-9195-447D-803B-F77AFA27DC70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RACE CONDUCT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2DF5A7-A322-4213-93F6-AF9540046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6" b="7812"/>
          <a:stretch/>
        </p:blipFill>
        <p:spPr>
          <a:xfrm>
            <a:off x="7299342" y="1245570"/>
            <a:ext cx="4413282" cy="242031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2E3663-9981-404C-B651-9ECE0176A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7726" t="17643" r="43206" b="27138"/>
          <a:stretch/>
        </p:blipFill>
        <p:spPr>
          <a:xfrm>
            <a:off x="7299342" y="3837858"/>
            <a:ext cx="4413282" cy="275949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272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5E0B4AF-9195-447D-803B-F77AFA27DC70}"/>
              </a:ext>
            </a:extLst>
          </p:cNvPr>
          <p:cNvSpPr txBox="1"/>
          <p:nvPr/>
        </p:nvSpPr>
        <p:spPr>
          <a:xfrm>
            <a:off x="335360" y="332656"/>
            <a:ext cx="1109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DO’S AND DON’TS 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A149B1-B76E-46AD-A8F8-34DEEE67D761}"/>
              </a:ext>
            </a:extLst>
          </p:cNvPr>
          <p:cNvSpPr/>
          <p:nvPr/>
        </p:nvSpPr>
        <p:spPr>
          <a:xfrm>
            <a:off x="335360" y="1700808"/>
            <a:ext cx="11521280" cy="3982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If in doubt</a:t>
            </a:r>
            <a:r>
              <a:rPr lang="en-US" sz="2000" dirty="0">
                <a:cs typeface="Arial" panose="020B0604020202020204" pitchFamily="34" charset="0"/>
              </a:rPr>
              <a:t>, give the </a:t>
            </a:r>
            <a:r>
              <a:rPr lang="en-US" sz="2000" b="1" dirty="0">
                <a:cs typeface="Arial" panose="020B0604020202020204" pitchFamily="34" charset="0"/>
              </a:rPr>
              <a:t>benefit</a:t>
            </a:r>
            <a:r>
              <a:rPr lang="en-US" sz="2000" dirty="0">
                <a:cs typeface="Arial" panose="020B0604020202020204" pitchFamily="34" charset="0"/>
              </a:rPr>
              <a:t> to the competitor. That is, only give red card when you are certain.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believe </a:t>
            </a:r>
            <a:r>
              <a:rPr lang="en-US" sz="2000" dirty="0">
                <a:cs typeface="Arial" panose="020B0604020202020204" pitchFamily="34" charset="0"/>
              </a:rPr>
              <a:t>that the </a:t>
            </a:r>
            <a:r>
              <a:rPr lang="en-US" sz="2000" b="1" dirty="0">
                <a:cs typeface="Arial" panose="020B0604020202020204" pitchFamily="34" charset="0"/>
              </a:rPr>
              <a:t>proof of a good Judge lies </a:t>
            </a:r>
            <a:r>
              <a:rPr lang="en-US" sz="2000" dirty="0">
                <a:cs typeface="Arial" panose="020B0604020202020204" pitchFamily="34" charset="0"/>
              </a:rPr>
              <a:t>in </a:t>
            </a:r>
            <a:r>
              <a:rPr lang="en-US" sz="2000" b="1" dirty="0">
                <a:cs typeface="Arial" panose="020B0604020202020204" pitchFamily="34" charset="0"/>
              </a:rPr>
              <a:t>how many Red Cards they give</a:t>
            </a:r>
            <a:r>
              <a:rPr lang="en-US" sz="2000" dirty="0">
                <a:cs typeface="Arial" panose="020B0604020202020204" pitchFamily="34" charset="0"/>
              </a:rPr>
              <a:t>. A good Judge </a:t>
            </a:r>
            <a:r>
              <a:rPr lang="en-US" sz="2000" b="1" dirty="0">
                <a:cs typeface="Arial" panose="020B0604020202020204" pitchFamily="34" charset="0"/>
              </a:rPr>
              <a:t>can assist more competitors to finish </a:t>
            </a:r>
            <a:r>
              <a:rPr lang="en-US" sz="2000" dirty="0">
                <a:cs typeface="Arial" panose="020B0604020202020204" pitchFamily="34" charset="0"/>
              </a:rPr>
              <a:t>by judicial </a:t>
            </a:r>
            <a:r>
              <a:rPr lang="en-US" sz="2000" b="1" dirty="0">
                <a:cs typeface="Arial" panose="020B0604020202020204" pitchFamily="34" charset="0"/>
              </a:rPr>
              <a:t>use of a yellow paddle</a:t>
            </a:r>
            <a:r>
              <a:rPr lang="en-US" sz="2000" dirty="0">
                <a:cs typeface="Arial" panose="020B0604020202020204" pitchFamily="34" charset="0"/>
              </a:rPr>
              <a:t> before an infringement of the rules takes place.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If you form an opinion, </a:t>
            </a:r>
            <a:r>
              <a:rPr lang="en-US" sz="2000" b="1" dirty="0">
                <a:cs typeface="Arial" panose="020B0604020202020204" pitchFamily="34" charset="0"/>
              </a:rPr>
              <a:t>act on it immediately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When a yellow paddle is shown to </a:t>
            </a:r>
            <a:r>
              <a:rPr lang="en-US" sz="2000" dirty="0">
                <a:cs typeface="Arial" panose="020B0604020202020204" pitchFamily="34" charset="0"/>
              </a:rPr>
              <a:t>a competitor, </a:t>
            </a:r>
            <a:r>
              <a:rPr lang="en-US" sz="2000" b="1" dirty="0">
                <a:cs typeface="Arial" panose="020B0604020202020204" pitchFamily="34" charset="0"/>
              </a:rPr>
              <a:t>make sure that they see your yellow paddle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judge from </a:t>
            </a:r>
            <a:r>
              <a:rPr lang="en-US" sz="2000" dirty="0">
                <a:cs typeface="Arial" panose="020B0604020202020204" pitchFamily="34" charset="0"/>
              </a:rPr>
              <a:t>a </a:t>
            </a:r>
            <a:r>
              <a:rPr lang="en-US" sz="2000" b="1" dirty="0">
                <a:cs typeface="Arial" panose="020B0604020202020204" pitchFamily="34" charset="0"/>
              </a:rPr>
              <a:t>moving vehicle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004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5E0B4AF-9195-447D-803B-F77AFA27DC70}"/>
              </a:ext>
            </a:extLst>
          </p:cNvPr>
          <p:cNvSpPr txBox="1"/>
          <p:nvPr/>
        </p:nvSpPr>
        <p:spPr>
          <a:xfrm>
            <a:off x="335360" y="332656"/>
            <a:ext cx="1109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DO’S AND DON’TS 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A149B1-B76E-46AD-A8F8-34DEEE67D761}"/>
              </a:ext>
            </a:extLst>
          </p:cNvPr>
          <p:cNvSpPr/>
          <p:nvPr/>
        </p:nvSpPr>
        <p:spPr>
          <a:xfrm>
            <a:off x="335360" y="1700808"/>
            <a:ext cx="11521280" cy="4198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Remember, how competitors walk today may not be how they walk next time. </a:t>
            </a:r>
            <a:r>
              <a:rPr lang="en-US" sz="2000" b="1" dirty="0">
                <a:cs typeface="Arial" panose="020B0604020202020204" pitchFamily="34" charset="0"/>
              </a:rPr>
              <a:t>Do not prejudge </a:t>
            </a:r>
            <a:r>
              <a:rPr lang="en-US" sz="2000" dirty="0">
                <a:cs typeface="Arial" panose="020B0604020202020204" pitchFamily="34" charset="0"/>
              </a:rPr>
              <a:t>them for the next race.</a:t>
            </a:r>
            <a:endParaRPr lang="en-US" sz="2000" b="1" dirty="0"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be influenced </a:t>
            </a:r>
            <a:r>
              <a:rPr lang="en-US" sz="2000" dirty="0">
                <a:cs typeface="Arial" panose="020B0604020202020204" pitchFamily="34" charset="0"/>
              </a:rPr>
              <a:t>by outside opinions. You are in control of your section of the course or track, so make your own decisions and stand by your reasoning.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Avoid getting into conversations </a:t>
            </a:r>
            <a:r>
              <a:rPr lang="en-US" sz="2000" dirty="0">
                <a:cs typeface="Arial" panose="020B0604020202020204" pitchFamily="34" charset="0"/>
              </a:rPr>
              <a:t>during the race with other Judges or spectators. You are </a:t>
            </a:r>
            <a:r>
              <a:rPr lang="en-IN" sz="2000" dirty="0">
                <a:cs typeface="Arial" panose="020B0604020202020204" pitchFamily="34" charset="0"/>
              </a:rPr>
              <a:t>required to act independently.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take </a:t>
            </a:r>
            <a:r>
              <a:rPr lang="en-US" sz="2000" dirty="0">
                <a:cs typeface="Arial" panose="020B0604020202020204" pitchFamily="34" charset="0"/>
              </a:rPr>
              <a:t>an active </a:t>
            </a:r>
            <a:r>
              <a:rPr lang="en-US" sz="2000" b="1" dirty="0">
                <a:cs typeface="Arial" panose="020B0604020202020204" pitchFamily="34" charset="0"/>
              </a:rPr>
              <a:t>interest in the positions or placing </a:t>
            </a:r>
            <a:r>
              <a:rPr lang="en-US" sz="2000" dirty="0">
                <a:cs typeface="Arial" panose="020B0604020202020204" pitchFamily="34" charset="0"/>
              </a:rPr>
              <a:t>of members of any particular team.</a:t>
            </a:r>
          </a:p>
          <a:p>
            <a:pPr marL="285750" indent="-285750" algn="just">
              <a:lnSpc>
                <a:spcPct val="11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convey to</a:t>
            </a:r>
            <a:r>
              <a:rPr lang="en-US" sz="2000" dirty="0">
                <a:cs typeface="Arial" panose="020B0604020202020204" pitchFamily="34" charset="0"/>
              </a:rPr>
              <a:t> any </a:t>
            </a:r>
            <a:r>
              <a:rPr lang="en-US" sz="2000" b="1" dirty="0">
                <a:cs typeface="Arial" panose="020B0604020202020204" pitchFamily="34" charset="0"/>
              </a:rPr>
              <a:t>competitor</a:t>
            </a:r>
            <a:r>
              <a:rPr lang="en-US" sz="2000" dirty="0">
                <a:cs typeface="Arial" panose="020B0604020202020204" pitchFamily="34" charset="0"/>
              </a:rPr>
              <a:t> </a:t>
            </a:r>
            <a:r>
              <a:rPr lang="en-US" sz="2000" b="1" dirty="0">
                <a:cs typeface="Arial" panose="020B0604020202020204" pitchFamily="34" charset="0"/>
              </a:rPr>
              <a:t>information as to the progress </a:t>
            </a:r>
            <a:r>
              <a:rPr lang="en-US" sz="2000" dirty="0">
                <a:cs typeface="Arial" panose="020B0604020202020204" pitchFamily="34" charset="0"/>
              </a:rPr>
              <a:t>of the race.</a:t>
            </a:r>
          </a:p>
          <a:p>
            <a:pPr marL="285750" indent="-285750" algn="just">
              <a:lnSpc>
                <a:spcPct val="12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en-US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1568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23B76-E41B-4472-88C4-E0A40B6615B0}"/>
              </a:ext>
            </a:extLst>
          </p:cNvPr>
          <p:cNvSpPr/>
          <p:nvPr/>
        </p:nvSpPr>
        <p:spPr>
          <a:xfrm>
            <a:off x="335360" y="1628800"/>
            <a:ext cx="11521280" cy="4644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IN" sz="2000" b="1" dirty="0">
                <a:cs typeface="Arial" panose="020B0604020202020204" pitchFamily="34" charset="0"/>
              </a:rPr>
              <a:t>Do act impartially</a:t>
            </a:r>
            <a:r>
              <a:rPr lang="en-IN" sz="2000" dirty="0"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Mark your red card clearly</a:t>
            </a:r>
            <a:r>
              <a:rPr lang="en-US" sz="2000" dirty="0">
                <a:cs typeface="Arial" panose="020B0604020202020204" pitchFamily="34" charset="0"/>
              </a:rPr>
              <a:t>, so there is no confusion when received by the Chief Judge or </a:t>
            </a:r>
            <a:r>
              <a:rPr lang="en-IN" sz="2000" dirty="0">
                <a:cs typeface="Arial" panose="020B0604020202020204" pitchFamily="34" charset="0"/>
              </a:rPr>
              <a:t>Recorder.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cs typeface="Arial" panose="020B0604020202020204" pitchFamily="34" charset="0"/>
              </a:rPr>
              <a:t>In track races, </a:t>
            </a:r>
            <a:r>
              <a:rPr lang="en-US" sz="2000" b="1" dirty="0">
                <a:cs typeface="Arial" panose="020B0604020202020204" pitchFamily="34" charset="0"/>
              </a:rPr>
              <a:t>judge from the outside position </a:t>
            </a:r>
            <a:r>
              <a:rPr lang="en-US" sz="2000" dirty="0">
                <a:cs typeface="Arial" panose="020B0604020202020204" pitchFamily="34" charset="0"/>
              </a:rPr>
              <a:t>where possible.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judge by running alongside</a:t>
            </a:r>
            <a:r>
              <a:rPr lang="en-US" sz="2000" dirty="0">
                <a:cs typeface="Arial" panose="020B0604020202020204" pitchFamily="34" charset="0"/>
              </a:rPr>
              <a:t> or physically interfering with the competitors.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judge by lying down </a:t>
            </a:r>
            <a:r>
              <a:rPr lang="en-US" sz="2000" dirty="0">
                <a:cs typeface="Arial" panose="020B0604020202020204" pitchFamily="34" charset="0"/>
              </a:rPr>
              <a:t>on the track or road.</a:t>
            </a:r>
          </a:p>
          <a:p>
            <a:pPr marL="285750" indent="-285750" algn="just">
              <a:lnSpc>
                <a:spcPct val="140000"/>
              </a:lnSpc>
              <a:spcAft>
                <a:spcPts val="1800"/>
              </a:spcAft>
              <a:buFont typeface="Wingdings" panose="05000000000000000000" pitchFamily="2" charset="2"/>
              <a:buChar char="§"/>
            </a:pPr>
            <a:r>
              <a:rPr lang="en-US" sz="2000" b="1" dirty="0">
                <a:cs typeface="Arial" panose="020B0604020202020204" pitchFamily="34" charset="0"/>
              </a:rPr>
              <a:t>Do not use any communication devices </a:t>
            </a:r>
            <a:r>
              <a:rPr lang="en-US" sz="2000" dirty="0">
                <a:cs typeface="Arial" panose="020B0604020202020204" pitchFamily="34" charset="0"/>
              </a:rPr>
              <a:t>(e.g. mobile phone/camera or video), during the competition unless specifically issued for the event.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76855F-6194-FAF1-5C6F-822317362E41}"/>
              </a:ext>
            </a:extLst>
          </p:cNvPr>
          <p:cNvSpPr txBox="1"/>
          <p:nvPr/>
        </p:nvSpPr>
        <p:spPr>
          <a:xfrm>
            <a:off x="335360" y="332656"/>
            <a:ext cx="1109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DO’S AND DON’TS 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03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9F79C-5BF2-3BDC-32BB-2522F62037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l="16505" t="15049" r="16505" b="16505"/>
          <a:stretch/>
        </p:blipFill>
        <p:spPr>
          <a:xfrm>
            <a:off x="3647728" y="2204864"/>
            <a:ext cx="5919787" cy="4032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406C5-38EC-4D7D-BA16-031289CD277D}"/>
              </a:ext>
            </a:extLst>
          </p:cNvPr>
          <p:cNvSpPr txBox="1"/>
          <p:nvPr/>
        </p:nvSpPr>
        <p:spPr>
          <a:xfrm>
            <a:off x="335360" y="332656"/>
            <a:ext cx="1065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TOPICS TO BE COVERED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1559496" y="1628800"/>
            <a:ext cx="4977246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DEFINITION OF RACE WALKING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STANDARD DISTANCES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ROAD COURSE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START OF RACE WALKING EVENT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JUDGING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CHIEF JUDGE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WARNING – YELLOW PEDALS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RED CARD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POSTING BOARDS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DISQUALIFICATION – RED PEDAL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RACE CONDUCT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DO’S AND DONTS</a:t>
            </a: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30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F406C5-38EC-4D7D-BA16-031289CD277D}"/>
              </a:ext>
            </a:extLst>
          </p:cNvPr>
          <p:cNvSpPr txBox="1"/>
          <p:nvPr/>
        </p:nvSpPr>
        <p:spPr>
          <a:xfrm>
            <a:off x="366004" y="332656"/>
            <a:ext cx="11244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DEFINITION OF RACE WALKING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366004" y="1903548"/>
            <a:ext cx="572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Race Walking is a </a:t>
            </a:r>
            <a:r>
              <a:rPr lang="en-US" sz="2000" b="1" dirty="0">
                <a:cs typeface="Arial" panose="020B0604020202020204" pitchFamily="34" charset="0"/>
              </a:rPr>
              <a:t>progression of steps </a:t>
            </a:r>
            <a:r>
              <a:rPr lang="en-US" sz="2000" dirty="0">
                <a:cs typeface="Arial" panose="020B0604020202020204" pitchFamily="34" charset="0"/>
              </a:rPr>
              <a:t>so taken that the walker makes contact with the ground, so that </a:t>
            </a:r>
            <a:r>
              <a:rPr lang="en-US" sz="2000" b="1" dirty="0">
                <a:cs typeface="Arial" panose="020B0604020202020204" pitchFamily="34" charset="0"/>
              </a:rPr>
              <a:t>no visible </a:t>
            </a:r>
            <a:r>
              <a:rPr lang="en-US" sz="2000" dirty="0">
                <a:cs typeface="Arial" panose="020B0604020202020204" pitchFamily="34" charset="0"/>
              </a:rPr>
              <a:t>(to the human eye) </a:t>
            </a:r>
            <a:r>
              <a:rPr lang="en-US" sz="2000" b="1" dirty="0">
                <a:cs typeface="Arial" panose="020B0604020202020204" pitchFamily="34" charset="0"/>
              </a:rPr>
              <a:t>loss of contact </a:t>
            </a:r>
            <a:r>
              <a:rPr lang="en-US" sz="2000" dirty="0">
                <a:cs typeface="Arial" panose="020B0604020202020204" pitchFamily="34" charset="0"/>
              </a:rPr>
              <a:t>occurs.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3F4F7-826F-4ED3-BF73-7B47F51F35F2}"/>
              </a:ext>
            </a:extLst>
          </p:cNvPr>
          <p:cNvSpPr txBox="1"/>
          <p:nvPr/>
        </p:nvSpPr>
        <p:spPr>
          <a:xfrm>
            <a:off x="366004" y="4119495"/>
            <a:ext cx="57299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The </a:t>
            </a:r>
            <a:r>
              <a:rPr lang="en-IN" sz="2000" b="1" dirty="0">
                <a:cs typeface="Arial" panose="020B0604020202020204" pitchFamily="34" charset="0"/>
              </a:rPr>
              <a:t>advancing leg </a:t>
            </a:r>
            <a:r>
              <a:rPr lang="en-IN" sz="2000" dirty="0">
                <a:cs typeface="Arial" panose="020B0604020202020204" pitchFamily="34" charset="0"/>
              </a:rPr>
              <a:t>must be </a:t>
            </a:r>
            <a:r>
              <a:rPr lang="en-IN" sz="2000" b="1" dirty="0">
                <a:cs typeface="Arial" panose="020B0604020202020204" pitchFamily="34" charset="0"/>
              </a:rPr>
              <a:t>straightened</a:t>
            </a:r>
            <a:r>
              <a:rPr lang="en-IN" sz="2000" dirty="0">
                <a:cs typeface="Arial" panose="020B0604020202020204" pitchFamily="34" charset="0"/>
              </a:rPr>
              <a:t> (i.e. not bent at the knee) from the moment of </a:t>
            </a:r>
            <a:r>
              <a:rPr lang="en-IN" sz="2000" b="1" dirty="0">
                <a:cs typeface="Arial" panose="020B0604020202020204" pitchFamily="34" charset="0"/>
              </a:rPr>
              <a:t>first contact </a:t>
            </a:r>
            <a:r>
              <a:rPr lang="en-IN" sz="2000" dirty="0">
                <a:cs typeface="Arial" panose="020B0604020202020204" pitchFamily="34" charset="0"/>
              </a:rPr>
              <a:t>with the ground until the </a:t>
            </a:r>
            <a:r>
              <a:rPr lang="en-IN" sz="2000" b="1" dirty="0">
                <a:cs typeface="Arial" panose="020B0604020202020204" pitchFamily="34" charset="0"/>
              </a:rPr>
              <a:t>vertical upright position</a:t>
            </a:r>
            <a:r>
              <a:rPr lang="en-IN" sz="20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8534E-EF7B-4FED-B2A1-777F1EC31ED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1988840"/>
            <a:ext cx="5009916" cy="3333469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4816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335360" y="1593071"/>
            <a:ext cx="6812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cs typeface="Arial" panose="020B0604020202020204" pitchFamily="34" charset="0"/>
              </a:rPr>
              <a:t>The standard distances shall be: 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3F4F7-826F-4ED3-BF73-7B47F51F35F2}"/>
              </a:ext>
            </a:extLst>
          </p:cNvPr>
          <p:cNvSpPr txBox="1"/>
          <p:nvPr/>
        </p:nvSpPr>
        <p:spPr>
          <a:xfrm>
            <a:off x="335360" y="2640061"/>
            <a:ext cx="8979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dirty="0">
                <a:cs typeface="Arial" panose="020B0604020202020204" pitchFamily="34" charset="0"/>
              </a:rPr>
              <a:t>Indoor		:	3000m, 5000m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2719E-09F9-4AD0-AF48-FB5780365902}"/>
              </a:ext>
            </a:extLst>
          </p:cNvPr>
          <p:cNvSpPr txBox="1"/>
          <p:nvPr/>
        </p:nvSpPr>
        <p:spPr>
          <a:xfrm>
            <a:off x="335359" y="3584606"/>
            <a:ext cx="11499589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cs typeface="Arial" panose="020B0604020202020204" pitchFamily="34" charset="0"/>
              </a:rPr>
              <a:t>Outdoor	:	5000m, 10000m, 20000m, 35000m, 50000m (On Track)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cs typeface="Arial" panose="020B0604020202020204" pitchFamily="34" charset="0"/>
              </a:rPr>
              <a:t>			10km, 20km, 35km, 50km (Partially or completely outside stadium)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AAE8F-E833-4E9A-8888-F99AFBD39A22}"/>
              </a:ext>
            </a:extLst>
          </p:cNvPr>
          <p:cNvSpPr txBox="1"/>
          <p:nvPr/>
        </p:nvSpPr>
        <p:spPr>
          <a:xfrm>
            <a:off x="335359" y="332656"/>
            <a:ext cx="11098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DISTANCES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63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8175E856-FDCC-4DA7-BC4D-33797E0FCB4C}"/>
              </a:ext>
            </a:extLst>
          </p:cNvPr>
          <p:cNvSpPr txBox="1"/>
          <p:nvPr/>
        </p:nvSpPr>
        <p:spPr>
          <a:xfrm>
            <a:off x="338282" y="1626821"/>
            <a:ext cx="5763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The circuit shall </a:t>
            </a:r>
            <a:r>
              <a:rPr lang="en-US" sz="2000" b="1" dirty="0">
                <a:cs typeface="Arial" panose="020B0604020202020204" pitchFamily="34" charset="0"/>
              </a:rPr>
              <a:t>not be shorter than 1Km </a:t>
            </a:r>
            <a:r>
              <a:rPr lang="en-US" sz="2000" dirty="0">
                <a:cs typeface="Arial" panose="020B0604020202020204" pitchFamily="34" charset="0"/>
              </a:rPr>
              <a:t>and </a:t>
            </a:r>
            <a:r>
              <a:rPr lang="en-US" sz="2000" b="1" dirty="0">
                <a:cs typeface="Arial" panose="020B0604020202020204" pitchFamily="34" charset="0"/>
              </a:rPr>
              <a:t>not longer than 2Km</a:t>
            </a:r>
            <a:r>
              <a:rPr lang="en-US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1F9454-B418-4176-9F4C-C61D4E134451}"/>
              </a:ext>
            </a:extLst>
          </p:cNvPr>
          <p:cNvSpPr txBox="1"/>
          <p:nvPr/>
        </p:nvSpPr>
        <p:spPr>
          <a:xfrm>
            <a:off x="340906" y="3205425"/>
            <a:ext cx="5761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For the events that </a:t>
            </a:r>
            <a:r>
              <a:rPr lang="en-IN" sz="2000" b="1" dirty="0">
                <a:cs typeface="Arial" panose="020B0604020202020204" pitchFamily="34" charset="0"/>
              </a:rPr>
              <a:t>start and finish in a stadium</a:t>
            </a:r>
            <a:r>
              <a:rPr lang="en-IN" sz="2000" dirty="0">
                <a:cs typeface="Arial" panose="020B0604020202020204" pitchFamily="34" charset="0"/>
              </a:rPr>
              <a:t>, the </a:t>
            </a:r>
            <a:r>
              <a:rPr lang="en-IN" sz="2000" b="1" dirty="0">
                <a:cs typeface="Arial" panose="020B0604020202020204" pitchFamily="34" charset="0"/>
              </a:rPr>
              <a:t>circuit</a:t>
            </a:r>
            <a:r>
              <a:rPr lang="en-IN" sz="2000" dirty="0">
                <a:cs typeface="Arial" panose="020B0604020202020204" pitchFamily="34" charset="0"/>
              </a:rPr>
              <a:t> should be located </a:t>
            </a:r>
            <a:r>
              <a:rPr lang="en-IN" sz="2000" b="1" dirty="0">
                <a:cs typeface="Arial" panose="020B0604020202020204" pitchFamily="34" charset="0"/>
              </a:rPr>
              <a:t>as close as possible to the stadium</a:t>
            </a:r>
            <a:r>
              <a:rPr lang="en-IN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E0B4AF-9195-447D-803B-F77AFA27DC70}"/>
              </a:ext>
            </a:extLst>
          </p:cNvPr>
          <p:cNvSpPr txBox="1"/>
          <p:nvPr/>
        </p:nvSpPr>
        <p:spPr>
          <a:xfrm>
            <a:off x="335362" y="332656"/>
            <a:ext cx="11098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ROAD COURSE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E96BB-B811-4193-ABE4-C183FD0A6ABF}"/>
              </a:ext>
            </a:extLst>
          </p:cNvPr>
          <p:cNvSpPr txBox="1"/>
          <p:nvPr/>
        </p:nvSpPr>
        <p:spPr>
          <a:xfrm>
            <a:off x="340550" y="5157192"/>
            <a:ext cx="5756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>
                <a:cs typeface="Arial" panose="020B0604020202020204" pitchFamily="34" charset="0"/>
              </a:rPr>
              <a:t>Road courses shall be measured </a:t>
            </a:r>
            <a:r>
              <a:rPr lang="en-US" sz="2000" dirty="0">
                <a:cs typeface="Arial" panose="020B0604020202020204" pitchFamily="34" charset="0"/>
              </a:rPr>
              <a:t>in accordance with the technical rules of route measurements.</a:t>
            </a:r>
            <a:endParaRPr lang="en-IN" sz="2000" dirty="0"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14CAB30-93D4-4207-AA9B-8EC9ABC1E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949"/>
          <a:stretch/>
        </p:blipFill>
        <p:spPr>
          <a:xfrm>
            <a:off x="6701797" y="1412776"/>
            <a:ext cx="5127238" cy="2720776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576825-225E-43F0-A15B-4AD01DCC95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455"/>
          <a:stretch/>
        </p:blipFill>
        <p:spPr>
          <a:xfrm>
            <a:off x="6701797" y="4221089"/>
            <a:ext cx="5143046" cy="244827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8673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F68C7D0-ED6C-4FEF-9E7B-7701E40BC5BC}"/>
              </a:ext>
            </a:extLst>
          </p:cNvPr>
          <p:cNvSpPr/>
          <p:nvPr/>
        </p:nvSpPr>
        <p:spPr>
          <a:xfrm>
            <a:off x="811052" y="2412821"/>
            <a:ext cx="5130315" cy="13762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D14EA5-9707-4B5F-95FA-A3298B622689}"/>
              </a:ext>
            </a:extLst>
          </p:cNvPr>
          <p:cNvSpPr txBox="1"/>
          <p:nvPr/>
        </p:nvSpPr>
        <p:spPr>
          <a:xfrm>
            <a:off x="335360" y="1613303"/>
            <a:ext cx="57606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The race shall be started by </a:t>
            </a:r>
            <a:r>
              <a:rPr lang="en-US" sz="2000" b="1" dirty="0">
                <a:cs typeface="Arial" panose="020B0604020202020204" pitchFamily="34" charset="0"/>
              </a:rPr>
              <a:t>firing a gun, cannon, air horn or like device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33C34B-FD31-495B-9941-40B21497B917}"/>
              </a:ext>
            </a:extLst>
          </p:cNvPr>
          <p:cNvSpPr txBox="1"/>
          <p:nvPr/>
        </p:nvSpPr>
        <p:spPr>
          <a:xfrm>
            <a:off x="335361" y="3860127"/>
            <a:ext cx="57606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The </a:t>
            </a:r>
            <a:r>
              <a:rPr lang="en-IN" sz="2000" b="1" dirty="0">
                <a:cs typeface="Arial" panose="020B0604020202020204" pitchFamily="34" charset="0"/>
              </a:rPr>
              <a:t>command</a:t>
            </a:r>
            <a:r>
              <a:rPr lang="en-IN" sz="2000" dirty="0">
                <a:cs typeface="Arial" panose="020B0604020202020204" pitchFamily="34" charset="0"/>
              </a:rPr>
              <a:t> for races </a:t>
            </a:r>
            <a:r>
              <a:rPr lang="en-IN" sz="2000" b="1" dirty="0">
                <a:cs typeface="Arial" panose="020B0604020202020204" pitchFamily="34" charset="0"/>
              </a:rPr>
              <a:t>longer than 400m </a:t>
            </a:r>
            <a:r>
              <a:rPr lang="en-IN" sz="2000" dirty="0">
                <a:cs typeface="Arial" panose="020B0604020202020204" pitchFamily="34" charset="0"/>
              </a:rPr>
              <a:t>shall be used.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E30EA7-405B-45C0-92C8-84A61F216F9D}"/>
              </a:ext>
            </a:extLst>
          </p:cNvPr>
          <p:cNvSpPr/>
          <p:nvPr/>
        </p:nvSpPr>
        <p:spPr>
          <a:xfrm>
            <a:off x="402060" y="5517232"/>
            <a:ext cx="5760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On the command </a:t>
            </a:r>
            <a:r>
              <a:rPr lang="en-IN" sz="2000" b="1" dirty="0">
                <a:cs typeface="Arial" panose="020B0604020202020204" pitchFamily="34" charset="0"/>
              </a:rPr>
              <a:t>“On Your Marks”</a:t>
            </a:r>
            <a:r>
              <a:rPr lang="en-IN" sz="2000" dirty="0">
                <a:cs typeface="Arial" panose="020B0604020202020204" pitchFamily="34" charset="0"/>
              </a:rPr>
              <a:t>, the athletes shall </a:t>
            </a:r>
            <a:r>
              <a:rPr lang="en-IN" sz="2000" b="1" dirty="0">
                <a:cs typeface="Arial" panose="020B0604020202020204" pitchFamily="34" charset="0"/>
              </a:rPr>
              <a:t>assemble on the start line</a:t>
            </a:r>
            <a:r>
              <a:rPr lang="en-IN" sz="2000" dirty="0"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D410E45-B1A8-49DB-9494-79419DA1FF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98" y="3524979"/>
            <a:ext cx="5015121" cy="2786179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90E42E-A2E1-4CC9-B45A-4AFA6B59D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098" y="1276233"/>
            <a:ext cx="5017093" cy="219497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92DAEE-AD10-461D-8A15-0D840E725C55}"/>
              </a:ext>
            </a:extLst>
          </p:cNvPr>
          <p:cNvSpPr txBox="1"/>
          <p:nvPr/>
        </p:nvSpPr>
        <p:spPr>
          <a:xfrm>
            <a:off x="335360" y="332656"/>
            <a:ext cx="11279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START – RACE WALKING EVENT</a:t>
            </a:r>
            <a:endParaRPr lang="en-IN" sz="3200" b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2772DE-CCD6-4D2F-8BFC-12D828B859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6" b="16259"/>
          <a:stretch/>
        </p:blipFill>
        <p:spPr>
          <a:xfrm>
            <a:off x="3291393" y="2553250"/>
            <a:ext cx="2660591" cy="1163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83B2A-4201-4D38-99AF-45C4C8A5B54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35" y="2454141"/>
            <a:ext cx="1262891" cy="1262891"/>
          </a:xfrm>
          <a:prstGeom prst="rect">
            <a:avLst/>
          </a:prstGeom>
          <a:effectLst>
            <a:outerShdw blurRad="63500" sx="104000" sy="104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A7F761-EC0B-4309-9DA3-F26A9A47229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r="13525" b="44853"/>
          <a:stretch/>
        </p:blipFill>
        <p:spPr>
          <a:xfrm>
            <a:off x="983432" y="2559866"/>
            <a:ext cx="1451064" cy="1126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41D6EA-583F-4B27-B8DC-549FEB8E1BB2}"/>
              </a:ext>
            </a:extLst>
          </p:cNvPr>
          <p:cNvSpPr txBox="1"/>
          <p:nvPr/>
        </p:nvSpPr>
        <p:spPr>
          <a:xfrm>
            <a:off x="623392" y="4668309"/>
            <a:ext cx="5317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b="1" dirty="0">
                <a:cs typeface="Arial" panose="020B0604020202020204" pitchFamily="34" charset="0"/>
              </a:rPr>
              <a:t>ON YOUR MARKS – GUN FIRE</a:t>
            </a:r>
          </a:p>
        </p:txBody>
      </p:sp>
    </p:spTree>
    <p:extLst>
      <p:ext uri="{BB962C8B-B14F-4D97-AF65-F5344CB8AC3E}">
        <p14:creationId xmlns:p14="http://schemas.microsoft.com/office/powerpoint/2010/main" val="612502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A73F4F7-826F-4ED3-BF73-7B47F51F35F2}"/>
              </a:ext>
            </a:extLst>
          </p:cNvPr>
          <p:cNvSpPr txBox="1"/>
          <p:nvPr/>
        </p:nvSpPr>
        <p:spPr>
          <a:xfrm>
            <a:off x="335360" y="1556792"/>
            <a:ext cx="7200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The appointed Judges of Race Walking shall elect a </a:t>
            </a:r>
            <a:r>
              <a:rPr lang="en-IN" sz="2000" b="1" dirty="0">
                <a:cs typeface="Arial" panose="020B0604020202020204" pitchFamily="34" charset="0"/>
              </a:rPr>
              <a:t>chief Judge</a:t>
            </a:r>
            <a:r>
              <a:rPr lang="en-IN" sz="2000" dirty="0">
                <a:cs typeface="Arial" panose="020B0604020202020204" pitchFamily="34" charset="0"/>
              </a:rPr>
              <a:t>, if one has not been appointed.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12719E-09F9-4AD0-AF48-FB5780365902}"/>
              </a:ext>
            </a:extLst>
          </p:cNvPr>
          <p:cNvSpPr txBox="1"/>
          <p:nvPr/>
        </p:nvSpPr>
        <p:spPr>
          <a:xfrm>
            <a:off x="389201" y="2614356"/>
            <a:ext cx="7200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All the Judges shall </a:t>
            </a:r>
            <a:r>
              <a:rPr lang="en-US" sz="2000" b="1" dirty="0">
                <a:cs typeface="Arial" panose="020B0604020202020204" pitchFamily="34" charset="0"/>
              </a:rPr>
              <a:t>act in an individual capacity </a:t>
            </a:r>
            <a:r>
              <a:rPr lang="en-US" sz="2000" dirty="0">
                <a:cs typeface="Arial" panose="020B0604020202020204" pitchFamily="34" charset="0"/>
              </a:rPr>
              <a:t>and their judgements shall be based on </a:t>
            </a:r>
            <a:r>
              <a:rPr lang="en-US" sz="2000" b="1" dirty="0">
                <a:cs typeface="Arial" panose="020B0604020202020204" pitchFamily="34" charset="0"/>
              </a:rPr>
              <a:t>observation made by human eye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650125-3C76-4268-95E1-17556DCFC7BD}"/>
              </a:ext>
            </a:extLst>
          </p:cNvPr>
          <p:cNvSpPr txBox="1"/>
          <p:nvPr/>
        </p:nvSpPr>
        <p:spPr>
          <a:xfrm>
            <a:off x="417057" y="3947231"/>
            <a:ext cx="7200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For </a:t>
            </a:r>
            <a:r>
              <a:rPr lang="en-IN" sz="2000" b="1" dirty="0">
                <a:cs typeface="Arial" panose="020B0604020202020204" pitchFamily="34" charset="0"/>
              </a:rPr>
              <a:t>Race Walk on Roads</a:t>
            </a:r>
            <a:r>
              <a:rPr lang="en-IN" sz="2000" dirty="0">
                <a:cs typeface="Arial" panose="020B0604020202020204" pitchFamily="34" charset="0"/>
              </a:rPr>
              <a:t>, there should normally be minimum of </a:t>
            </a:r>
            <a:r>
              <a:rPr lang="en-IN" sz="2000" b="1" dirty="0">
                <a:cs typeface="Arial" panose="020B0604020202020204" pitchFamily="34" charset="0"/>
              </a:rPr>
              <a:t>6 (Six) to maximum of 9 (Nine) Judges including the Chief Judge</a:t>
            </a:r>
            <a:r>
              <a:rPr lang="en-IN" sz="20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FACC0-38B5-4FB8-9F6D-5EC75F5770B5}"/>
              </a:ext>
            </a:extLst>
          </p:cNvPr>
          <p:cNvSpPr txBox="1"/>
          <p:nvPr/>
        </p:nvSpPr>
        <p:spPr>
          <a:xfrm>
            <a:off x="307232" y="5319488"/>
            <a:ext cx="7364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For </a:t>
            </a:r>
            <a:r>
              <a:rPr lang="en-US" sz="2000" b="1" dirty="0">
                <a:cs typeface="Arial" panose="020B0604020202020204" pitchFamily="34" charset="0"/>
              </a:rPr>
              <a:t>Track Races</a:t>
            </a:r>
            <a:r>
              <a:rPr lang="en-US" sz="2000" dirty="0">
                <a:cs typeface="Arial" panose="020B0604020202020204" pitchFamily="34" charset="0"/>
              </a:rPr>
              <a:t>, there should normally be </a:t>
            </a:r>
            <a:r>
              <a:rPr lang="en-US" sz="2000" b="1" dirty="0">
                <a:cs typeface="Arial" panose="020B0604020202020204" pitchFamily="34" charset="0"/>
              </a:rPr>
              <a:t>6 (six) Judges including the Chief Judge</a:t>
            </a:r>
            <a:r>
              <a:rPr lang="en-US" sz="2000" dirty="0">
                <a:cs typeface="Arial" panose="020B0604020202020204" pitchFamily="34" charset="0"/>
              </a:rPr>
              <a:t>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8F004C-DDD7-495D-8A10-179922A2B2BF}"/>
              </a:ext>
            </a:extLst>
          </p:cNvPr>
          <p:cNvSpPr txBox="1"/>
          <p:nvPr/>
        </p:nvSpPr>
        <p:spPr>
          <a:xfrm>
            <a:off x="335360" y="332656"/>
            <a:ext cx="11098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JUDGING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EA81E-1629-43C6-8576-55517A1F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6" r="7989" b="4836"/>
          <a:stretch/>
        </p:blipFill>
        <p:spPr>
          <a:xfrm>
            <a:off x="7824192" y="1699626"/>
            <a:ext cx="3858761" cy="4177645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3314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E1CD326-BF59-473E-A9CA-984821BF1EBA}"/>
              </a:ext>
            </a:extLst>
          </p:cNvPr>
          <p:cNvSpPr txBox="1"/>
          <p:nvPr/>
        </p:nvSpPr>
        <p:spPr>
          <a:xfrm>
            <a:off x="407368" y="1443260"/>
            <a:ext cx="57606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dirty="0">
                <a:cs typeface="Arial" panose="020B0604020202020204" pitchFamily="34" charset="0"/>
              </a:rPr>
              <a:t>The Chief Judge has the </a:t>
            </a:r>
            <a:r>
              <a:rPr lang="en-US" sz="2000" b="1" dirty="0">
                <a:cs typeface="Arial" panose="020B0604020202020204" pitchFamily="34" charset="0"/>
              </a:rPr>
              <a:t>power to disqualify </a:t>
            </a:r>
            <a:r>
              <a:rPr lang="en-US" sz="2000" dirty="0">
                <a:cs typeface="Arial" panose="020B0604020202020204" pitchFamily="34" charset="0"/>
              </a:rPr>
              <a:t>an athlete in the </a:t>
            </a:r>
            <a:r>
              <a:rPr lang="en-US" sz="2000" b="1" dirty="0">
                <a:cs typeface="Arial" panose="020B0604020202020204" pitchFamily="34" charset="0"/>
              </a:rPr>
              <a:t>last 100m</a:t>
            </a:r>
            <a:r>
              <a:rPr lang="en-US" sz="2000" dirty="0">
                <a:cs typeface="Arial" panose="020B0604020202020204" pitchFamily="34" charset="0"/>
              </a:rPr>
              <a:t>, when their mode of progression fails to comply with Technical Rules regardless of the number of previous Red Cards received on that athlete.</a:t>
            </a:r>
            <a:endParaRPr lang="en-IN" sz="2000" dirty="0"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3F4F7-826F-4ED3-BF73-7B47F51F35F2}"/>
              </a:ext>
            </a:extLst>
          </p:cNvPr>
          <p:cNvSpPr txBox="1"/>
          <p:nvPr/>
        </p:nvSpPr>
        <p:spPr>
          <a:xfrm>
            <a:off x="401146" y="3284984"/>
            <a:ext cx="5694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The athlete disqualified by Chief Judge in last 100m shall be </a:t>
            </a:r>
            <a:r>
              <a:rPr lang="en-IN" sz="2000" b="1" dirty="0">
                <a:cs typeface="Arial" panose="020B0604020202020204" pitchFamily="34" charset="0"/>
              </a:rPr>
              <a:t>allowed to finish</a:t>
            </a:r>
            <a:r>
              <a:rPr lang="en-IN" sz="2000" dirty="0">
                <a:cs typeface="Arial" panose="020B0604020202020204" pitchFamily="34" charset="0"/>
              </a:rPr>
              <a:t> the race. They shall be notified of disqualification by the </a:t>
            </a:r>
            <a:r>
              <a:rPr lang="en-IN" sz="2000" b="1" dirty="0">
                <a:cs typeface="Arial" panose="020B0604020202020204" pitchFamily="34" charset="0"/>
              </a:rPr>
              <a:t>Chief Judge or Chief Judge’s Assistant </a:t>
            </a:r>
            <a:r>
              <a:rPr lang="en-IN" sz="2000" dirty="0">
                <a:cs typeface="Arial" panose="020B0604020202020204" pitchFamily="34" charset="0"/>
              </a:rPr>
              <a:t>by showing </a:t>
            </a:r>
            <a:r>
              <a:rPr lang="en-IN" sz="2000" b="1" dirty="0">
                <a:cs typeface="Arial" panose="020B0604020202020204" pitchFamily="34" charset="0"/>
              </a:rPr>
              <a:t>Red paddle at the earliest </a:t>
            </a:r>
            <a:r>
              <a:rPr lang="en-IN" sz="2000" dirty="0">
                <a:cs typeface="Arial" panose="020B0604020202020204" pitchFamily="34" charset="0"/>
              </a:rPr>
              <a:t>after the athlete finishes the race.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A401AB-2411-438C-B7C4-0F22713CB63F}"/>
              </a:ext>
            </a:extLst>
          </p:cNvPr>
          <p:cNvSpPr txBox="1"/>
          <p:nvPr/>
        </p:nvSpPr>
        <p:spPr>
          <a:xfrm>
            <a:off x="333169" y="5375184"/>
            <a:ext cx="59090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IN" sz="2000" dirty="0">
                <a:cs typeface="Arial" panose="020B0604020202020204" pitchFamily="34" charset="0"/>
              </a:rPr>
              <a:t>An official in charge of </a:t>
            </a:r>
            <a:r>
              <a:rPr lang="en-IN" sz="2000" b="1" dirty="0">
                <a:cs typeface="Arial" panose="020B0604020202020204" pitchFamily="34" charset="0"/>
              </a:rPr>
              <a:t>Posting Board(s)</a:t>
            </a:r>
            <a:r>
              <a:rPr lang="en-IN" sz="2000" dirty="0">
                <a:cs typeface="Arial" panose="020B0604020202020204" pitchFamily="34" charset="0"/>
              </a:rPr>
              <a:t> and a Chief Judge’s </a:t>
            </a:r>
            <a:r>
              <a:rPr lang="en-IN" sz="2000" b="1" dirty="0">
                <a:cs typeface="Arial" panose="020B0604020202020204" pitchFamily="34" charset="0"/>
              </a:rPr>
              <a:t>Recorder</a:t>
            </a:r>
            <a:r>
              <a:rPr lang="en-IN" sz="2000" dirty="0">
                <a:cs typeface="Arial" panose="020B0604020202020204" pitchFamily="34" charset="0"/>
              </a:rPr>
              <a:t> shall be appointed.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62457-CC0C-44D0-B6CD-63645D06FA5D}"/>
              </a:ext>
            </a:extLst>
          </p:cNvPr>
          <p:cNvSpPr txBox="1"/>
          <p:nvPr/>
        </p:nvSpPr>
        <p:spPr>
          <a:xfrm>
            <a:off x="335360" y="332656"/>
            <a:ext cx="11098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JUDGE</a:t>
            </a:r>
            <a:endParaRPr lang="en-IN" sz="3200" b="1" dirty="0">
              <a:solidFill>
                <a:srgbClr val="FFFF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809ED-E635-4B63-A77B-6876F130B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" r="10464"/>
          <a:stretch/>
        </p:blipFill>
        <p:spPr>
          <a:xfrm>
            <a:off x="6456040" y="1772816"/>
            <a:ext cx="5184576" cy="3888432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82345"/>
      </p:ext>
    </p:extLst>
  </p:cSld>
  <p:clrMapOvr>
    <a:masterClrMapping/>
  </p:clrMapOvr>
</p:sld>
</file>

<file path=ppt/theme/theme1.xml><?xml version="1.0" encoding="utf-8"?>
<a:theme xmlns:a="http://schemas.openxmlformats.org/drawingml/2006/main" name="IAAF PowerPoint">
  <a:themeElements>
    <a:clrScheme name="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841D2C"/>
      </a:accent1>
      <a:accent2>
        <a:srgbClr val="CE1D25"/>
      </a:accent2>
      <a:accent3>
        <a:srgbClr val="FFFFFF"/>
      </a:accent3>
      <a:accent4>
        <a:srgbClr val="000000"/>
      </a:accent4>
      <a:accent5>
        <a:srgbClr val="C2ABAC"/>
      </a:accent5>
      <a:accent6>
        <a:srgbClr val="BA1920"/>
      </a:accent6>
      <a:hlink>
        <a:srgbClr val="FFD502"/>
      </a:hlink>
      <a:folHlink>
        <a:srgbClr val="641013"/>
      </a:folHlink>
    </a:clrScheme>
    <a:fontScheme name="IAAF_PowerPointTemplate_4x3">
      <a:majorFont>
        <a:latin typeface="DIN"/>
        <a:ea typeface=""/>
        <a:cs typeface=""/>
      </a:majorFont>
      <a:minorFont>
        <a:latin typeface="D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1">
                <a:gamma/>
                <a:shade val="86275"/>
                <a:invGamma/>
              </a:schemeClr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AAF_PowerPointTemplate_4x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AAF_PowerPointTemplate_4x3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81FB7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5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A08DC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CDC5DF"/>
        </a:accent5>
        <a:accent6>
          <a:srgbClr val="2D2D8A"/>
        </a:accent6>
        <a:hlink>
          <a:srgbClr val="8156D6"/>
        </a:hlink>
        <a:folHlink>
          <a:srgbClr val="721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AAF_PowerPointTemplate_4x3 16">
        <a:dk1>
          <a:srgbClr val="000000"/>
        </a:dk1>
        <a:lt1>
          <a:srgbClr val="FFFFFF"/>
        </a:lt1>
        <a:dk2>
          <a:srgbClr val="000000"/>
        </a:dk2>
        <a:lt2>
          <a:srgbClr val="F8F8F8"/>
        </a:lt2>
        <a:accent1>
          <a:srgbClr val="B19000"/>
        </a:accent1>
        <a:accent2>
          <a:srgbClr val="D5AE03"/>
        </a:accent2>
        <a:accent3>
          <a:srgbClr val="FFFFFF"/>
        </a:accent3>
        <a:accent4>
          <a:srgbClr val="000000"/>
        </a:accent4>
        <a:accent5>
          <a:srgbClr val="D5C6AA"/>
        </a:accent5>
        <a:accent6>
          <a:srgbClr val="C19D02"/>
        </a:accent6>
        <a:hlink>
          <a:srgbClr val="C1A116"/>
        </a:hlink>
        <a:folHlink>
          <a:srgbClr val="C18B1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IAAF PowerPoint</Template>
  <TotalTime>2888</TotalTime>
  <Words>1262</Words>
  <Application>Microsoft Office PowerPoint</Application>
  <PresentationFormat>Widescreen</PresentationFormat>
  <Paragraphs>104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DIN</vt:lpstr>
      <vt:lpstr>Wingdings</vt:lpstr>
      <vt:lpstr>IAAF PowerPoint</vt:lpstr>
      <vt:lpstr>PowerPoint Presentation</vt:lpstr>
      <vt:lpstr>Rules &amp; Interpretation of  Race Walking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Real Federacion Española de Atletismo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Title Here</dc:title>
  <dc:creator>Luis Saladie Lafuente</dc:creator>
  <cp:lastModifiedBy>HP</cp:lastModifiedBy>
  <cp:revision>231</cp:revision>
  <dcterms:created xsi:type="dcterms:W3CDTF">2010-09-06T07:33:26Z</dcterms:created>
  <dcterms:modified xsi:type="dcterms:W3CDTF">2023-07-07T03:02:00Z</dcterms:modified>
</cp:coreProperties>
</file>